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841" r:id="rId2"/>
  </p:sldMasterIdLst>
  <p:notesMasterIdLst>
    <p:notesMasterId r:id="rId31"/>
  </p:notesMasterIdLst>
  <p:handoutMasterIdLst>
    <p:handoutMasterId r:id="rId32"/>
  </p:handoutMasterIdLst>
  <p:sldIdLst>
    <p:sldId id="394" r:id="rId3"/>
    <p:sldId id="361" r:id="rId4"/>
    <p:sldId id="391" r:id="rId5"/>
    <p:sldId id="360" r:id="rId6"/>
    <p:sldId id="392" r:id="rId7"/>
    <p:sldId id="365" r:id="rId8"/>
    <p:sldId id="364" r:id="rId9"/>
    <p:sldId id="368" r:id="rId10"/>
    <p:sldId id="374" r:id="rId11"/>
    <p:sldId id="386" r:id="rId12"/>
    <p:sldId id="387" r:id="rId13"/>
    <p:sldId id="388" r:id="rId14"/>
    <p:sldId id="389" r:id="rId15"/>
    <p:sldId id="390" r:id="rId16"/>
    <p:sldId id="325" r:id="rId17"/>
    <p:sldId id="393"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en Wilde" initials="BW" lastIdx="12" clrIdx="0">
    <p:extLst>
      <p:ext uri="{19B8F6BF-5375-455C-9EA6-DF929625EA0E}">
        <p15:presenceInfo xmlns:p15="http://schemas.microsoft.com/office/powerpoint/2012/main" userId="S-1-5-21-1567805753-3221134238-2393227907-31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7C"/>
    <a:srgbClr val="ACE5B4"/>
    <a:srgbClr val="F5CBA7"/>
    <a:srgbClr val="FFFFFF"/>
    <a:srgbClr val="FF7C80"/>
    <a:srgbClr val="006F96"/>
    <a:srgbClr val="005283"/>
    <a:srgbClr val="14688D"/>
    <a:srgbClr val="004967"/>
    <a:srgbClr val="477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90000" autoAdjust="0"/>
  </p:normalViewPr>
  <p:slideViewPr>
    <p:cSldViewPr snapToGrid="0">
      <p:cViewPr varScale="1">
        <p:scale>
          <a:sx n="144" d="100"/>
          <a:sy n="144" d="100"/>
        </p:scale>
        <p:origin x="198" y="120"/>
      </p:cViewPr>
      <p:guideLst>
        <p:guide orient="horz" pos="1621"/>
        <p:guide pos="2880"/>
      </p:guideLst>
    </p:cSldViewPr>
  </p:slideViewPr>
  <p:notesTextViewPr>
    <p:cViewPr>
      <p:scale>
        <a:sx n="1" d="1"/>
        <a:sy n="1" d="1"/>
      </p:scale>
      <p:origin x="0" y="0"/>
    </p:cViewPr>
  </p:notesTextViewPr>
  <p:sorterViewPr>
    <p:cViewPr>
      <p:scale>
        <a:sx n="100" d="100"/>
        <a:sy n="100" d="100"/>
      </p:scale>
      <p:origin x="0" y="-2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DeSimone" userId="7c06f652-593c-4e37-b6b6-fffc113b6c3c" providerId="ADAL" clId="{62CD37C5-B58C-42CC-A105-0FB9DEF38EAF}"/>
    <pc:docChg chg="custSel modSld">
      <pc:chgData name="Robert DeSimone" userId="7c06f652-593c-4e37-b6b6-fffc113b6c3c" providerId="ADAL" clId="{62CD37C5-B58C-42CC-A105-0FB9DEF38EAF}" dt="2018-01-02T15:18:09.734" v="107" actId="20577"/>
      <pc:docMkLst>
        <pc:docMk/>
      </pc:docMkLst>
      <pc:sldChg chg="modSp">
        <pc:chgData name="Robert DeSimone" userId="7c06f652-593c-4e37-b6b6-fffc113b6c3c" providerId="ADAL" clId="{62CD37C5-B58C-42CC-A105-0FB9DEF38EAF}" dt="2018-01-02T15:18:09.734" v="107" actId="20577"/>
        <pc:sldMkLst>
          <pc:docMk/>
          <pc:sldMk cId="2762133315" sldId="395"/>
        </pc:sldMkLst>
        <pc:spChg chg="mod">
          <ac:chgData name="Robert DeSimone" userId="7c06f652-593c-4e37-b6b6-fffc113b6c3c" providerId="ADAL" clId="{62CD37C5-B58C-42CC-A105-0FB9DEF38EAF}" dt="2018-01-02T15:18:09.734" v="107" actId="20577"/>
          <ac:spMkLst>
            <pc:docMk/>
            <pc:sldMk cId="2762133315" sldId="395"/>
            <ac:spMk id="3" creationId="{00000000-0000-0000-0000-000000000000}"/>
          </ac:spMkLst>
        </pc:spChg>
      </pc:sldChg>
      <pc:sldChg chg="modSp">
        <pc:chgData name="Robert DeSimone" userId="7c06f652-593c-4e37-b6b6-fffc113b6c3c" providerId="ADAL" clId="{62CD37C5-B58C-42CC-A105-0FB9DEF38EAF}" dt="2018-01-02T15:03:28.215" v="3" actId="20577"/>
        <pc:sldMkLst>
          <pc:docMk/>
          <pc:sldMk cId="4147472811" sldId="397"/>
        </pc:sldMkLst>
        <pc:spChg chg="mod">
          <ac:chgData name="Robert DeSimone" userId="7c06f652-593c-4e37-b6b6-fffc113b6c3c" providerId="ADAL" clId="{62CD37C5-B58C-42CC-A105-0FB9DEF38EAF}" dt="2018-01-02T15:03:25.105" v="1" actId="20577"/>
          <ac:spMkLst>
            <pc:docMk/>
            <pc:sldMk cId="4147472811" sldId="397"/>
            <ac:spMk id="4" creationId="{00000000-0000-0000-0000-000000000000}"/>
          </ac:spMkLst>
        </pc:spChg>
        <pc:spChg chg="mod">
          <ac:chgData name="Robert DeSimone" userId="7c06f652-593c-4e37-b6b6-fffc113b6c3c" providerId="ADAL" clId="{62CD37C5-B58C-42CC-A105-0FB9DEF38EAF}" dt="2018-01-02T15:03:28.215" v="3" actId="20577"/>
          <ac:spMkLst>
            <pc:docMk/>
            <pc:sldMk cId="4147472811" sldId="397"/>
            <ac:spMk id="6" creationId="{00000000-0000-0000-0000-000000000000}"/>
          </ac:spMkLst>
        </pc:spChg>
      </pc:sldChg>
      <pc:sldChg chg="modSp">
        <pc:chgData name="Robert DeSimone" userId="7c06f652-593c-4e37-b6b6-fffc113b6c3c" providerId="ADAL" clId="{62CD37C5-B58C-42CC-A105-0FB9DEF38EAF}" dt="2018-01-02T15:08:56.168" v="48" actId="14100"/>
        <pc:sldMkLst>
          <pc:docMk/>
          <pc:sldMk cId="659634336" sldId="399"/>
        </pc:sldMkLst>
        <pc:spChg chg="mod">
          <ac:chgData name="Robert DeSimone" userId="7c06f652-593c-4e37-b6b6-fffc113b6c3c" providerId="ADAL" clId="{62CD37C5-B58C-42CC-A105-0FB9DEF38EAF}" dt="2018-01-02T15:08:56.168" v="48" actId="14100"/>
          <ac:spMkLst>
            <pc:docMk/>
            <pc:sldMk cId="659634336" sldId="399"/>
            <ac:spMk id="5" creationId="{00000000-0000-0000-0000-000000000000}"/>
          </ac:spMkLst>
        </pc:spChg>
      </pc:sldChg>
      <pc:sldChg chg="modSp">
        <pc:chgData name="Robert DeSimone" userId="7c06f652-593c-4e37-b6b6-fffc113b6c3c" providerId="ADAL" clId="{62CD37C5-B58C-42CC-A105-0FB9DEF38EAF}" dt="2018-01-02T15:08:32.458" v="22" actId="20577"/>
        <pc:sldMkLst>
          <pc:docMk/>
          <pc:sldMk cId="725495669" sldId="400"/>
        </pc:sldMkLst>
        <pc:spChg chg="mod">
          <ac:chgData name="Robert DeSimone" userId="7c06f652-593c-4e37-b6b6-fffc113b6c3c" providerId="ADAL" clId="{62CD37C5-B58C-42CC-A105-0FB9DEF38EAF}" dt="2018-01-02T15:08:32.458" v="22" actId="20577"/>
          <ac:spMkLst>
            <pc:docMk/>
            <pc:sldMk cId="725495669" sldId="400"/>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C9A50B-E5D6-41B6-BAAE-C88DC38934A9}" type="datetimeFigureOut">
              <a:rPr lang="en-CA" smtClean="0"/>
              <a:t>2018-02-01</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77B59-C2AF-4B41-88B1-7A4E32E4AA0A}" type="slidenum">
              <a:rPr lang="en-CA" smtClean="0"/>
              <a:t>‹#›</a:t>
            </a:fld>
            <a:endParaRPr lang="en-CA"/>
          </a:p>
        </p:txBody>
      </p:sp>
      <p:sp>
        <p:nvSpPr>
          <p:cNvPr id="6" name="fc" descr="            Confidential"/>
          <p:cNvSpPr txBox="1"/>
          <p:nvPr/>
        </p:nvSpPr>
        <p:spPr>
          <a:xfrm>
            <a:off x="0" y="8801100"/>
            <a:ext cx="6858000" cy="246221"/>
          </a:xfrm>
          <a:prstGeom prst="rect">
            <a:avLst/>
          </a:prstGeom>
          <a:noFill/>
        </p:spPr>
        <p:txBody>
          <a:bodyPr vert="horz" rtlCol="0">
            <a:spAutoFit/>
          </a:bodyPr>
          <a:lstStyle/>
          <a:p>
            <a:pPr algn="ctr"/>
            <a:r>
              <a:rPr lang="en-CA" sz="1000">
                <a:solidFill>
                  <a:srgbClr val="000000"/>
                </a:solidFill>
                <a:latin typeface="arial unicode ms"/>
              </a:rPr>
              <a:t>            Confidential</a:t>
            </a:r>
          </a:p>
        </p:txBody>
      </p:sp>
    </p:spTree>
    <p:extLst>
      <p:ext uri="{BB962C8B-B14F-4D97-AF65-F5344CB8AC3E}">
        <p14:creationId xmlns:p14="http://schemas.microsoft.com/office/powerpoint/2010/main" val="2072214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03765-8013-4B00-AF99-515242E70466}" type="datetimeFigureOut">
              <a:rPr lang="en-CA" smtClean="0"/>
              <a:t>2018-02-01</a:t>
            </a:fld>
            <a:endParaRPr lang="en-CA"/>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096B5-5393-497A-B35A-1BD3C29926D4}" type="slidenum">
              <a:rPr lang="en-CA" smtClean="0"/>
              <a:t>‹#›</a:t>
            </a:fld>
            <a:endParaRPr lang="en-CA"/>
          </a:p>
        </p:txBody>
      </p:sp>
      <p:sp>
        <p:nvSpPr>
          <p:cNvPr id="8" name="fc" descr="            Confidential"/>
          <p:cNvSpPr txBox="1"/>
          <p:nvPr/>
        </p:nvSpPr>
        <p:spPr>
          <a:xfrm>
            <a:off x="0" y="8801100"/>
            <a:ext cx="6858000" cy="246221"/>
          </a:xfrm>
          <a:prstGeom prst="rect">
            <a:avLst/>
          </a:prstGeom>
          <a:noFill/>
        </p:spPr>
        <p:txBody>
          <a:bodyPr vert="horz" rtlCol="0">
            <a:spAutoFit/>
          </a:bodyPr>
          <a:lstStyle/>
          <a:p>
            <a:pPr algn="ctr"/>
            <a:r>
              <a:rPr lang="en-CA" sz="1000" b="0" i="0" u="none" baseline="0">
                <a:solidFill>
                  <a:srgbClr val="000000"/>
                </a:solidFill>
                <a:latin typeface="arial unicode ms"/>
              </a:rPr>
              <a:t>            Confidential</a:t>
            </a:r>
          </a:p>
        </p:txBody>
      </p:sp>
    </p:spTree>
    <p:extLst>
      <p:ext uri="{BB962C8B-B14F-4D97-AF65-F5344CB8AC3E}">
        <p14:creationId xmlns:p14="http://schemas.microsoft.com/office/powerpoint/2010/main" val="196070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ackread.com/tag/Phishing-Scam/"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telegraph.co.uk/finance/newsbysector/epic/tsco/11112704/Tesco-warns-profits-overstated-by-250m-as-it-uncovers-serious-issue.html" TargetMode="External"/><Relationship Id="rId5" Type="http://schemas.openxmlformats.org/officeDocument/2006/relationships/hyperlink" Target="http://www.telegraph.co.uk/finance/newsbysector/epic/tsco/11113002/Tesco-accounting-scandal-QandA-what-happens-next.html" TargetMode="External"/><Relationship Id="rId4" Type="http://schemas.openxmlformats.org/officeDocument/2006/relationships/hyperlink" Target="http://www.latimes.com/business/technology/la-fi-tn-snapchat-phishing-attack-20160228-story.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 STORY: THE CAPABILITIES OF THE NEW DIGITAL WORLD IS CREATING OPPORTUNITES WHILE</a:t>
            </a:r>
            <a:r>
              <a:rPr lang="en-CA" sz="1200" b="1" i="0" kern="1200" baseline="0" dirty="0">
                <a:solidFill>
                  <a:schemeClr val="tx1"/>
                </a:solidFill>
                <a:effectLst/>
                <a:latin typeface="+mn-lt"/>
                <a:ea typeface="+mn-ea"/>
                <a:cs typeface="+mn-cs"/>
              </a:rPr>
              <a:t> ALSO</a:t>
            </a:r>
            <a:r>
              <a:rPr lang="en-CA" sz="1200" b="1" i="0" kern="1200" dirty="0">
                <a:solidFill>
                  <a:schemeClr val="tx1"/>
                </a:solidFill>
                <a:effectLst/>
                <a:latin typeface="+mn-lt"/>
                <a:ea typeface="+mn-ea"/>
                <a:cs typeface="+mn-cs"/>
              </a:rPr>
              <a:t> DISTRUPTING</a:t>
            </a:r>
            <a:r>
              <a:rPr lang="en-CA" sz="1200" b="1" i="0" kern="1200" baseline="0" dirty="0">
                <a:solidFill>
                  <a:schemeClr val="tx1"/>
                </a:solidFill>
                <a:effectLst/>
                <a:latin typeface="+mn-lt"/>
                <a:ea typeface="+mn-ea"/>
                <a:cs typeface="+mn-cs"/>
              </a:rPr>
              <a:t> TRADITIONAL MODELS ]]</a:t>
            </a:r>
            <a:endParaRPr lang="en-CA" sz="1200" b="1"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Business Models are</a:t>
            </a:r>
            <a:r>
              <a:rPr lang="en-CA" sz="1200" b="0" i="0" kern="1200" baseline="0" dirty="0">
                <a:solidFill>
                  <a:schemeClr val="tx1"/>
                </a:solidFill>
                <a:effectLst/>
                <a:latin typeface="+mn-lt"/>
                <a:ea typeface="+mn-ea"/>
                <a:cs typeface="+mn-cs"/>
              </a:rPr>
              <a:t> being disrupted</a:t>
            </a:r>
          </a:p>
          <a:p>
            <a:r>
              <a:rPr lang="en-CA" sz="1200" b="0" i="0" kern="1200" baseline="0" dirty="0">
                <a:solidFill>
                  <a:schemeClr val="tx1"/>
                </a:solidFill>
                <a:effectLst/>
                <a:latin typeface="+mn-lt"/>
                <a:ea typeface="+mn-ea"/>
                <a:cs typeface="+mn-cs"/>
              </a:rPr>
              <a:t>A </a:t>
            </a:r>
            <a:r>
              <a:rPr lang="en-CA" sz="1200" b="0" i="0" u="sng" kern="1200" baseline="0" dirty="0">
                <a:solidFill>
                  <a:schemeClr val="tx1"/>
                </a:solidFill>
                <a:effectLst/>
                <a:latin typeface="+mn-lt"/>
                <a:ea typeface="+mn-ea"/>
                <a:cs typeface="+mn-cs"/>
              </a:rPr>
              <a:t>bank</a:t>
            </a:r>
            <a:r>
              <a:rPr lang="en-CA" sz="1200" b="0" i="0" kern="1200" baseline="0" dirty="0">
                <a:solidFill>
                  <a:schemeClr val="tx1"/>
                </a:solidFill>
                <a:effectLst/>
                <a:latin typeface="+mn-lt"/>
                <a:ea typeface="+mn-ea"/>
                <a:cs typeface="+mn-cs"/>
              </a:rPr>
              <a:t> has more developers in house than </a:t>
            </a:r>
            <a:r>
              <a:rPr lang="en-CA" sz="1200" b="0" i="0" u="sng" kern="1200" baseline="0" dirty="0">
                <a:solidFill>
                  <a:schemeClr val="tx1"/>
                </a:solidFill>
                <a:effectLst/>
                <a:latin typeface="+mn-lt"/>
                <a:ea typeface="+mn-ea"/>
                <a:cs typeface="+mn-cs"/>
              </a:rPr>
              <a:t>the biggest social media platform </a:t>
            </a:r>
            <a:r>
              <a:rPr lang="en-CA" sz="1200" b="0" i="0" kern="1200" baseline="0" dirty="0">
                <a:solidFill>
                  <a:schemeClr val="tx1"/>
                </a:solidFill>
                <a:effectLst/>
                <a:latin typeface="+mn-lt"/>
                <a:ea typeface="+mn-ea"/>
                <a:cs typeface="+mn-cs"/>
              </a:rPr>
              <a:t>on the planet.</a:t>
            </a:r>
          </a:p>
          <a:p>
            <a:r>
              <a:rPr lang="en-CA" sz="1200" b="0" i="0" kern="1200" baseline="0" dirty="0">
                <a:solidFill>
                  <a:schemeClr val="tx1"/>
                </a:solidFill>
                <a:effectLst/>
                <a:latin typeface="+mn-lt"/>
                <a:ea typeface="+mn-ea"/>
                <a:cs typeface="+mn-cs"/>
              </a:rPr>
              <a:t> </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Uber</a:t>
            </a:r>
            <a:endParaRPr kumimoji="0" lang="en-CA"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Storms the taxi industry without owning </a:t>
            </a:r>
            <a:br>
              <a:rPr kumimoji="0" lang="en-C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C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single car</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Airbnb</a:t>
            </a:r>
            <a:r>
              <a:rPr kumimoji="0" lang="en-CA"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More beds than the largest hospitality company</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Netflix</a:t>
            </a:r>
            <a:r>
              <a:rPr kumimoji="0" lang="en-CA"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 million global subscribers </a:t>
            </a:r>
            <a:br>
              <a:rPr kumimoji="0" lang="en-C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C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 TV channel</a:t>
            </a:r>
          </a:p>
          <a:p>
            <a:pPr algn="l"/>
            <a:endParaRPr lang="en-CA" sz="1200" b="0" i="0" kern="1200" baseline="0" dirty="0">
              <a:solidFill>
                <a:schemeClr val="tx1"/>
              </a:solidFill>
              <a:effectLst/>
              <a:latin typeface="+mn-lt"/>
              <a:ea typeface="+mn-ea"/>
              <a:cs typeface="+mn-cs"/>
            </a:endParaRPr>
          </a:p>
          <a:p>
            <a:endParaRPr lang="en-CA" sz="1200" b="0" i="0" kern="1200" baseline="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Companies like Uber, Airbnb and Netflix have created new business models that leverage</a:t>
            </a:r>
            <a:r>
              <a:rPr lang="en-CA" sz="1200" b="0" i="0" kern="1200" baseline="0" dirty="0">
                <a:solidFill>
                  <a:schemeClr val="tx1"/>
                </a:solidFill>
                <a:effectLst/>
                <a:latin typeface="+mn-lt"/>
                <a:ea typeface="+mn-ea"/>
                <a:cs typeface="+mn-cs"/>
              </a:rPr>
              <a:t> data and information sharing to make better decisions. They are showing the power of being able to leverage rapid access and processing to information along with new business models and new ways to engage customers.</a:t>
            </a:r>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Powered by cloud and mobile, these companies have shown how quickly digital disruption reshapes once slow-moving markets. </a:t>
            </a:r>
          </a:p>
          <a:p>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B81096B5-5393-497A-B35A-1BD3C29926D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924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&lt;BUILD&gt; </a:t>
            </a:r>
            <a:r>
              <a:rPr lang="en-CA" b="1" baseline="0" dirty="0"/>
              <a:t>Empower</a:t>
            </a:r>
            <a:r>
              <a:rPr lang="en-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Give employees the ability to comply with their obligations to protect information. Most employees want to do good, give them the opportunity and the tools to do so. Give them ownership of data 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With identified data, collaboration can be secured – sharing to the right people, via the right technologies, to the right locations.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End to end information governance, who has access, it’s status, where it is (discovery), when it should be archived and deleted, defending deletion in court – all enhanced with identity and metadata</a:t>
            </a:r>
          </a:p>
        </p:txBody>
      </p:sp>
      <p:sp>
        <p:nvSpPr>
          <p:cNvPr id="4" name="Slide Number Placeholder 3"/>
          <p:cNvSpPr>
            <a:spLocks noGrp="1"/>
          </p:cNvSpPr>
          <p:nvPr>
            <p:ph type="sldNum" sz="quarter" idx="10"/>
          </p:nvPr>
        </p:nvSpPr>
        <p:spPr/>
        <p:txBody>
          <a:bodyPr/>
          <a:lstStyle/>
          <a:p>
            <a:fld id="{4D12C5B2-4285-40F0-8C1F-71088C1632CA}" type="slidenum">
              <a:rPr lang="en-CA" smtClean="0"/>
              <a:t>12</a:t>
            </a:fld>
            <a:endParaRPr lang="en-CA"/>
          </a:p>
        </p:txBody>
      </p:sp>
    </p:spTree>
    <p:extLst>
      <p:ext uri="{BB962C8B-B14F-4D97-AF65-F5344CB8AC3E}">
        <p14:creationId xmlns:p14="http://schemas.microsoft.com/office/powerpoint/2010/main" val="1795428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&lt;BUILD&gt; </a:t>
            </a:r>
            <a:r>
              <a:rPr lang="en-CA" b="1" baseline="0" dirty="0"/>
              <a:t>Enforce</a:t>
            </a:r>
            <a:r>
              <a:rPr lang="en-CA" baseline="0" dirty="0"/>
              <a:t>:</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Simplify the application of protection</a:t>
            </a:r>
            <a:r>
              <a:rPr lang="en-CA" baseline="0" dirty="0"/>
              <a:t> technologies – make it easy for the user to choose the right access rights, the right level of security by asking them simpler questions: what is this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Identity helps your other security solutions, your other investment, be more accurate, more efficient, and more effective. Increase ROI and enhance your capabilities to earn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Be sure that information is shared, protected, and disposed of in accordance with legislation.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4D12C5B2-4285-40F0-8C1F-71088C1632CA}" type="slidenum">
              <a:rPr lang="en-CA" smtClean="0"/>
              <a:t>13</a:t>
            </a:fld>
            <a:endParaRPr lang="en-CA"/>
          </a:p>
        </p:txBody>
      </p:sp>
    </p:spTree>
    <p:extLst>
      <p:ext uri="{BB962C8B-B14F-4D97-AF65-F5344CB8AC3E}">
        <p14:creationId xmlns:p14="http://schemas.microsoft.com/office/powerpoint/2010/main" val="52724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&lt;BUILD&gt; </a:t>
            </a:r>
            <a:r>
              <a:rPr lang="en-CA" b="1" baseline="0" dirty="0"/>
              <a:t>Monitor</a:t>
            </a:r>
            <a:r>
              <a:rPr lang="en-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When identified</a:t>
            </a:r>
            <a:r>
              <a:rPr lang="en-CA" dirty="0"/>
              <a:t>, you can ensure that information is only going to the right people,</a:t>
            </a:r>
            <a:r>
              <a:rPr lang="en-CA" baseline="0" dirty="0"/>
              <a:t> locations, devices, apps,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Find and identify all your information, on premise or in the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Because we are monitoring within MS Office productivity apps, we can see how users are working with data – moreover, knowing the sensitivity makes it possible to focus on what they are doing with the most sensitive data – the stuff that counts. Maybe they need more training, maybe the policies need adjustment, or maybe you have someone up to no good. The difference between emailing 10 documents and emailing 10 Restricted files is huge.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4D12C5B2-4285-40F0-8C1F-71088C1632CA}" type="slidenum">
              <a:rPr lang="en-CA" smtClean="0"/>
              <a:t>14</a:t>
            </a:fld>
            <a:endParaRPr lang="en-CA"/>
          </a:p>
        </p:txBody>
      </p:sp>
    </p:spTree>
    <p:extLst>
      <p:ext uri="{BB962C8B-B14F-4D97-AF65-F5344CB8AC3E}">
        <p14:creationId xmlns:p14="http://schemas.microsoft.com/office/powerpoint/2010/main" val="2198425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 STORY: TO CAPTURE THE BENEFITS OF DIGITAL</a:t>
            </a:r>
            <a:r>
              <a:rPr lang="en-CA" b="1" baseline="0" dirty="0"/>
              <a:t> TRANSFORMATION YOU NEED YOUR CUSTOMERS, PARTNERS, AND EVEN YOUR EXECUTIVE, TO TRUST THAT THE INFORMATION IN YOUR HANDS WILL BE PROTECTED</a:t>
            </a:r>
            <a:r>
              <a:rPr lang="en-CA" b="1" dirty="0"/>
              <a:t> </a:t>
            </a:r>
            <a:r>
              <a:rPr lang="en-CA" b="1" baseline="0" dirty="0"/>
              <a:t>]]</a:t>
            </a:r>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Capturing</a:t>
            </a:r>
            <a:r>
              <a:rPr lang="en-CA" baseline="0" dirty="0"/>
              <a:t> the potential of the new digital world of mobile workforces, cloud services, bid data, faster processing, social media… this requires Trust that the data will be protected as it moves, replicates, shifts, collects, and is shared.</a:t>
            </a:r>
          </a:p>
          <a:p>
            <a:endParaRPr lang="en-CA" baseline="0" dirty="0"/>
          </a:p>
          <a:p>
            <a:r>
              <a:rPr lang="en-CA" baseline="0" dirty="0"/>
              <a:t>You have invested in security technology, but we know breaches are still happening… because we have not invested properly in our users, our people, our cultures. </a:t>
            </a:r>
            <a:endParaRPr lang="en-CA" dirty="0"/>
          </a:p>
          <a:p>
            <a:endParaRPr lang="en-CA" dirty="0"/>
          </a:p>
          <a:p>
            <a:r>
              <a:rPr lang="en-CA" dirty="0"/>
              <a:t>At TITUS, we’re already working with Global 2000</a:t>
            </a:r>
            <a:r>
              <a:rPr lang="en-CA" baseline="0" dirty="0"/>
              <a:t> brands</a:t>
            </a:r>
            <a:r>
              <a:rPr lang="en-CA" dirty="0"/>
              <a:t> who are starting to make this transition, leveraging the</a:t>
            </a:r>
            <a:r>
              <a:rPr lang="en-CA" baseline="0" dirty="0"/>
              <a:t> TITUS platform. </a:t>
            </a:r>
          </a:p>
          <a:p>
            <a:endParaRPr lang="en-CA" baseline="0" dirty="0"/>
          </a:p>
          <a:p>
            <a:r>
              <a:rPr lang="en-CA" baseline="0" dirty="0"/>
              <a:t>Let us help you achieve your goals and secure your sensitive information.</a:t>
            </a:r>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B81096B5-5393-497A-B35A-1BD3C29926D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769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defTabSz="914350">
              <a:buFontTx/>
              <a:buChar char="-"/>
              <a:defRPr/>
            </a:pPr>
            <a:r>
              <a:rPr lang="en-CA" dirty="0"/>
              <a:t>We provide a set of products called the TITUS Classification Suite. The suite enables end users to identify and protect the information they are working with - whether that information is in Outlook email, Office documents, or any file type on the Windows desktop. </a:t>
            </a:r>
          </a:p>
          <a:p>
            <a:pPr marL="171441" indent="-171441" defTabSz="914350">
              <a:buFontTx/>
              <a:buChar char="-"/>
              <a:defRPr/>
            </a:pPr>
            <a:r>
              <a:rPr lang="en-CA" dirty="0"/>
              <a:t>Our classification products also include TITUS Mobile for Classification, which is an easy to use email and document security solution for mobile devices that prevents data loss and ensures the right users have access to the right information.</a:t>
            </a:r>
          </a:p>
          <a:p>
            <a:pPr marL="171441" indent="-171441" defTabSz="914350">
              <a:buFontTx/>
              <a:buChar char="-"/>
              <a:defRPr/>
            </a:pPr>
            <a:r>
              <a:rPr lang="en-CA" dirty="0"/>
              <a:t>Finally, our TITUS Illuminate product</a:t>
            </a:r>
            <a:r>
              <a:rPr lang="en-CA" baseline="0" dirty="0"/>
              <a:t> allows you to discover, identify, automatically classify and protect your data at rest across the enterprise, on premise and in cloud shares.  It also provides visibility into a data inventory, allowing you to make risk based decisions based on various trends (where it’s being stored for example).</a:t>
            </a:r>
            <a:r>
              <a:rPr lang="en-CA" dirty="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Let’s have</a:t>
            </a:r>
            <a:r>
              <a:rPr lang="en-CA" sz="1200" kern="1200" baseline="0" dirty="0">
                <a:solidFill>
                  <a:schemeClr val="tx1"/>
                </a:solidFill>
                <a:effectLst/>
                <a:latin typeface="+mn-lt"/>
                <a:ea typeface="+mn-ea"/>
                <a:cs typeface="+mn-cs"/>
              </a:rPr>
              <a:t> a look at some sample use cases to show how TITUS products can help solve your business problems.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23B6C6C7-D932-4D7F-B5B3-A7D6C421D1BD}"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005174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a:t>
            </a:r>
            <a:r>
              <a:rPr lang="en-CA" baseline="0" dirty="0"/>
              <a:t> successful data classification project has two important ingredients:</a:t>
            </a:r>
          </a:p>
          <a:p>
            <a:pPr marL="228600" indent="-228600">
              <a:buAutoNum type="arabicParenR"/>
            </a:pPr>
            <a:r>
              <a:rPr lang="en-CA" baseline="0" dirty="0"/>
              <a:t>Data Classification Software – which we have spent some time discussion and reviewing already</a:t>
            </a:r>
          </a:p>
          <a:p>
            <a:pPr marL="228600" indent="-228600">
              <a:buAutoNum type="arabicParenR"/>
            </a:pPr>
            <a:r>
              <a:rPr lang="en-CA" baseline="0" dirty="0"/>
              <a:t>Leverages a deployment methodology – often customers get focused on the product component of the solution, which of course makes sense as TITUS is an enterprise software company. However, just as important is to recognize that TITUS offers its customers a data classification deployment methodology to walk them through the phases and stages towards a successful rollout and adoption</a:t>
            </a:r>
            <a:endParaRPr lang="en-CA" dirty="0"/>
          </a:p>
          <a:p>
            <a:endParaRPr lang="en-CA" dirty="0"/>
          </a:p>
        </p:txBody>
      </p:sp>
      <p:sp>
        <p:nvSpPr>
          <p:cNvPr id="4" name="Slide Number Placeholder 3"/>
          <p:cNvSpPr>
            <a:spLocks noGrp="1"/>
          </p:cNvSpPr>
          <p:nvPr>
            <p:ph type="sldNum" sz="quarter" idx="10"/>
          </p:nvPr>
        </p:nvSpPr>
        <p:spPr/>
        <p:txBody>
          <a:bodyPr/>
          <a:lstStyle/>
          <a:p>
            <a:fld id="{E40CEB19-49E2-4390-A919-19CAF5936DAC}" type="slidenum">
              <a:rPr lang="en-CA" smtClean="0"/>
              <a:t>19</a:t>
            </a:fld>
            <a:endParaRPr lang="en-CA"/>
          </a:p>
        </p:txBody>
      </p:sp>
    </p:spTree>
    <p:extLst>
      <p:ext uri="{BB962C8B-B14F-4D97-AF65-F5344CB8AC3E}">
        <p14:creationId xmlns:p14="http://schemas.microsoft.com/office/powerpoint/2010/main" val="2350709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why did TITUS decide</a:t>
            </a:r>
            <a:r>
              <a:rPr lang="en-CA" baseline="0" dirty="0"/>
              <a:t> to create methodology if we are an enterprise software company?</a:t>
            </a:r>
          </a:p>
          <a:p>
            <a:endParaRPr lang="en-CA" baseline="0" dirty="0"/>
          </a:p>
          <a:p>
            <a:r>
              <a:rPr lang="en-CA" baseline="0" dirty="0"/>
              <a:t>1) TITUS has been selling and deploying data classification solutions for more than 10 years and along the way we have learned that while technology is an important component, how customers plan and communicate classification throughout their organization is a critical success factor. As a result, this is more than just security labels and we know what it takes to make a deployment successful and have harnessed those best practices into our methodology. </a:t>
            </a:r>
          </a:p>
          <a:p>
            <a:endParaRPr lang="en-CA" baseline="0" dirty="0"/>
          </a:p>
          <a:p>
            <a:r>
              <a:rPr lang="en-CA" dirty="0"/>
              <a:t>2) Being a foundational technology provides</a:t>
            </a:r>
            <a:r>
              <a:rPr lang="en-CA" baseline="0" dirty="0"/>
              <a:t> data classification a lot of opportunity to drive outcomes across many use cases and integrations into other security platforms. Therefore, it is important to leverage the methodology as a way to stay focused on key success factors for the particular stage you are in and drive towards deployment success</a:t>
            </a:r>
          </a:p>
          <a:p>
            <a:endParaRPr lang="en-CA" baseline="0" dirty="0"/>
          </a:p>
          <a:p>
            <a:r>
              <a:rPr lang="en-CA" baseline="0" dirty="0"/>
              <a:t>3) Data classification is evolutionary – this means that customers should realize that after the first deployment across the enterprise they will eventually mature their labels and policies across phases to address new business requirements as well as compliance requirements that may appear in their particular industry. As a result, the methodology is a guide that can be used to help ensure the appropriate steps continue to followed throughout that evolution. </a:t>
            </a:r>
            <a:endParaRPr lang="en-CA" dirty="0"/>
          </a:p>
          <a:p>
            <a:endParaRPr lang="en-CA" dirty="0"/>
          </a:p>
        </p:txBody>
      </p:sp>
      <p:sp>
        <p:nvSpPr>
          <p:cNvPr id="4" name="Slide Number Placeholder 3"/>
          <p:cNvSpPr>
            <a:spLocks noGrp="1"/>
          </p:cNvSpPr>
          <p:nvPr>
            <p:ph type="sldNum" sz="quarter" idx="10"/>
          </p:nvPr>
        </p:nvSpPr>
        <p:spPr/>
        <p:txBody>
          <a:bodyPr/>
          <a:lstStyle/>
          <a:p>
            <a:fld id="{E40CEB19-49E2-4390-A919-19CAF5936DAC}" type="slidenum">
              <a:rPr lang="en-CA" smtClean="0"/>
              <a:t>20</a:t>
            </a:fld>
            <a:endParaRPr lang="en-CA"/>
          </a:p>
        </p:txBody>
      </p:sp>
    </p:spTree>
    <p:extLst>
      <p:ext uri="{BB962C8B-B14F-4D97-AF65-F5344CB8AC3E}">
        <p14:creationId xmlns:p14="http://schemas.microsoft.com/office/powerpoint/2010/main" val="3608412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TITUS Deployment Methodology is comprised of 8 stages and 4 phases with an overarching view into best practices for communicating to employees and ultimately transforming</a:t>
            </a:r>
            <a:r>
              <a:rPr lang="en-CA" baseline="0" dirty="0"/>
              <a:t> security culture. </a:t>
            </a:r>
          </a:p>
          <a:p>
            <a:endParaRPr lang="en-CA" baseline="0" dirty="0"/>
          </a:p>
          <a:p>
            <a:pPr marL="171450" indent="-171450">
              <a:buFont typeface="Arial" panose="020B0604020202020204" pitchFamily="34" charset="0"/>
              <a:buChar char="•"/>
            </a:pPr>
            <a:r>
              <a:rPr lang="en-CA" baseline="0" dirty="0"/>
              <a:t>The first phase is organizational readiness which focuses on ensuring all the important business components are in place to eventually finalize the classification configuration for the phase of deployment. </a:t>
            </a:r>
          </a:p>
          <a:p>
            <a:pPr marL="171450" indent="-171450">
              <a:buFont typeface="Arial" panose="020B0604020202020204" pitchFamily="34" charset="0"/>
              <a:buChar char="•"/>
            </a:pPr>
            <a:r>
              <a:rPr lang="en-CA" baseline="0" dirty="0"/>
              <a:t>The second phase is implementation which involves working with the security as well as deployment team to build, test and ultimately deploy the classification configuration. </a:t>
            </a:r>
          </a:p>
          <a:p>
            <a:pPr marL="171450" indent="-171450">
              <a:buFont typeface="Arial" panose="020B0604020202020204" pitchFamily="34" charset="0"/>
              <a:buChar char="•"/>
            </a:pPr>
            <a:r>
              <a:rPr lang="en-CA" baseline="0" dirty="0"/>
              <a:t>The third stage is evolution, which is all about how to measure and report on the status of the rollout as it relates to the business outcomes the customer is trying achieve. Based on the reports, this phases also drives planning into evolution and sets the stage for the next phase of the enterprise’ classification strategy</a:t>
            </a:r>
          </a:p>
          <a:p>
            <a:pPr marL="171450" indent="-171450">
              <a:buFont typeface="Arial" panose="020B0604020202020204" pitchFamily="34" charset="0"/>
              <a:buChar char="•"/>
            </a:pPr>
            <a:r>
              <a:rPr lang="en-CA" baseline="0" dirty="0"/>
              <a:t>Finally, the last stage of the methodology is becoming operational and managing TITUS in a production environment</a:t>
            </a:r>
            <a:endParaRPr lang="en-CA" dirty="0"/>
          </a:p>
          <a:p>
            <a:endParaRPr lang="en-CA" dirty="0"/>
          </a:p>
        </p:txBody>
      </p:sp>
      <p:sp>
        <p:nvSpPr>
          <p:cNvPr id="4" name="Slide Number Placeholder 3"/>
          <p:cNvSpPr>
            <a:spLocks noGrp="1"/>
          </p:cNvSpPr>
          <p:nvPr>
            <p:ph type="sldNum" sz="quarter" idx="10"/>
          </p:nvPr>
        </p:nvSpPr>
        <p:spPr/>
        <p:txBody>
          <a:bodyPr/>
          <a:lstStyle/>
          <a:p>
            <a:fld id="{E40CEB19-49E2-4390-A919-19CAF5936DAC}" type="slidenum">
              <a:rPr lang="en-CA" smtClean="0"/>
              <a:t>21</a:t>
            </a:fld>
            <a:endParaRPr lang="en-CA"/>
          </a:p>
        </p:txBody>
      </p:sp>
    </p:spTree>
    <p:extLst>
      <p:ext uri="{BB962C8B-B14F-4D97-AF65-F5344CB8AC3E}">
        <p14:creationId xmlns:p14="http://schemas.microsoft.com/office/powerpoint/2010/main" val="981125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TITUS Deployment Methodology is built on </a:t>
            </a:r>
            <a:r>
              <a:rPr lang="en-CA" baseline="0" dirty="0"/>
              <a:t>five assets:</a:t>
            </a:r>
          </a:p>
          <a:p>
            <a:pPr marL="228600" indent="-228600">
              <a:buAutoNum type="arabicParenR"/>
            </a:pPr>
            <a:r>
              <a:rPr lang="en-CA" b="1" baseline="0" dirty="0"/>
              <a:t>Blueprint for success: </a:t>
            </a:r>
            <a:r>
              <a:rPr lang="en-CA" baseline="0" dirty="0"/>
              <a:t>with the methodology TITUS’ goal is to provide a blueprint that they can use as an input into their respective project plans for deployment</a:t>
            </a:r>
          </a:p>
          <a:p>
            <a:pPr marL="228600" indent="-228600">
              <a:buAutoNum type="arabicParenR"/>
            </a:pPr>
            <a:r>
              <a:rPr lang="en-CA" b="1" baseline="0" dirty="0"/>
              <a:t>Built on experience</a:t>
            </a:r>
            <a:r>
              <a:rPr lang="en-CA" baseline="0" dirty="0"/>
              <a:t>: TITUS is often asked how do other enterprises deploy this? As a result, this methodology takes into account experience from enterprise customers around the world so our customers know they are following best practices</a:t>
            </a:r>
          </a:p>
          <a:p>
            <a:pPr marL="228600" indent="-228600">
              <a:buAutoNum type="arabicParenR"/>
            </a:pPr>
            <a:r>
              <a:rPr lang="en-CA" b="1" baseline="0" dirty="0"/>
              <a:t>Provides best practices for user adoption</a:t>
            </a:r>
            <a:r>
              <a:rPr lang="en-CA" baseline="0" dirty="0"/>
              <a:t>: One of the most important components of the TITUS deployment methodology is what we have learned around how to effectively communicate this change to an organization such as best practices as well as creative ideas for positioning data classification to the user community. </a:t>
            </a:r>
          </a:p>
          <a:p>
            <a:pPr marL="228600" indent="-228600">
              <a:buAutoNum type="arabicParenR"/>
            </a:pPr>
            <a:r>
              <a:rPr lang="en-CA" b="1" baseline="0" dirty="0"/>
              <a:t>Outcome Driven</a:t>
            </a:r>
            <a:r>
              <a:rPr lang="en-CA" baseline="0" dirty="0"/>
              <a:t>: The TITUS Deployment Methodology goes beyond just providing best practices, it is oriented around delivering outcomes for customers at stage in the journey. This </a:t>
            </a:r>
            <a:r>
              <a:rPr lang="en-CA" sz="1200" b="0" kern="1200" dirty="0">
                <a:solidFill>
                  <a:schemeClr val="tx1"/>
                </a:solidFill>
                <a:effectLst/>
                <a:latin typeface="+mn-lt"/>
                <a:ea typeface="+mn-ea"/>
                <a:cs typeface="+mn-cs"/>
              </a:rPr>
              <a:t>helps to ensure customers are following steps that other enterprises have taken to be successful.</a:t>
            </a:r>
          </a:p>
          <a:p>
            <a:pPr marL="228600" indent="-228600">
              <a:buAutoNum type="arabicParenR"/>
            </a:pPr>
            <a:r>
              <a:rPr lang="en-CA" b="1" baseline="0" dirty="0"/>
              <a:t>Provides Resources</a:t>
            </a:r>
            <a:r>
              <a:rPr lang="en-CA" baseline="0" dirty="0"/>
              <a:t>: from our experiences, TITUS has accumulated quite a few resources that customers have leveraged during their data classification rollout that we are happy to share with the TITUS customer community – some of these are outlined on the next slides…</a:t>
            </a:r>
            <a:endParaRPr lang="en-CA" dirty="0"/>
          </a:p>
          <a:p>
            <a:endParaRPr lang="en-CA" dirty="0"/>
          </a:p>
        </p:txBody>
      </p:sp>
      <p:sp>
        <p:nvSpPr>
          <p:cNvPr id="4" name="Slide Number Placeholder 3"/>
          <p:cNvSpPr>
            <a:spLocks noGrp="1"/>
          </p:cNvSpPr>
          <p:nvPr>
            <p:ph type="sldNum" sz="quarter" idx="10"/>
          </p:nvPr>
        </p:nvSpPr>
        <p:spPr/>
        <p:txBody>
          <a:bodyPr/>
          <a:lstStyle/>
          <a:p>
            <a:fld id="{E40CEB19-49E2-4390-A919-19CAF5936DAC}" type="slidenum">
              <a:rPr lang="en-CA" smtClean="0"/>
              <a:t>22</a:t>
            </a:fld>
            <a:endParaRPr lang="en-CA"/>
          </a:p>
        </p:txBody>
      </p:sp>
    </p:spTree>
    <p:extLst>
      <p:ext uri="{BB962C8B-B14F-4D97-AF65-F5344CB8AC3E}">
        <p14:creationId xmlns:p14="http://schemas.microsoft.com/office/powerpoint/2010/main" val="65496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Resources to get starting include:</a:t>
            </a:r>
            <a:r>
              <a:rPr lang="en-CA" baseline="0" dirty="0"/>
              <a:t> </a:t>
            </a:r>
          </a:p>
          <a:p>
            <a:pPr marL="171450" indent="-171450">
              <a:buFont typeface="Arial" panose="020B0604020202020204" pitchFamily="34" charset="0"/>
              <a:buChar char="•"/>
            </a:pPr>
            <a:r>
              <a:rPr lang="en-CA" baseline="0" dirty="0"/>
              <a:t>Sample project plan – built around capturing best practices that an enterprise should consider while going through each stage of their deployment</a:t>
            </a:r>
          </a:p>
          <a:p>
            <a:pPr marL="171450" indent="-171450">
              <a:buFont typeface="Arial" panose="020B0604020202020204" pitchFamily="34" charset="0"/>
              <a:buChar char="•"/>
            </a:pPr>
            <a:r>
              <a:rPr lang="en-CA" baseline="0" dirty="0"/>
              <a:t>Sample RACI: https://en.wikipedia.org/wiki/Responsibility_assignment_matrix. Often TITUS is asked, who should be involved in the project from the business and IT? This RACI is snapshot to providing a starting point for </a:t>
            </a:r>
            <a:r>
              <a:rPr lang="en-CA" baseline="0" dirty="0" err="1"/>
              <a:t>cutomers</a:t>
            </a:r>
            <a:endParaRPr lang="en-CA" baseline="0" dirty="0"/>
          </a:p>
          <a:p>
            <a:pPr marL="171450" indent="-171450">
              <a:buFont typeface="Arial" panose="020B0604020202020204" pitchFamily="34" charset="0"/>
              <a:buChar char="•"/>
            </a:pPr>
            <a:r>
              <a:rPr lang="en-CA" baseline="0" dirty="0"/>
              <a:t>Same project docs – while a customer will not copy this exactly, these documents are a framework that other customers have used to build requirements as well as test plans for TITUS</a:t>
            </a:r>
          </a:p>
          <a:p>
            <a:endParaRPr lang="en-CA" dirty="0"/>
          </a:p>
        </p:txBody>
      </p:sp>
      <p:sp>
        <p:nvSpPr>
          <p:cNvPr id="4" name="Slide Number Placeholder 3"/>
          <p:cNvSpPr>
            <a:spLocks noGrp="1"/>
          </p:cNvSpPr>
          <p:nvPr>
            <p:ph type="sldNum" sz="quarter" idx="10"/>
          </p:nvPr>
        </p:nvSpPr>
        <p:spPr/>
        <p:txBody>
          <a:bodyPr/>
          <a:lstStyle/>
          <a:p>
            <a:fld id="{E40CEB19-49E2-4390-A919-19CAF5936DAC}" type="slidenum">
              <a:rPr lang="en-CA" smtClean="0"/>
              <a:t>24</a:t>
            </a:fld>
            <a:endParaRPr lang="en-CA"/>
          </a:p>
        </p:txBody>
      </p:sp>
    </p:spTree>
    <p:extLst>
      <p:ext uri="{BB962C8B-B14F-4D97-AF65-F5344CB8AC3E}">
        <p14:creationId xmlns:p14="http://schemas.microsoft.com/office/powerpoint/2010/main" val="258557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 is our fault… We ask them to be more efficient, because we ask them to be. We push them to be. We need them to work faster. </a:t>
            </a:r>
          </a:p>
          <a:p>
            <a:r>
              <a:rPr lang="en-CA" dirty="0"/>
              <a:t>And there are new technologies that make it easier for them to spill your brains all over the street.</a:t>
            </a:r>
          </a:p>
          <a:p>
            <a:pPr lvl="1"/>
            <a:r>
              <a:rPr lang="en-CA" dirty="0"/>
              <a:t>Cloud apps, mobile devices, web access</a:t>
            </a:r>
          </a:p>
          <a:p>
            <a:r>
              <a:rPr lang="en-CA" dirty="0"/>
              <a:t>These just add to their ability to lead data.</a:t>
            </a:r>
          </a:p>
          <a:p>
            <a:endParaRPr lang="en-CA" dirty="0"/>
          </a:p>
          <a:p>
            <a:r>
              <a:rPr lang="en-CA" dirty="0"/>
              <a:t>We can’t really</a:t>
            </a:r>
            <a:r>
              <a:rPr lang="en-CA" baseline="0" dirty="0"/>
              <a:t> expect them to be accountable when we have no provided the tools for them to take ownership of data security. It is something done by IT, but people “over there” in the background, behind the curtain. It is an automated thing. </a:t>
            </a:r>
          </a:p>
          <a:p>
            <a:r>
              <a:rPr lang="en-CA" baseline="0" dirty="0"/>
              <a:t>Certainly there are policies and procedures in place, but these </a:t>
            </a:r>
            <a:endParaRPr lang="en-CA" dirty="0"/>
          </a:p>
        </p:txBody>
      </p:sp>
      <p:sp>
        <p:nvSpPr>
          <p:cNvPr id="4" name="Slide Number Placeholder 3"/>
          <p:cNvSpPr>
            <a:spLocks noGrp="1"/>
          </p:cNvSpPr>
          <p:nvPr>
            <p:ph type="sldNum" sz="quarter" idx="10"/>
          </p:nvPr>
        </p:nvSpPr>
        <p:spPr/>
        <p:txBody>
          <a:bodyPr/>
          <a:lstStyle/>
          <a:p>
            <a:pPr>
              <a:defRPr/>
            </a:pPr>
            <a:fld id="{518CF3E9-D81F-4D3E-8F25-2064B8301E0B}" type="slidenum">
              <a:rPr lang="en-CA" smtClean="0">
                <a:solidFill>
                  <a:prstClr val="black"/>
                </a:solidFill>
              </a:rPr>
              <a:pPr>
                <a:defRPr/>
              </a:pPr>
              <a:t>3</a:t>
            </a:fld>
            <a:endParaRPr lang="en-CA">
              <a:solidFill>
                <a:prstClr val="black"/>
              </a:solidFill>
            </a:endParaRPr>
          </a:p>
        </p:txBody>
      </p:sp>
    </p:spTree>
    <p:extLst>
      <p:ext uri="{BB962C8B-B14F-4D97-AF65-F5344CB8AC3E}">
        <p14:creationId xmlns:p14="http://schemas.microsoft.com/office/powerpoint/2010/main" val="3574308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addition to resources to get started,</a:t>
            </a:r>
            <a:r>
              <a:rPr lang="en-CA" baseline="0" dirty="0"/>
              <a:t> TITUS also offers communication resources such as:</a:t>
            </a:r>
          </a:p>
          <a:p>
            <a:pPr marL="171450" indent="-171450">
              <a:buFont typeface="Arial" panose="020B0604020202020204" pitchFamily="34" charset="0"/>
              <a:buChar char="•"/>
            </a:pPr>
            <a:r>
              <a:rPr lang="en-CA" baseline="0" dirty="0"/>
              <a:t>Sample executive communication template – this is a template that customers could use to present their classification deployment strategy at an executive meeting</a:t>
            </a:r>
          </a:p>
          <a:p>
            <a:pPr marL="171450" indent="-171450">
              <a:buFont typeface="Arial" panose="020B0604020202020204" pitchFamily="34" charset="0"/>
              <a:buChar char="•"/>
            </a:pPr>
            <a:r>
              <a:rPr lang="en-CA" baseline="0" dirty="0"/>
              <a:t>Sample employee communication tools –  TITUS has provided customers guidance on how to effectively communicate classification across their employee community. As part of this guidance, we have helped shape and develop communication tools such as email campaigns as well as placemats to reference classification labels/policies</a:t>
            </a:r>
          </a:p>
          <a:p>
            <a:endParaRPr lang="en-CA" dirty="0"/>
          </a:p>
        </p:txBody>
      </p:sp>
      <p:sp>
        <p:nvSpPr>
          <p:cNvPr id="4" name="Slide Number Placeholder 3"/>
          <p:cNvSpPr>
            <a:spLocks noGrp="1"/>
          </p:cNvSpPr>
          <p:nvPr>
            <p:ph type="sldNum" sz="quarter" idx="10"/>
          </p:nvPr>
        </p:nvSpPr>
        <p:spPr/>
        <p:txBody>
          <a:bodyPr/>
          <a:lstStyle/>
          <a:p>
            <a:fld id="{E40CEB19-49E2-4390-A919-19CAF5936DAC}" type="slidenum">
              <a:rPr lang="en-CA" smtClean="0"/>
              <a:t>25</a:t>
            </a:fld>
            <a:endParaRPr lang="en-CA"/>
          </a:p>
        </p:txBody>
      </p:sp>
    </p:spTree>
    <p:extLst>
      <p:ext uri="{BB962C8B-B14F-4D97-AF65-F5344CB8AC3E}">
        <p14:creationId xmlns:p14="http://schemas.microsoft.com/office/powerpoint/2010/main" val="4066100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addition to resources – TITUS is</a:t>
            </a:r>
            <a:r>
              <a:rPr lang="en-CA" baseline="0" dirty="0"/>
              <a:t> also happy to offer customers guidance on how to build their data classification labels and schema. TITUS always suggests customers take a crawl (build), walk (build) and eventually run (build) approach when it comes to building a data classification configuration. </a:t>
            </a:r>
          </a:p>
          <a:p>
            <a:endParaRPr lang="en-CA" dirty="0"/>
          </a:p>
        </p:txBody>
      </p:sp>
      <p:sp>
        <p:nvSpPr>
          <p:cNvPr id="4" name="Slide Number Placeholder 3"/>
          <p:cNvSpPr>
            <a:spLocks noGrp="1"/>
          </p:cNvSpPr>
          <p:nvPr>
            <p:ph type="sldNum" sz="quarter" idx="10"/>
          </p:nvPr>
        </p:nvSpPr>
        <p:spPr/>
        <p:txBody>
          <a:bodyPr/>
          <a:lstStyle/>
          <a:p>
            <a:fld id="{E40CEB19-49E2-4390-A919-19CAF5936DAC}" type="slidenum">
              <a:rPr lang="en-CA" smtClean="0"/>
              <a:t>26</a:t>
            </a:fld>
            <a:endParaRPr lang="en-CA"/>
          </a:p>
        </p:txBody>
      </p:sp>
    </p:spTree>
    <p:extLst>
      <p:ext uri="{BB962C8B-B14F-4D97-AF65-F5344CB8AC3E}">
        <p14:creationId xmlns:p14="http://schemas.microsoft.com/office/powerpoint/2010/main" val="3009267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take</a:t>
            </a:r>
            <a:r>
              <a:rPr lang="en-CA" baseline="0" dirty="0"/>
              <a:t> it one step further, TITUS is happy to also provide customers with sample templates/configurations for each of these stages, with the first being “crawl”.</a:t>
            </a:r>
          </a:p>
          <a:p>
            <a:endParaRPr lang="en-CA" baseline="0" dirty="0"/>
          </a:p>
          <a:p>
            <a:r>
              <a:rPr lang="en-CA" baseline="0" dirty="0"/>
              <a:t>The objective of these templates is to provide customers with guidance on what classification labels and policies should be used to achieve three strategic outcomes:</a:t>
            </a:r>
          </a:p>
          <a:p>
            <a:pPr marL="171450" indent="-171450">
              <a:buFont typeface="Arial" panose="020B0604020202020204" pitchFamily="34" charset="0"/>
              <a:buChar char="•"/>
            </a:pPr>
            <a:r>
              <a:rPr lang="en-CA" baseline="0" dirty="0"/>
              <a:t>Accurately Identify Information Assets</a:t>
            </a:r>
          </a:p>
          <a:p>
            <a:pPr marL="171450" indent="-171450">
              <a:buFont typeface="Arial" panose="020B0604020202020204" pitchFamily="34" charset="0"/>
              <a:buChar char="•"/>
            </a:pPr>
            <a:r>
              <a:rPr lang="en-CA" baseline="0" dirty="0"/>
              <a:t>Transform Security Culture</a:t>
            </a:r>
          </a:p>
          <a:p>
            <a:pPr marL="171450" indent="-171450">
              <a:buFont typeface="Arial" panose="020B0604020202020204" pitchFamily="34" charset="0"/>
              <a:buChar char="•"/>
            </a:pPr>
            <a:r>
              <a:rPr lang="en-CA" baseline="0" dirty="0"/>
              <a:t>Manage and Control Information</a:t>
            </a:r>
          </a:p>
          <a:p>
            <a:pPr marL="171450" indent="-171450">
              <a:buFont typeface="Arial" panose="020B0604020202020204" pitchFamily="34" charset="0"/>
              <a:buChar char="•"/>
            </a:pPr>
            <a:endParaRPr lang="en-CA" baseline="0" dirty="0"/>
          </a:p>
          <a:p>
            <a:pPr marL="0" indent="0">
              <a:buFont typeface="Arial" panose="020B0604020202020204" pitchFamily="34" charset="0"/>
              <a:buNone/>
            </a:pPr>
            <a:r>
              <a:rPr lang="en-CA" baseline="0" dirty="0"/>
              <a:t>Note: if the customer would like more information about templates – please reach out to Steve Healy and/or Mark Cassetta </a:t>
            </a:r>
            <a:endParaRPr lang="en-CA" dirty="0"/>
          </a:p>
          <a:p>
            <a:endParaRPr lang="en-CA" dirty="0"/>
          </a:p>
        </p:txBody>
      </p:sp>
      <p:sp>
        <p:nvSpPr>
          <p:cNvPr id="4" name="Slide Number Placeholder 3"/>
          <p:cNvSpPr>
            <a:spLocks noGrp="1"/>
          </p:cNvSpPr>
          <p:nvPr>
            <p:ph type="sldNum" sz="quarter" idx="10"/>
          </p:nvPr>
        </p:nvSpPr>
        <p:spPr/>
        <p:txBody>
          <a:bodyPr/>
          <a:lstStyle/>
          <a:p>
            <a:fld id="{E40CEB19-49E2-4390-A919-19CAF5936DAC}" type="slidenum">
              <a:rPr lang="en-CA" smtClean="0"/>
              <a:t>27</a:t>
            </a:fld>
            <a:endParaRPr lang="en-CA"/>
          </a:p>
        </p:txBody>
      </p:sp>
    </p:spTree>
    <p:extLst>
      <p:ext uri="{BB962C8B-B14F-4D97-AF65-F5344CB8AC3E}">
        <p14:creationId xmlns:p14="http://schemas.microsoft.com/office/powerpoint/2010/main" val="3417557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To</a:t>
            </a:r>
            <a:r>
              <a:rPr lang="en-CA" baseline="0" dirty="0"/>
              <a:t> summarize how/when customers get fully engaged with the methodology – once we have our license agreement in place we are happy to onboard you with the software as well as access to our support and methodology portal. At that time the professional services team will work with our customers to kick off the project and provide a more detailed overview of the TITUS Deployment Methodology during initial deployment planning. </a:t>
            </a:r>
          </a:p>
          <a:p>
            <a:endParaRPr lang="en-CA" dirty="0"/>
          </a:p>
        </p:txBody>
      </p:sp>
      <p:sp>
        <p:nvSpPr>
          <p:cNvPr id="4" name="Slide Number Placeholder 3"/>
          <p:cNvSpPr>
            <a:spLocks noGrp="1"/>
          </p:cNvSpPr>
          <p:nvPr>
            <p:ph type="sldNum" sz="quarter" idx="10"/>
          </p:nvPr>
        </p:nvSpPr>
        <p:spPr/>
        <p:txBody>
          <a:bodyPr/>
          <a:lstStyle/>
          <a:p>
            <a:fld id="{E40CEB19-49E2-4390-A919-19CAF5936DAC}" type="slidenum">
              <a:rPr lang="en-CA" smtClean="0"/>
              <a:t>28</a:t>
            </a:fld>
            <a:endParaRPr lang="en-CA"/>
          </a:p>
        </p:txBody>
      </p:sp>
    </p:spTree>
    <p:extLst>
      <p:ext uri="{BB962C8B-B14F-4D97-AF65-F5344CB8AC3E}">
        <p14:creationId xmlns:p14="http://schemas.microsoft.com/office/powerpoint/2010/main" val="228472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baseline="0" dirty="0">
                <a:solidFill>
                  <a:schemeClr val="bg1"/>
                </a:solidFill>
              </a:rPr>
              <a:t>Automated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Sharing </a:t>
            </a:r>
            <a:r>
              <a:rPr lang="en-CA" baseline="0" dirty="0"/>
              <a:t>it’s not all done in one house.</a:t>
            </a:r>
            <a:endParaRPr lang="en-CA" dirty="0"/>
          </a:p>
          <a:p>
            <a:endParaRPr lang="en-CA" b="0" baseline="0" dirty="0">
              <a:solidFill>
                <a:schemeClr val="bg1"/>
              </a:solidFill>
            </a:endParaRPr>
          </a:p>
          <a:p>
            <a:r>
              <a:rPr lang="en-CA" b="0" baseline="0" dirty="0">
                <a:solidFill>
                  <a:schemeClr val="bg1"/>
                </a:solidFill>
              </a:rPr>
              <a:t>Shadow IT – Cloud apps, personal email, social media, mobile, IM users are using apps that help them be productive but can also pose a risk to data (is the app safe and well built, or filled with holes, or even built with the intent to steal?) security if they bypass IT and existing policy enforcement safeguards.</a:t>
            </a:r>
          </a:p>
          <a:p>
            <a:endParaRPr lang="en-CA" b="0" baseline="0" dirty="0">
              <a:solidFill>
                <a:schemeClr val="bg1"/>
              </a:solidFill>
            </a:endParaRPr>
          </a:p>
          <a:p>
            <a:endParaRPr lang="en-CA" dirty="0"/>
          </a:p>
          <a:p>
            <a:r>
              <a:rPr lang="en-CA" dirty="0"/>
              <a:t>As more organizations embrace digital transformation , they face challenges presented by emerging trends such as cloud, </a:t>
            </a:r>
            <a:r>
              <a:rPr lang="en-CA" dirty="0" err="1"/>
              <a:t>IoT</a:t>
            </a:r>
            <a:r>
              <a:rPr lang="en-CA" dirty="0"/>
              <a:t> and analytics and the collection of information.</a:t>
            </a:r>
          </a:p>
          <a:p>
            <a:endParaRPr lang="en-CA" dirty="0"/>
          </a:p>
          <a:p>
            <a:endParaRPr lang="en-CA" dirty="0"/>
          </a:p>
        </p:txBody>
      </p:sp>
      <p:sp>
        <p:nvSpPr>
          <p:cNvPr id="4" name="Slide Number Placeholder 3"/>
          <p:cNvSpPr>
            <a:spLocks noGrp="1"/>
          </p:cNvSpPr>
          <p:nvPr>
            <p:ph type="sldNum" sz="quarter" idx="10"/>
          </p:nvPr>
        </p:nvSpPr>
        <p:spPr/>
        <p:txBody>
          <a:bodyPr/>
          <a:lstStyle/>
          <a:p>
            <a:fld id="{B81096B5-5393-497A-B35A-1BD3C29926D4}" type="slidenum">
              <a:rPr lang="en-CA" smtClean="0"/>
              <a:t>4</a:t>
            </a:fld>
            <a:endParaRPr lang="en-CA"/>
          </a:p>
        </p:txBody>
      </p:sp>
    </p:spTree>
    <p:extLst>
      <p:ext uri="{BB962C8B-B14F-4D97-AF65-F5344CB8AC3E}">
        <p14:creationId xmlns:p14="http://schemas.microsoft.com/office/powerpoint/2010/main" val="399726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your employees believe!!  IT</a:t>
            </a:r>
            <a:r>
              <a:rPr lang="en-US" b="1" baseline="0" dirty="0"/>
              <a:t> is taking care of it….</a:t>
            </a:r>
            <a:endParaRPr lang="en-US" b="1" dirty="0"/>
          </a:p>
        </p:txBody>
      </p:sp>
      <p:sp>
        <p:nvSpPr>
          <p:cNvPr id="4" name="Slide Number Placeholder 3"/>
          <p:cNvSpPr>
            <a:spLocks noGrp="1"/>
          </p:cNvSpPr>
          <p:nvPr>
            <p:ph type="sldNum" sz="quarter" idx="10"/>
          </p:nvPr>
        </p:nvSpPr>
        <p:spPr/>
        <p:txBody>
          <a:bodyPr/>
          <a:lstStyle/>
          <a:p>
            <a:fld id="{B81096B5-5393-497A-B35A-1BD3C29926D4}" type="slidenum">
              <a:rPr lang="en-CA" smtClean="0"/>
              <a:t>5</a:t>
            </a:fld>
            <a:endParaRPr lang="en-CA"/>
          </a:p>
        </p:txBody>
      </p:sp>
    </p:spTree>
    <p:extLst>
      <p:ext uri="{BB962C8B-B14F-4D97-AF65-F5344CB8AC3E}">
        <p14:creationId xmlns:p14="http://schemas.microsoft.com/office/powerpoint/2010/main" val="1335516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kumimoji="0" lang="en-CA" sz="1200" b="0" i="0" u="none" strike="noStrike" kern="1200" cap="none" spc="0" normalizeH="0" baseline="0" noProof="0" dirty="0">
                <a:ln>
                  <a:noFill/>
                </a:ln>
                <a:solidFill>
                  <a:prstClr val="white"/>
                </a:solidFill>
                <a:effectLst/>
                <a:uLnTx/>
                <a:uFillTx/>
                <a:latin typeface="Avenir Heavy"/>
                <a:cs typeface="Avenir Heavy"/>
              </a:rPr>
              <a:t>95% OF</a:t>
            </a:r>
            <a:r>
              <a:rPr kumimoji="0" lang="en-CA" sz="1200" b="0" i="0" u="none" strike="noStrike" kern="1200" cap="none" spc="0" normalizeH="0" noProof="0" dirty="0">
                <a:ln>
                  <a:noFill/>
                </a:ln>
                <a:solidFill>
                  <a:prstClr val="white"/>
                </a:solidFill>
                <a:effectLst/>
                <a:uLnTx/>
                <a:uFillTx/>
                <a:latin typeface="Avenir Heavy"/>
                <a:cs typeface="Avenir Heavy"/>
              </a:rPr>
              <a:t> ALL SECURITY INCIDENTS INVOLVE HUMAN ERROR</a:t>
            </a:r>
            <a:r>
              <a:rPr kumimoji="0" lang="en-CA" sz="1200" b="0" i="0" u="none" strike="noStrike" kern="1200" cap="none" spc="0" normalizeH="0" baseline="0" noProof="0" dirty="0">
                <a:ln>
                  <a:noFill/>
                </a:ln>
                <a:solidFill>
                  <a:prstClr val="white"/>
                </a:solidFill>
                <a:effectLst/>
                <a:uLnTx/>
                <a:uFillTx/>
                <a:latin typeface="Avenir Heavy"/>
                <a:cs typeface="Avenir Heavy"/>
              </a:rPr>
              <a:t> – IBM </a:t>
            </a:r>
            <a:r>
              <a:rPr kumimoji="0" lang="en-CA" sz="1200" b="1" i="0" u="none" strike="noStrike" kern="1200" cap="none" spc="0" normalizeH="0" baseline="0" noProof="0" dirty="0">
                <a:ln>
                  <a:noFill/>
                </a:ln>
                <a:solidFill>
                  <a:prstClr val="white"/>
                </a:solidFill>
                <a:effectLst/>
                <a:uLnTx/>
                <a:uFillTx/>
                <a:latin typeface="Avenir Heavy"/>
                <a:cs typeface="Avenir Heavy"/>
              </a:rPr>
              <a:t>2014</a:t>
            </a:r>
            <a:r>
              <a:rPr kumimoji="0" lang="en-CA" sz="1200" b="0" i="0" u="none" strike="noStrike" kern="1200" cap="none" spc="0" normalizeH="0" baseline="0" noProof="0" dirty="0">
                <a:ln>
                  <a:noFill/>
                </a:ln>
                <a:solidFill>
                  <a:prstClr val="white"/>
                </a:solidFill>
                <a:effectLst/>
                <a:uLnTx/>
                <a:uFillTx/>
                <a:latin typeface="Avenir Heavy"/>
                <a:cs typeface="Avenir Heavy"/>
              </a:rPr>
              <a:t> Cyber Security Intelligence Index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Avenir Heav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Avenir Heavy"/>
                <a:ea typeface="+mn-ea"/>
                <a:cs typeface="+mn-cs"/>
              </a:rPr>
              <a:t>Technology alone is not the answer to this central challenge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Elephant in the room image – Culture/People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Without a workforce</a:t>
            </a:r>
            <a:r>
              <a:rPr lang="en-CA" sz="1200" kern="1200" baseline="0" dirty="0">
                <a:solidFill>
                  <a:schemeClr val="tx1"/>
                </a:solidFill>
                <a:effectLst/>
                <a:latin typeface="+mn-lt"/>
                <a:ea typeface="+mn-ea"/>
                <a:cs typeface="+mn-cs"/>
              </a:rPr>
              <a:t> where data security is ingrained, mistakes will continue to take place. </a:t>
            </a:r>
            <a:r>
              <a:rPr lang="en-CA" sz="1200" kern="1200" dirty="0">
                <a:solidFill>
                  <a:schemeClr val="tx1"/>
                </a:solidFill>
                <a:effectLst/>
                <a:latin typeface="+mn-lt"/>
                <a:ea typeface="+mn-ea"/>
                <a:cs typeface="+mn-cs"/>
              </a:rPr>
              <a:t>[It’s time to “upgrade” your users]</a:t>
            </a:r>
          </a:p>
          <a:p>
            <a:endParaRPr lang="en-CA" baseline="0" dirty="0"/>
          </a:p>
          <a:p>
            <a:r>
              <a:rPr lang="en-CA" baseline="0" dirty="0"/>
              <a:t>Here are just some examples of serious breaches and problem that are the result of people making errors.</a:t>
            </a:r>
          </a:p>
          <a:p>
            <a:endParaRPr lang="en-CA" dirty="0"/>
          </a:p>
          <a:p>
            <a:r>
              <a:rPr lang="en-CA" b="1" dirty="0"/>
              <a:t>Australian Immigration</a:t>
            </a:r>
          </a:p>
          <a:p>
            <a:r>
              <a:rPr lang="en-CA" dirty="0"/>
              <a:t>Emailed</a:t>
            </a:r>
            <a:r>
              <a:rPr lang="en-CA" baseline="0" dirty="0"/>
              <a:t> 500,000 records of G20 delegations to a sport organization</a:t>
            </a:r>
            <a:endParaRPr lang="en-CA" dirty="0"/>
          </a:p>
          <a:p>
            <a:endParaRPr lang="en-CA" dirty="0"/>
          </a:p>
          <a:p>
            <a:r>
              <a:rPr lang="en-CA" b="1" dirty="0"/>
              <a:t>University of Virginia</a:t>
            </a:r>
          </a:p>
          <a:p>
            <a:r>
              <a:rPr lang="en-CA" dirty="0"/>
              <a:t>Emailed all students PII to entire student body</a:t>
            </a:r>
          </a:p>
          <a:p>
            <a:endParaRPr lang="en-CA" dirty="0"/>
          </a:p>
          <a:p>
            <a:r>
              <a:rPr lang="en-CA" b="1" baseline="0" dirty="0"/>
              <a:t>Pentagon</a:t>
            </a:r>
          </a:p>
          <a:p>
            <a:r>
              <a:rPr lang="en-CA" sz="1200" kern="1200" dirty="0">
                <a:solidFill>
                  <a:schemeClr val="tx1"/>
                </a:solidFill>
                <a:effectLst/>
                <a:latin typeface="+mn-lt"/>
                <a:ea typeface="+mn-ea"/>
                <a:cs typeface="+mn-cs"/>
              </a:rPr>
              <a:t>The cyber security officials over at Pentagon reported that it was a spear </a:t>
            </a:r>
            <a:r>
              <a:rPr lang="en-CA" sz="1200" b="1" kern="1200" dirty="0">
                <a:solidFill>
                  <a:schemeClr val="tx1"/>
                </a:solidFill>
                <a:effectLst/>
                <a:latin typeface="+mn-lt"/>
                <a:ea typeface="+mn-ea"/>
                <a:cs typeface="+mn-cs"/>
                <a:hlinkClick r:id="rId3"/>
              </a:rPr>
              <a:t>phishing attack</a:t>
            </a:r>
            <a:r>
              <a:rPr lang="en-CA" sz="1200" kern="1200" dirty="0">
                <a:solidFill>
                  <a:schemeClr val="tx1"/>
                </a:solidFill>
                <a:effectLst/>
                <a:latin typeface="+mn-lt"/>
                <a:ea typeface="+mn-ea"/>
                <a:cs typeface="+mn-cs"/>
              </a:rPr>
              <a:t> onto the Pentagon’s unclassified Joint Staff emailing system, compromising the email credentials of over 4,000 military and civilian personnel.</a:t>
            </a:r>
          </a:p>
          <a:p>
            <a:r>
              <a:rPr lang="en-CA" baseline="0" dirty="0"/>
              <a:t>https://www.hackread.com/pentagons-network-hacked-with-phishing-attack/ </a:t>
            </a:r>
          </a:p>
          <a:p>
            <a:endParaRPr lang="en-CA" baseline="0" dirty="0"/>
          </a:p>
          <a:p>
            <a:r>
              <a:rPr lang="en-CA" b="1" baseline="0" dirty="0"/>
              <a:t>Australian Red Cross Blood Services</a:t>
            </a:r>
          </a:p>
          <a:p>
            <a:r>
              <a:rPr lang="en-CA" dirty="0"/>
              <a:t>1.3</a:t>
            </a:r>
            <a:r>
              <a:rPr lang="en-CA" baseline="0" dirty="0"/>
              <a:t> Million records leaked due to human error (p</a:t>
            </a:r>
            <a:r>
              <a:rPr lang="en-CA" dirty="0"/>
              <a:t>ublished to a publicly-facing website)</a:t>
            </a:r>
            <a:r>
              <a:rPr lang="en-CA" baseline="0" dirty="0"/>
              <a:t>. </a:t>
            </a:r>
            <a:r>
              <a:rPr lang="en-CA" dirty="0"/>
              <a:t>The ramifications of the spill of donor data range from identity theft to possible blackmail. Worse still, people could be dissuaded from donating blood if they fear their details won’t be kept safe.</a:t>
            </a:r>
            <a:endParaRPr lang="en-CA" baseline="0" dirty="0"/>
          </a:p>
          <a:p>
            <a:r>
              <a:rPr lang="en-CA" dirty="0"/>
              <a:t>http://www.itnews.com.au/blogentry/sorry-isnt-good-enough-when-sensitive-data-is-compromised-440505?eid=65&amp;edate=20161102&amp;utm_source=20161102&amp;utm_medium=newsletter&amp;utm_campaign=sc_weekly</a:t>
            </a:r>
          </a:p>
          <a:p>
            <a:r>
              <a:rPr lang="en-CA" dirty="0"/>
              <a:t>http://www.abc.net.au/news/2016-10-28/red-cross-blood-service-admits-to-data-breach/7974036</a:t>
            </a:r>
          </a:p>
          <a:p>
            <a:endParaRPr lang="en-CA" dirty="0"/>
          </a:p>
          <a:p>
            <a:r>
              <a:rPr lang="en-CA" dirty="0"/>
              <a:t>Phishing is becoming much more popular as a tool for external threats to break in.</a:t>
            </a:r>
            <a:r>
              <a:rPr lang="en-CA" baseline="0" dirty="0"/>
              <a:t> </a:t>
            </a:r>
            <a:r>
              <a:rPr lang="en-CA" dirty="0"/>
              <a:t>Even in large-scale breaches involving thousands of systems across the globe, the initial attack vector was rarely a sophisticated exploitation of a zero-day vulnerability. Rather, the initial vector was more often a spear-phishing email that tricked an employee or vendor into providing his or her remote-access credentials or opening an attachment containing a malicious payload.</a:t>
            </a:r>
          </a:p>
          <a:p>
            <a:endParaRPr lang="en-CA" dirty="0"/>
          </a:p>
          <a:p>
            <a:r>
              <a:rPr lang="en-CA" b="1" dirty="0"/>
              <a:t>Snapchat</a:t>
            </a:r>
          </a:p>
          <a:p>
            <a:r>
              <a:rPr lang="en-CA" dirty="0"/>
              <a:t>The Snapchat data wasn't stolen by a coding mastermind who penetrated the company's servers using some unknown flaw. Instead, it was stolen by an attacker who exploited a much simpler, more human vulnerability: trust. The attacker pretended to be Snapchat chief executive Evan Spiegel and tricked an employee into emailing over the information, according to a blog post the company posted Sunday about the incident. Roughly 700 current or former employees had information including their names, Social Security numbers and wage data compromised in the attack, according to the </a:t>
            </a:r>
            <a:r>
              <a:rPr lang="en-CA" dirty="0">
                <a:hlinkClick r:id="rId4"/>
              </a:rPr>
              <a:t>Los Angeles Times</a:t>
            </a:r>
            <a:r>
              <a:rPr lang="en-CA" dirty="0"/>
              <a:t>.</a:t>
            </a:r>
          </a:p>
          <a:p>
            <a:r>
              <a:rPr lang="en-CA" dirty="0"/>
              <a:t>https://www.washingtonpost.com/news/the-switch/wp/2016/03/01/the-human-problem-at-the-heart-of-snapchats-employee-data-breach/</a:t>
            </a:r>
          </a:p>
          <a:p>
            <a:endParaRPr lang="en-CA" dirty="0"/>
          </a:p>
          <a:p>
            <a:r>
              <a:rPr lang="en-CA" b="1" dirty="0"/>
              <a:t>Illinois Prison</a:t>
            </a:r>
          </a:p>
          <a:p>
            <a:r>
              <a:rPr lang="en-CA" dirty="0"/>
              <a:t>On Aug. 14, IDOC discovered that the names, job ranks/positions, salaries and Social Security numbers of more than 1,000 employees who worked at Dixon and Lawrence correctional centers during fiscal year 2015 were inadvertently transmitted in a FOIA request that was released to that citizen.</a:t>
            </a:r>
          </a:p>
          <a:p>
            <a:r>
              <a:rPr lang="en-CA" dirty="0"/>
              <a:t>http://www.chicagotribune.com/news/local/breaking/ct-idoc-human-error-caused-data-breach-20150821-story.html</a:t>
            </a:r>
          </a:p>
          <a:p>
            <a:endParaRPr lang="en-CA" dirty="0"/>
          </a:p>
          <a:p>
            <a:r>
              <a:rPr lang="en-CA" b="1" dirty="0" err="1"/>
              <a:t>Hellgate</a:t>
            </a:r>
            <a:r>
              <a:rPr lang="en-CA" b="1" dirty="0"/>
              <a:t> High</a:t>
            </a:r>
          </a:p>
          <a:p>
            <a:r>
              <a:rPr lang="en-CA" dirty="0"/>
              <a:t>Mark Thane said an email sent from </a:t>
            </a:r>
            <a:r>
              <a:rPr lang="en-CA" dirty="0" err="1"/>
              <a:t>Hellgate</a:t>
            </a:r>
            <a:r>
              <a:rPr lang="en-CA" dirty="0"/>
              <a:t> High School Assistant Principal and athletic director Lynn Farmer's email address contained 1,100 student records by mistake.</a:t>
            </a:r>
          </a:p>
          <a:p>
            <a:r>
              <a:rPr lang="en-CA" dirty="0"/>
              <a:t>http://www.nbcmontana.com/news/keci/hellgate-high-blames-data-leak-on-human-error_20160510204220913/9815874</a:t>
            </a:r>
          </a:p>
          <a:p>
            <a:endParaRPr lang="en-CA" dirty="0"/>
          </a:p>
          <a:p>
            <a:r>
              <a:rPr lang="en-CA" b="1" dirty="0"/>
              <a:t>TESCO (Grocery store chain un the UK)</a:t>
            </a:r>
          </a:p>
          <a:p>
            <a:r>
              <a:rPr lang="en-CA" dirty="0"/>
              <a:t>3 executives charged</a:t>
            </a:r>
            <a:r>
              <a:rPr lang="en-CA" baseline="0" dirty="0"/>
              <a:t> with accounting fraud.</a:t>
            </a:r>
          </a:p>
          <a:p>
            <a:r>
              <a:rPr lang="en-CA" u="none" dirty="0">
                <a:solidFill>
                  <a:schemeClr val="bg1"/>
                </a:solidFill>
              </a:rPr>
              <a:t>Around</a:t>
            </a:r>
            <a:r>
              <a:rPr lang="en-CA" u="none" dirty="0">
                <a:solidFill>
                  <a:schemeClr val="bg1"/>
                </a:solidFill>
                <a:hlinkClick r:id="rId5"/>
              </a:rPr>
              <a:t> £2bn was wiped off Tesco's stock market value in September 2014 after the company warned that it had uncovered "serious issues" in its accounts</a:t>
            </a:r>
            <a:r>
              <a:rPr lang="en-CA" u="none" dirty="0">
                <a:solidFill>
                  <a:schemeClr val="bg1"/>
                </a:solidFill>
              </a:rPr>
              <a:t>. </a:t>
            </a:r>
            <a:r>
              <a:rPr lang="en-CA" dirty="0"/>
              <a:t>The company was plunged into its w</a:t>
            </a:r>
            <a:r>
              <a:rPr lang="en-CA" dirty="0">
                <a:hlinkClick r:id="rId6"/>
              </a:rPr>
              <a:t>orst ever crisis</a:t>
            </a:r>
            <a:r>
              <a:rPr lang="en-CA" dirty="0"/>
              <a:t> and its market value tumbled by a further £1bn one month later when Tesco reported a 92pc drop in interim profits and admitted that the accounting hole had grown to £263m, greater than expected.</a:t>
            </a:r>
          </a:p>
          <a:p>
            <a:r>
              <a:rPr lang="en-CA" b="1" dirty="0"/>
              <a:t>TOSHIBA</a:t>
            </a:r>
          </a:p>
          <a:p>
            <a:r>
              <a:rPr lang="en-CA" dirty="0"/>
              <a:t>overstated its profits by nearly $2 billion over the past 7 years</a:t>
            </a:r>
          </a:p>
          <a:p>
            <a:r>
              <a:rPr lang="en-CA" b="1" dirty="0"/>
              <a:t>NORTEL</a:t>
            </a:r>
          </a:p>
          <a:p>
            <a:r>
              <a:rPr lang="en-CA" dirty="0"/>
              <a:t>A history of playing lose</a:t>
            </a:r>
            <a:r>
              <a:rPr lang="en-CA" baseline="0" dirty="0"/>
              <a:t> with accounting practices that make things look good when they were not. </a:t>
            </a:r>
            <a:endParaRPr lang="en-CA" dirty="0"/>
          </a:p>
        </p:txBody>
      </p:sp>
      <p:sp>
        <p:nvSpPr>
          <p:cNvPr id="4" name="Slide Number Placeholder 3"/>
          <p:cNvSpPr>
            <a:spLocks noGrp="1"/>
          </p:cNvSpPr>
          <p:nvPr>
            <p:ph type="sldNum" sz="quarter" idx="10"/>
          </p:nvPr>
        </p:nvSpPr>
        <p:spPr/>
        <p:txBody>
          <a:bodyPr/>
          <a:lstStyle/>
          <a:p>
            <a:fld id="{B81096B5-5393-497A-B35A-1BD3C29926D4}" type="slidenum">
              <a:rPr lang="en-CA" smtClean="0"/>
              <a:t>6</a:t>
            </a:fld>
            <a:endParaRPr lang="en-CA"/>
          </a:p>
        </p:txBody>
      </p:sp>
    </p:spTree>
    <p:extLst>
      <p:ext uri="{BB962C8B-B14F-4D97-AF65-F5344CB8AC3E}">
        <p14:creationId xmlns:p14="http://schemas.microsoft.com/office/powerpoint/2010/main" val="2223056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 STORY: DRIVE HOME</a:t>
            </a:r>
            <a:r>
              <a:rPr lang="en-CA" sz="1200" b="1" i="0" kern="1200" baseline="0" dirty="0">
                <a:solidFill>
                  <a:schemeClr val="tx1"/>
                </a:solidFill>
                <a:effectLst/>
                <a:latin typeface="+mn-lt"/>
                <a:ea typeface="+mn-ea"/>
                <a:cs typeface="+mn-cs"/>
              </a:rPr>
              <a:t> THAT THE USER IS THE POINT OF FAILURE THAT HAS NOT BEEN SUFFICIENTLY ADDRESSED ]]</a:t>
            </a:r>
            <a:endParaRPr lang="en-CA"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Organizations need to shift thinking of the culture so that data value is always considered.</a:t>
            </a:r>
          </a:p>
          <a:p>
            <a:endParaRPr lang="en-CA" dirty="0"/>
          </a:p>
          <a:p>
            <a:r>
              <a:rPr lang="en-CA" sz="1200" kern="1200" dirty="0">
                <a:solidFill>
                  <a:schemeClr val="tx1"/>
                </a:solidFill>
                <a:effectLst/>
                <a:latin typeface="+mn-lt"/>
                <a:ea typeface="+mn-ea"/>
                <a:cs typeface="+mn-cs"/>
              </a:rPr>
              <a:t>84% of business leaders say culture is critical to business success</a:t>
            </a:r>
          </a:p>
          <a:p>
            <a:r>
              <a:rPr lang="en-CA" sz="1200" kern="1200" dirty="0">
                <a:solidFill>
                  <a:schemeClr val="tx1"/>
                </a:solidFill>
                <a:effectLst/>
                <a:latin typeface="+mn-lt"/>
                <a:ea typeface="+mn-ea"/>
                <a:cs typeface="+mn-cs"/>
              </a:rPr>
              <a:t>64% say it is more important than strategy and operating model</a:t>
            </a:r>
          </a:p>
          <a:p>
            <a:r>
              <a:rPr lang="en-CA" sz="1200" kern="1200" dirty="0">
                <a:solidFill>
                  <a:schemeClr val="tx1"/>
                </a:solidFill>
                <a:effectLst/>
                <a:latin typeface="+mn-lt"/>
                <a:ea typeface="+mn-ea"/>
                <a:cs typeface="+mn-cs"/>
              </a:rPr>
              <a:t>BUT</a:t>
            </a:r>
          </a:p>
          <a:p>
            <a:r>
              <a:rPr lang="en-CA" sz="1200" kern="1200" dirty="0">
                <a:solidFill>
                  <a:schemeClr val="tx1"/>
                </a:solidFill>
                <a:effectLst/>
                <a:latin typeface="+mn-lt"/>
                <a:ea typeface="+mn-ea"/>
                <a:cs typeface="+mn-cs"/>
              </a:rPr>
              <a:t>50% say their culture is badly managed and needs an overhaul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Especially when the new workforce – the millennials – are already</a:t>
            </a:r>
            <a:r>
              <a:rPr lang="en-CA" sz="1200" kern="1200" baseline="0" dirty="0">
                <a:solidFill>
                  <a:schemeClr val="tx1"/>
                </a:solidFill>
                <a:effectLst/>
                <a:latin typeface="+mn-lt"/>
                <a:ea typeface="+mn-ea"/>
                <a:cs typeface="+mn-cs"/>
              </a:rPr>
              <a:t> ingrained with the potential to collaborate, share, collect, and otherwise manipulate information.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B81096B5-5393-497A-B35A-1BD3C29926D4}" type="slidenum">
              <a:rPr lang="en-CA" smtClean="0"/>
              <a:t>7</a:t>
            </a:fld>
            <a:endParaRPr lang="en-CA"/>
          </a:p>
        </p:txBody>
      </p:sp>
    </p:spTree>
    <p:extLst>
      <p:ext uri="{BB962C8B-B14F-4D97-AF65-F5344CB8AC3E}">
        <p14:creationId xmlns:p14="http://schemas.microsoft.com/office/powerpoint/2010/main" val="261418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ctr"/>
            <a:r>
              <a:rPr lang="en-CA" sz="1200" b="1" kern="1200" dirty="0">
                <a:solidFill>
                  <a:schemeClr val="tx1"/>
                </a:solidFill>
                <a:effectLst/>
                <a:latin typeface="+mn-lt"/>
                <a:ea typeface="+mn-ea"/>
                <a:cs typeface="+mn-cs"/>
              </a:rPr>
              <a:t>Baby steps – It isn’t easy but that isn’t the reason to not</a:t>
            </a:r>
            <a:r>
              <a:rPr lang="en-CA" sz="1200" b="1" kern="1200" baseline="0" dirty="0">
                <a:solidFill>
                  <a:schemeClr val="tx1"/>
                </a:solidFill>
                <a:effectLst/>
                <a:latin typeface="+mn-lt"/>
                <a:ea typeface="+mn-ea"/>
                <a:cs typeface="+mn-cs"/>
              </a:rPr>
              <a:t> do it.</a:t>
            </a:r>
            <a:endParaRPr lang="en-CA" sz="1200" b="1" kern="1200" dirty="0">
              <a:solidFill>
                <a:schemeClr val="tx1"/>
              </a:solidFill>
              <a:effectLst/>
              <a:latin typeface="+mn-lt"/>
              <a:ea typeface="+mn-ea"/>
              <a:cs typeface="+mn-cs"/>
            </a:endParaRPr>
          </a:p>
          <a:p>
            <a:pPr lvl="0" fontAlgn="ctr"/>
            <a:endParaRPr lang="en-CA" sz="1200" b="1" kern="1200" dirty="0">
              <a:solidFill>
                <a:schemeClr val="tx1"/>
              </a:solidFill>
              <a:effectLst/>
              <a:latin typeface="+mn-lt"/>
              <a:ea typeface="+mn-ea"/>
              <a:cs typeface="+mn-cs"/>
            </a:endParaRPr>
          </a:p>
          <a:p>
            <a:pPr lvl="0" fontAlgn="ctr"/>
            <a:r>
              <a:rPr lang="en-CA" sz="1200" b="1" kern="1200" dirty="0">
                <a:solidFill>
                  <a:schemeClr val="tx1"/>
                </a:solidFill>
                <a:effectLst/>
                <a:latin typeface="+mn-lt"/>
                <a:ea typeface="+mn-ea"/>
                <a:cs typeface="+mn-cs"/>
              </a:rPr>
              <a:t>Growth and innovation in the now and in future will depend on the proper security and management of information.</a:t>
            </a:r>
          </a:p>
          <a:p>
            <a:pPr lvl="0" fontAlgn="ctr"/>
            <a:endParaRPr lang="en-CA" sz="1200" b="1"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Customers, partners, and governments are demanding greater data security and the same levels of security across</a:t>
            </a:r>
            <a:r>
              <a:rPr lang="en-CA" sz="1200" kern="1200" baseline="0" dirty="0">
                <a:solidFill>
                  <a:schemeClr val="tx1"/>
                </a:solidFill>
                <a:effectLst/>
                <a:latin typeface="+mn-lt"/>
                <a:ea typeface="+mn-ea"/>
                <a:cs typeface="+mn-cs"/>
              </a:rPr>
              <a:t> regions. </a:t>
            </a:r>
          </a:p>
          <a:p>
            <a:r>
              <a:rPr lang="en-CA" sz="1200" kern="1200" baseline="0" dirty="0">
                <a:solidFill>
                  <a:schemeClr val="tx1"/>
                </a:solidFill>
                <a:effectLst/>
                <a:latin typeface="+mn-lt"/>
                <a:ea typeface="+mn-ea"/>
                <a:cs typeface="+mn-cs"/>
              </a:rPr>
              <a:t>On one side is the need to comply with legislation, and on the other the need for your entire organization to be accountable for the protection of data created in house or sent from another party. The success of accountability and compliance is TRUST. </a:t>
            </a:r>
          </a:p>
          <a:p>
            <a:endParaRPr lang="en-CA"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Trust means your customers will buy your products on-line. It means they’re confident you’ll keep their data safe and secure. Trust means your suppliers know your systems won’t fail them. And it means you have the confidence to move your business forward by embracing technology and the opportunities it has to offer.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Organisations need to build trust into the fabric of their digital operation. With trust in your data and security, with resilience built into your systems, and with the knowledge that your digital transformations will succeed, you’ll have the confidence to embrace your digital future, </a:t>
            </a:r>
            <a:r>
              <a:rPr lang="en-CA" baseline="0" dirty="0"/>
              <a:t>allow you f</a:t>
            </a:r>
            <a:r>
              <a:rPr lang="en-CA" dirty="0"/>
              <a:t>reedom from the old business processes with customers, partners, suppliers, </a:t>
            </a:r>
            <a:r>
              <a:rPr lang="en-CA" sz="1200" kern="1200" dirty="0">
                <a:solidFill>
                  <a:schemeClr val="tx1"/>
                </a:solidFill>
                <a:effectLst/>
                <a:latin typeface="+mn-lt"/>
                <a:ea typeface="+mn-ea"/>
                <a:cs typeface="+mn-cs"/>
              </a:rPr>
              <a:t>and enjoy the exponential impact it has on your growth. </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Cybersecurity is now part of business operations. Those responsible for</a:t>
            </a:r>
            <a:r>
              <a:rPr lang="en-CA" baseline="0" dirty="0"/>
              <a:t> creating, sharing, processing, and otherwise using information must take ownership of that information’s security.</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Other thoughts:</a:t>
            </a:r>
          </a:p>
          <a:p>
            <a:pPr marL="171450" lvl="0" indent="-171450" fontAlgn="ctr">
              <a:buFont typeface="Arial" panose="020B0604020202020204" pitchFamily="34" charset="0"/>
              <a:buChar char="•"/>
            </a:pPr>
            <a:r>
              <a:rPr lang="en-CA" sz="1200" kern="1200" dirty="0">
                <a:solidFill>
                  <a:schemeClr val="tx1"/>
                </a:solidFill>
                <a:effectLst/>
                <a:latin typeface="+mn-lt"/>
                <a:ea typeface="+mn-ea"/>
                <a:cs typeface="+mn-cs"/>
              </a:rPr>
              <a:t>Work from anywhere</a:t>
            </a:r>
          </a:p>
          <a:p>
            <a:pPr marL="171450" lvl="0" indent="-171450" fontAlgn="ctr">
              <a:buFont typeface="Arial" panose="020B0604020202020204" pitchFamily="34" charset="0"/>
              <a:buChar char="•"/>
            </a:pPr>
            <a:r>
              <a:rPr lang="en-CA" sz="1200" kern="1200" dirty="0">
                <a:solidFill>
                  <a:schemeClr val="tx1"/>
                </a:solidFill>
                <a:effectLst/>
                <a:latin typeface="+mn-lt"/>
                <a:ea typeface="+mn-ea"/>
                <a:cs typeface="+mn-cs"/>
              </a:rPr>
              <a:t>Access the data you need</a:t>
            </a:r>
          </a:p>
          <a:p>
            <a:pPr marL="171450" lvl="0" indent="-171450" fontAlgn="ctr">
              <a:buFont typeface="Arial" panose="020B0604020202020204" pitchFamily="34" charset="0"/>
              <a:buChar char="•"/>
            </a:pPr>
            <a:r>
              <a:rPr lang="en-CA" sz="1200" kern="1200" dirty="0">
                <a:solidFill>
                  <a:schemeClr val="tx1"/>
                </a:solidFill>
                <a:effectLst/>
                <a:latin typeface="+mn-lt"/>
                <a:ea typeface="+mn-ea"/>
                <a:cs typeface="+mn-cs"/>
              </a:rPr>
              <a:t>Collaborate without needless roadblocks</a:t>
            </a:r>
          </a:p>
          <a:p>
            <a:pPr marL="171450" lvl="0" indent="-171450" fontAlgn="ctr">
              <a:buFont typeface="Arial" panose="020B0604020202020204" pitchFamily="34" charset="0"/>
              <a:buChar char="•"/>
            </a:pPr>
            <a:r>
              <a:rPr lang="en-CA" sz="1200" kern="1200" dirty="0">
                <a:solidFill>
                  <a:schemeClr val="tx1"/>
                </a:solidFill>
                <a:effectLst/>
                <a:latin typeface="+mn-lt"/>
                <a:ea typeface="+mn-ea"/>
                <a:cs typeface="+mn-cs"/>
              </a:rPr>
              <a:t>Protect your company/team/customers/society  </a:t>
            </a:r>
          </a:p>
          <a:p>
            <a:pPr marL="171450" lvl="0" indent="-171450" fontAlgn="ctr">
              <a:buFont typeface="Arial" panose="020B0604020202020204" pitchFamily="34" charset="0"/>
              <a:buChar char="•"/>
            </a:pPr>
            <a:endParaRPr lang="en-CA" sz="1200" kern="1200" dirty="0">
              <a:solidFill>
                <a:schemeClr val="tx1"/>
              </a:solidFill>
              <a:effectLst/>
              <a:latin typeface="+mn-lt"/>
              <a:ea typeface="+mn-ea"/>
              <a:cs typeface="+mn-cs"/>
            </a:endParaRPr>
          </a:p>
          <a:p>
            <a:pPr marL="0" lvl="0" indent="0" fontAlgn="ctr">
              <a:buFont typeface="Arial" panose="020B0604020202020204" pitchFamily="34" charset="0"/>
              <a:buNone/>
            </a:pPr>
            <a:r>
              <a:rPr lang="en-CA" sz="1200" kern="1200" dirty="0">
                <a:solidFill>
                  <a:schemeClr val="tx1"/>
                </a:solidFill>
                <a:effectLst/>
                <a:latin typeface="+mn-lt"/>
                <a:ea typeface="+mn-ea"/>
                <a:cs typeface="+mn-cs"/>
              </a:rPr>
              <a:t>Digital Trust:</a:t>
            </a:r>
          </a:p>
          <a:p>
            <a:r>
              <a:rPr lang="en-CA" sz="1200" kern="1200" dirty="0">
                <a:solidFill>
                  <a:schemeClr val="tx1"/>
                </a:solidFill>
                <a:effectLst/>
                <a:latin typeface="+mn-lt"/>
                <a:ea typeface="+mn-ea"/>
                <a:cs typeface="+mn-cs"/>
              </a:rPr>
              <a:t>Trust means your customers will buy your products on-line. It means they’re confident you’ll keep their data safe and secure. Trust means your suppliers know your systems won’t fail them. And it means you have the confidence to move your business forward by embracing technology and the opportunities it has to offer.</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Organisations need to build trust into the fabric of their digital operation. With trust in your data and security, with resilience built into your systems, and with the knowledge that your digital transformations will succeed, you’ll have the confidence to embrace your digital future, and enjoy the exponential impact it has on your growth. </a:t>
            </a:r>
          </a:p>
          <a:p>
            <a:pPr marL="0" lvl="0" indent="0" fontAlgn="ctr">
              <a:buFont typeface="Arial" panose="020B0604020202020204" pitchFamily="34" charset="0"/>
              <a:buNone/>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B81096B5-5393-497A-B35A-1BD3C29926D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699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 STORY: WITH TITUS YOU CAN IMPRINT</a:t>
            </a:r>
            <a:r>
              <a:rPr lang="en-CA" b="1" baseline="0" dirty="0"/>
              <a:t> CONSTANT SECURITY VIGILENCE INTO YOUR EMPLOYEES – FOSTER FEELINGS OF OWNERSHIP OF DATA SECURITY ]]</a:t>
            </a:r>
            <a:endParaRPr lang="en-CA" b="1"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TITUS is uniquely qualified to lead that “data aware” culture change.  TITUS intersects with users</a:t>
            </a:r>
            <a:r>
              <a:rPr lang="en-CA" baseline="0" dirty="0"/>
              <a:t> in</a:t>
            </a:r>
            <a:r>
              <a:rPr lang="en-CA" dirty="0"/>
              <a:t> their daily workflow</a:t>
            </a:r>
            <a:r>
              <a:rPr lang="en-CA" baseline="0" dirty="0"/>
              <a:t> reminding them, educating them, and empowering them to be a part of the security ecosystem.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As your users become more security conscious, they will make better decision when handling sensitive information, or when engaging in any activity that could put information at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B81096B5-5393-497A-B35A-1BD3C29926D4}" type="slidenum">
              <a:rPr lang="en-CA" smtClean="0"/>
              <a:t>9</a:t>
            </a:fld>
            <a:endParaRPr lang="en-CA"/>
          </a:p>
        </p:txBody>
      </p:sp>
    </p:spTree>
    <p:extLst>
      <p:ext uri="{BB962C8B-B14F-4D97-AF65-F5344CB8AC3E}">
        <p14:creationId xmlns:p14="http://schemas.microsoft.com/office/powerpoint/2010/main" val="43996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&lt;BUILD&gt; Educate</a:t>
            </a:r>
            <a:r>
              <a:rPr lang="en-CA"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Transform how users behave with digital information as you prompt them to</a:t>
            </a:r>
            <a:r>
              <a:rPr lang="en-CA" baseline="0" dirty="0"/>
              <a:t> identify/classify or let them know the sensitivity of the data they are handling through policy alerts or markings in the document. Catch the mistakes before that are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With knowledge of the data value, people can make better decisions on how it is used, shared, collected. Will also help ensure people can FIND the appropriate data to make the right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p:txBody>
      </p:sp>
      <p:sp>
        <p:nvSpPr>
          <p:cNvPr id="4" name="Slide Number Placeholder 3"/>
          <p:cNvSpPr>
            <a:spLocks noGrp="1"/>
          </p:cNvSpPr>
          <p:nvPr>
            <p:ph type="sldNum" sz="quarter" idx="10"/>
          </p:nvPr>
        </p:nvSpPr>
        <p:spPr/>
        <p:txBody>
          <a:bodyPr/>
          <a:lstStyle/>
          <a:p>
            <a:fld id="{4D12C5B2-4285-40F0-8C1F-71088C1632CA}" type="slidenum">
              <a:rPr lang="en-CA" smtClean="0"/>
              <a:t>11</a:t>
            </a:fld>
            <a:endParaRPr lang="en-CA"/>
          </a:p>
        </p:txBody>
      </p:sp>
    </p:spTree>
    <p:extLst>
      <p:ext uri="{BB962C8B-B14F-4D97-AF65-F5344CB8AC3E}">
        <p14:creationId xmlns:p14="http://schemas.microsoft.com/office/powerpoint/2010/main" val="4145990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7242" y="90565"/>
            <a:ext cx="4357754" cy="2852737"/>
          </a:xfrm>
        </p:spPr>
        <p:txBody>
          <a:bodyPr anchor="b">
            <a:normAutofit/>
          </a:bodyPr>
          <a:lstStyle>
            <a:lvl1pPr>
              <a:defRPr sz="3197">
                <a:solidFill>
                  <a:schemeClr val="tx2"/>
                </a:solidFill>
              </a:defRPr>
            </a:lvl1pPr>
          </a:lstStyle>
          <a:p>
            <a:r>
              <a:rPr lang="en-US" dirty="0"/>
              <a:t>Click to edit </a:t>
            </a:r>
            <a:br>
              <a:rPr lang="en-US" dirty="0"/>
            </a:br>
            <a:r>
              <a:rPr lang="en-US" dirty="0"/>
              <a:t>Master title style</a:t>
            </a:r>
          </a:p>
        </p:txBody>
      </p:sp>
      <p:sp>
        <p:nvSpPr>
          <p:cNvPr id="8" name="Text Placeholder 2"/>
          <p:cNvSpPr>
            <a:spLocks noGrp="1"/>
          </p:cNvSpPr>
          <p:nvPr>
            <p:ph type="body" idx="1" hasCustomPrompt="1"/>
          </p:nvPr>
        </p:nvSpPr>
        <p:spPr>
          <a:xfrm>
            <a:off x="4577240" y="2970291"/>
            <a:ext cx="4357755" cy="1500187"/>
          </a:xfrm>
        </p:spPr>
        <p:txBody>
          <a:bodyPr>
            <a:normAutofit/>
          </a:bodyPr>
          <a:lstStyle>
            <a:lvl1pPr marL="0" indent="0">
              <a:buNone/>
              <a:defRPr sz="1799">
                <a:solidFill>
                  <a:schemeClr val="accent1"/>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74037047"/>
      </p:ext>
    </p:extLst>
  </p:cSld>
  <p:clrMapOvr>
    <a:masterClrMapping/>
  </p:clrMapOvr>
  <p:extLst mod="1">
    <p:ext uri="{DCECCB84-F9BA-43D5-87BE-67443E8EF086}">
      <p15:sldGuideLst xmlns:p15="http://schemas.microsoft.com/office/powerpoint/2012/main">
        <p15:guide id="1" orient="horz" pos="1862">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00397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168400" y="1110443"/>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1168400" y="3793765"/>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10" name="Title 1"/>
          <p:cNvSpPr>
            <a:spLocks noGrp="1"/>
          </p:cNvSpPr>
          <p:nvPr>
            <p:ph type="ctrTitle"/>
          </p:nvPr>
        </p:nvSpPr>
        <p:spPr>
          <a:xfrm>
            <a:off x="1143000" y="1177894"/>
            <a:ext cx="6858000" cy="2551267"/>
          </a:xfrm>
        </p:spPr>
        <p:txBody>
          <a:bodyPr anchor="ctr">
            <a:normAutofit/>
          </a:bodyPr>
          <a:lstStyle>
            <a:lvl1pPr algn="ctr">
              <a:defRPr sz="3200" b="0">
                <a:solidFill>
                  <a:schemeClr val="bg1"/>
                </a:solidFill>
              </a:defRPr>
            </a:lvl1pPr>
          </a:lstStyle>
          <a:p>
            <a:r>
              <a:rPr lang="en-US" dirty="0"/>
              <a:t>Click to edit Master title style</a:t>
            </a:r>
          </a:p>
        </p:txBody>
      </p:sp>
      <p:sp>
        <p:nvSpPr>
          <p:cNvPr id="11" name="Subtitle 2"/>
          <p:cNvSpPr>
            <a:spLocks noGrp="1"/>
          </p:cNvSpPr>
          <p:nvPr>
            <p:ph type="subTitle" idx="1" hasCustomPrompt="1"/>
          </p:nvPr>
        </p:nvSpPr>
        <p:spPr>
          <a:xfrm>
            <a:off x="1143000" y="3858371"/>
            <a:ext cx="6858000" cy="777240"/>
          </a:xfrm>
        </p:spPr>
        <p:txBody>
          <a:bodyPr>
            <a:normAutofit/>
          </a:bodyPr>
          <a:lstStyle>
            <a:lvl1pPr marL="0" indent="0" algn="ctr">
              <a:spcAft>
                <a:spcPts val="0"/>
              </a:spcAft>
              <a:buNone/>
              <a:defRPr sz="1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 / Company</a:t>
            </a:r>
          </a:p>
          <a:p>
            <a:r>
              <a:rPr lang="en-US" dirty="0"/>
              <a:t>Position / Event / Date</a:t>
            </a:r>
          </a:p>
        </p:txBody>
      </p:sp>
    </p:spTree>
    <p:extLst>
      <p:ext uri="{BB962C8B-B14F-4D97-AF65-F5344CB8AC3E}">
        <p14:creationId xmlns:p14="http://schemas.microsoft.com/office/powerpoint/2010/main" val="2481025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Custom Layout">
    <p:bg>
      <p:bgPr>
        <a:solidFill>
          <a:srgbClr val="00397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168400" y="1110443"/>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1168400" y="3793765"/>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10" name="Title 1"/>
          <p:cNvSpPr>
            <a:spLocks noGrp="1"/>
          </p:cNvSpPr>
          <p:nvPr>
            <p:ph type="ctrTitle"/>
          </p:nvPr>
        </p:nvSpPr>
        <p:spPr>
          <a:xfrm>
            <a:off x="1143000" y="1177894"/>
            <a:ext cx="6858000" cy="2551267"/>
          </a:xfrm>
        </p:spPr>
        <p:txBody>
          <a:bodyPr anchor="ctr">
            <a:normAutofit/>
          </a:bodyPr>
          <a:lstStyle>
            <a:lvl1pPr algn="ctr">
              <a:defRPr sz="3200" b="0">
                <a:solidFill>
                  <a:schemeClr val="bg1"/>
                </a:solidFill>
              </a:defRPr>
            </a:lvl1pPr>
          </a:lstStyle>
          <a:p>
            <a:r>
              <a:rPr lang="en-US" dirty="0"/>
              <a:t>Click to edit Master title style</a:t>
            </a:r>
          </a:p>
        </p:txBody>
      </p:sp>
      <p:sp>
        <p:nvSpPr>
          <p:cNvPr id="11" name="Subtitle 2"/>
          <p:cNvSpPr>
            <a:spLocks noGrp="1"/>
          </p:cNvSpPr>
          <p:nvPr>
            <p:ph type="subTitle" idx="1" hasCustomPrompt="1"/>
          </p:nvPr>
        </p:nvSpPr>
        <p:spPr>
          <a:xfrm>
            <a:off x="1143000" y="3858371"/>
            <a:ext cx="6858000" cy="777240"/>
          </a:xfrm>
        </p:spPr>
        <p:txBody>
          <a:bodyPr>
            <a:normAutofit/>
          </a:bodyPr>
          <a:lstStyle>
            <a:lvl1pPr marL="0" indent="0" algn="ctr">
              <a:spcAft>
                <a:spcPts val="0"/>
              </a:spcAft>
              <a:buNone/>
              <a:defRPr sz="1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 / Company</a:t>
            </a:r>
          </a:p>
          <a:p>
            <a:r>
              <a:rPr lang="en-US" dirty="0"/>
              <a:t>Position / Event / Date</a:t>
            </a:r>
          </a:p>
        </p:txBody>
      </p:sp>
    </p:spTree>
    <p:extLst>
      <p:ext uri="{BB962C8B-B14F-4D97-AF65-F5344CB8AC3E}">
        <p14:creationId xmlns:p14="http://schemas.microsoft.com/office/powerpoint/2010/main" val="213686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300325"/>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6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641045"/>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78706" y="90565"/>
            <a:ext cx="7922419" cy="2289667"/>
          </a:xfrm>
        </p:spPr>
        <p:txBody>
          <a:bodyPr anchor="b">
            <a:normAutofit/>
          </a:bodyPr>
          <a:lstStyle>
            <a:lvl1pPr algn="r">
              <a:defRPr sz="3200" b="0" baseline="0">
                <a:solidFill>
                  <a:schemeClr val="bg1"/>
                </a:solidFill>
              </a:defRPr>
            </a:lvl1pPr>
          </a:lstStyle>
          <a:p>
            <a:r>
              <a:rPr lang="en-US" dirty="0"/>
              <a:t>Title Goes Here</a:t>
            </a:r>
          </a:p>
        </p:txBody>
      </p:sp>
      <p:sp>
        <p:nvSpPr>
          <p:cNvPr id="8" name="Text Placeholder 2"/>
          <p:cNvSpPr>
            <a:spLocks noGrp="1"/>
          </p:cNvSpPr>
          <p:nvPr>
            <p:ph type="body" idx="1" hasCustomPrompt="1"/>
          </p:nvPr>
        </p:nvSpPr>
        <p:spPr>
          <a:xfrm>
            <a:off x="1078706" y="2450033"/>
            <a:ext cx="7922419" cy="760837"/>
          </a:xfrm>
        </p:spPr>
        <p:txBody>
          <a:bodyPr>
            <a:normAutofit/>
          </a:bodyPr>
          <a:lstStyle>
            <a:lvl1pPr marL="0" indent="0" algn="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Tree>
    <p:extLst>
      <p:ext uri="{BB962C8B-B14F-4D97-AF65-F5344CB8AC3E}">
        <p14:creationId xmlns:p14="http://schemas.microsoft.com/office/powerpoint/2010/main" val="4140351277"/>
      </p:ext>
    </p:extLst>
  </p:cSld>
  <p:clrMapOvr>
    <a:masterClrMapping/>
  </p:clrMapOvr>
  <p:extLst mod="1">
    <p:ext uri="{DCECCB84-F9BA-43D5-87BE-67443E8EF086}">
      <p15:sldGuideLst xmlns:p15="http://schemas.microsoft.com/office/powerpoint/2012/main">
        <p15:guide id="1" orient="horz" pos="1862">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0604" y="2627"/>
            <a:ext cx="8072902" cy="847484"/>
          </a:xfrm>
        </p:spPr>
        <p:txBody>
          <a:bodyPr tIns="118872"/>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9340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w/Sub">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
          <p:cNvSpPr>
            <a:spLocks noGrp="1"/>
          </p:cNvSpPr>
          <p:nvPr>
            <p:ph type="title"/>
          </p:nvPr>
        </p:nvSpPr>
        <p:spPr>
          <a:xfrm>
            <a:off x="850603" y="2627"/>
            <a:ext cx="8111648" cy="847484"/>
          </a:xfrm>
        </p:spPr>
        <p:txBody>
          <a:bodyPr tIns="118872"/>
          <a:lstStyle/>
          <a:p>
            <a:r>
              <a:rPr lang="en-US"/>
              <a:t>Click to edit Master title style</a:t>
            </a:r>
            <a:endParaRPr lang="en-US" dirty="0"/>
          </a:p>
        </p:txBody>
      </p:sp>
      <p:sp>
        <p:nvSpPr>
          <p:cNvPr id="20" name="Text Placeholder 17"/>
          <p:cNvSpPr>
            <a:spLocks noGrp="1"/>
          </p:cNvSpPr>
          <p:nvPr>
            <p:ph type="body" sz="quarter" idx="10" hasCustomPrompt="1"/>
          </p:nvPr>
        </p:nvSpPr>
        <p:spPr>
          <a:xfrm>
            <a:off x="850602" y="649500"/>
            <a:ext cx="8111649" cy="350625"/>
          </a:xfrm>
        </p:spPr>
        <p:txBody>
          <a:bodyPr>
            <a:normAutofit/>
          </a:bodyPr>
          <a:lstStyle>
            <a:lvl1pPr marL="0" indent="0">
              <a:buNone/>
              <a:defRPr sz="1800">
                <a:solidFill>
                  <a:schemeClr val="accent1"/>
                </a:solidFill>
              </a:defRPr>
            </a:lvl1pPr>
          </a:lstStyle>
          <a:p>
            <a:pPr lvl="0"/>
            <a:r>
              <a:rPr lang="en-US" dirty="0"/>
              <a:t>Subtitle</a:t>
            </a:r>
            <a:endParaRPr lang="en-CA" dirty="0"/>
          </a:p>
        </p:txBody>
      </p:sp>
    </p:spTree>
    <p:extLst>
      <p:ext uri="{BB962C8B-B14F-4D97-AF65-F5344CB8AC3E}">
        <p14:creationId xmlns:p14="http://schemas.microsoft.com/office/powerpoint/2010/main" val="986929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LT 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078706" y="90565"/>
            <a:ext cx="7922419" cy="2289667"/>
          </a:xfrm>
        </p:spPr>
        <p:txBody>
          <a:bodyPr anchor="b">
            <a:normAutofit/>
          </a:bodyPr>
          <a:lstStyle>
            <a:lvl1pPr algn="r">
              <a:defRPr sz="3200" b="0" baseline="0">
                <a:solidFill>
                  <a:schemeClr val="tx2"/>
                </a:solidFill>
              </a:defRPr>
            </a:lvl1pPr>
          </a:lstStyle>
          <a:p>
            <a:r>
              <a:rPr lang="en-US" dirty="0"/>
              <a:t>Main Title</a:t>
            </a:r>
          </a:p>
        </p:txBody>
      </p:sp>
      <p:sp>
        <p:nvSpPr>
          <p:cNvPr id="6" name="Text Placeholder 2"/>
          <p:cNvSpPr>
            <a:spLocks noGrp="1"/>
          </p:cNvSpPr>
          <p:nvPr>
            <p:ph type="body" idx="1" hasCustomPrompt="1"/>
          </p:nvPr>
        </p:nvSpPr>
        <p:spPr>
          <a:xfrm>
            <a:off x="1078706" y="2450033"/>
            <a:ext cx="7922419" cy="760837"/>
          </a:xfrm>
        </p:spPr>
        <p:txBody>
          <a:bodyPr>
            <a:normAutofit/>
          </a:bodyPr>
          <a:lstStyle>
            <a:lvl1pPr marL="0" indent="0" algn="r">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39214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0603" y="1004116"/>
            <a:ext cx="3701414"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8187" y="1004116"/>
            <a:ext cx="3702997"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850604" y="2627"/>
            <a:ext cx="8072902" cy="847484"/>
          </a:xfrm>
        </p:spPr>
        <p:txBody>
          <a:bodyPr tIns="118872"/>
          <a:lstStyle/>
          <a:p>
            <a:r>
              <a:rPr lang="en-US"/>
              <a:t>Click to edit Master title style</a:t>
            </a:r>
            <a:endParaRPr lang="en-US" dirty="0"/>
          </a:p>
        </p:txBody>
      </p:sp>
    </p:spTree>
    <p:extLst>
      <p:ext uri="{BB962C8B-B14F-4D97-AF65-F5344CB8AC3E}">
        <p14:creationId xmlns:p14="http://schemas.microsoft.com/office/powerpoint/2010/main" val="3434975609"/>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118872"/>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50006" y="864399"/>
            <a:ext cx="90011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4"/>
          </p:nvPr>
        </p:nvSpPr>
        <p:spPr>
          <a:xfrm>
            <a:off x="7543800" y="4292596"/>
            <a:ext cx="1592704" cy="365125"/>
          </a:xfrm>
          <a:prstGeom prst="rect">
            <a:avLst/>
          </a:prstGeom>
        </p:spPr>
        <p:txBody>
          <a:bodyPr vert="horz" lIns="91440" tIns="45720" rIns="91440" bIns="45720" rtlCol="0" anchor="ctr"/>
          <a:lstStyle>
            <a:lvl1pPr algn="r">
              <a:defRPr sz="1199">
                <a:solidFill>
                  <a:schemeClr val="tx1"/>
                </a:solidFill>
              </a:defRPr>
            </a:lvl1pPr>
          </a:lstStyle>
          <a:p>
            <a:fld id="{7AF61914-0BD3-4813-9CED-EC354194993E}" type="slidenum">
              <a:rPr lang="en-US" smtClean="0"/>
              <a:t>‹#›</a:t>
            </a:fld>
            <a:endParaRPr lang="en-US"/>
          </a:p>
        </p:txBody>
      </p:sp>
    </p:spTree>
    <p:extLst>
      <p:ext uri="{BB962C8B-B14F-4D97-AF65-F5344CB8AC3E}">
        <p14:creationId xmlns:p14="http://schemas.microsoft.com/office/powerpoint/2010/main" val="2091517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w/Sub">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0603" y="1004116"/>
            <a:ext cx="3701414"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8187" y="1004116"/>
            <a:ext cx="3702997"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850604" y="2627"/>
            <a:ext cx="8072902" cy="847484"/>
          </a:xfrm>
        </p:spPr>
        <p:txBody>
          <a:bodyPr tIns="118872"/>
          <a:lstStyle/>
          <a:p>
            <a:r>
              <a:rPr lang="en-US"/>
              <a:t>Click to edit Master title style</a:t>
            </a:r>
            <a:endParaRPr lang="en-US" dirty="0"/>
          </a:p>
        </p:txBody>
      </p:sp>
      <p:sp>
        <p:nvSpPr>
          <p:cNvPr id="5" name="Text Placeholder 17"/>
          <p:cNvSpPr>
            <a:spLocks noGrp="1"/>
          </p:cNvSpPr>
          <p:nvPr>
            <p:ph type="body" sz="quarter" idx="10" hasCustomPrompt="1"/>
          </p:nvPr>
        </p:nvSpPr>
        <p:spPr>
          <a:xfrm>
            <a:off x="850603" y="649500"/>
            <a:ext cx="8072904" cy="350625"/>
          </a:xfrm>
        </p:spPr>
        <p:txBody>
          <a:bodyPr>
            <a:normAutofit/>
          </a:bodyPr>
          <a:lstStyle>
            <a:lvl1pPr marL="0" indent="0">
              <a:buNone/>
              <a:defRPr sz="1800">
                <a:solidFill>
                  <a:schemeClr val="accent1"/>
                </a:solidFill>
              </a:defRPr>
            </a:lvl1pPr>
          </a:lstStyle>
          <a:p>
            <a:pPr lvl="0"/>
            <a:r>
              <a:rPr lang="en-US" dirty="0"/>
              <a:t>Subtitle</a:t>
            </a:r>
            <a:endParaRPr lang="en-CA" dirty="0"/>
          </a:p>
        </p:txBody>
      </p:sp>
    </p:spTree>
    <p:extLst>
      <p:ext uri="{BB962C8B-B14F-4D97-AF65-F5344CB8AC3E}">
        <p14:creationId xmlns:p14="http://schemas.microsoft.com/office/powerpoint/2010/main" val="2388986802"/>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0603" y="1009479"/>
            <a:ext cx="3701414" cy="618506"/>
          </a:xfrm>
        </p:spPr>
        <p:txBody>
          <a:bodyPr anchor="b">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0603" y="1627985"/>
            <a:ext cx="3701414" cy="2890040"/>
          </a:xfrm>
        </p:spPr>
        <p:txBody>
          <a:bodyPr/>
          <a:lstStyle>
            <a:lvl1pPr>
              <a:defRPr sz="18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850604" y="2627"/>
            <a:ext cx="8072902" cy="847484"/>
          </a:xfrm>
        </p:spPr>
        <p:txBody>
          <a:bodyPr tIns="118872"/>
          <a:lstStyle/>
          <a:p>
            <a:r>
              <a:rPr lang="en-US"/>
              <a:t>Click to edit Master title style</a:t>
            </a:r>
            <a:endParaRPr lang="en-US" dirty="0"/>
          </a:p>
        </p:txBody>
      </p:sp>
      <p:sp>
        <p:nvSpPr>
          <p:cNvPr id="11" name="Text Placeholder 2"/>
          <p:cNvSpPr>
            <a:spLocks noGrp="1"/>
          </p:cNvSpPr>
          <p:nvPr>
            <p:ph type="body" idx="10"/>
          </p:nvPr>
        </p:nvSpPr>
        <p:spPr>
          <a:xfrm>
            <a:off x="4715726" y="1009479"/>
            <a:ext cx="3701414" cy="618506"/>
          </a:xfrm>
        </p:spPr>
        <p:txBody>
          <a:bodyPr anchor="b">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3"/>
          <p:cNvSpPr>
            <a:spLocks noGrp="1"/>
          </p:cNvSpPr>
          <p:nvPr>
            <p:ph sz="half" idx="11"/>
          </p:nvPr>
        </p:nvSpPr>
        <p:spPr>
          <a:xfrm>
            <a:off x="4715726" y="1627985"/>
            <a:ext cx="3701414" cy="2890040"/>
          </a:xfrm>
        </p:spPr>
        <p:txBody>
          <a:bodyPr/>
          <a:lstStyle>
            <a:lvl1pPr>
              <a:defRPr sz="18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6005015"/>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w/Su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0603" y="1009479"/>
            <a:ext cx="3701414" cy="618506"/>
          </a:xfrm>
        </p:spPr>
        <p:txBody>
          <a:bodyPr anchor="b">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0603" y="1627985"/>
            <a:ext cx="3701414" cy="2890040"/>
          </a:xfrm>
        </p:spPr>
        <p:txBody>
          <a:bodyPr/>
          <a:lstStyle>
            <a:lvl1pPr>
              <a:defRPr sz="18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850604" y="2627"/>
            <a:ext cx="8072902" cy="847484"/>
          </a:xfrm>
        </p:spPr>
        <p:txBody>
          <a:bodyPr tIns="118872"/>
          <a:lstStyle/>
          <a:p>
            <a:r>
              <a:rPr lang="en-US"/>
              <a:t>Click to edit Master title style</a:t>
            </a:r>
            <a:endParaRPr lang="en-US" dirty="0"/>
          </a:p>
        </p:txBody>
      </p:sp>
      <p:sp>
        <p:nvSpPr>
          <p:cNvPr id="11" name="Text Placeholder 2"/>
          <p:cNvSpPr>
            <a:spLocks noGrp="1"/>
          </p:cNvSpPr>
          <p:nvPr>
            <p:ph type="body" idx="10"/>
          </p:nvPr>
        </p:nvSpPr>
        <p:spPr>
          <a:xfrm>
            <a:off x="4715726" y="1009479"/>
            <a:ext cx="3701414" cy="618506"/>
          </a:xfrm>
        </p:spPr>
        <p:txBody>
          <a:bodyPr anchor="b">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3"/>
          <p:cNvSpPr>
            <a:spLocks noGrp="1"/>
          </p:cNvSpPr>
          <p:nvPr>
            <p:ph sz="half" idx="11"/>
          </p:nvPr>
        </p:nvSpPr>
        <p:spPr>
          <a:xfrm>
            <a:off x="4715726" y="1627985"/>
            <a:ext cx="3701414" cy="2890040"/>
          </a:xfrm>
        </p:spPr>
        <p:txBody>
          <a:bodyPr/>
          <a:lstStyle>
            <a:lvl1pPr>
              <a:defRPr sz="18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7"/>
          <p:cNvSpPr>
            <a:spLocks noGrp="1"/>
          </p:cNvSpPr>
          <p:nvPr>
            <p:ph type="body" sz="quarter" idx="12" hasCustomPrompt="1"/>
          </p:nvPr>
        </p:nvSpPr>
        <p:spPr>
          <a:xfrm>
            <a:off x="850603" y="649500"/>
            <a:ext cx="8072904" cy="350625"/>
          </a:xfrm>
        </p:spPr>
        <p:txBody>
          <a:bodyPr>
            <a:normAutofit/>
          </a:bodyPr>
          <a:lstStyle>
            <a:lvl1pPr marL="0" indent="0">
              <a:buNone/>
              <a:defRPr sz="1800">
                <a:solidFill>
                  <a:schemeClr val="accent1"/>
                </a:solidFill>
              </a:defRPr>
            </a:lvl1pPr>
          </a:lstStyle>
          <a:p>
            <a:pPr lvl="0"/>
            <a:r>
              <a:rPr lang="en-US" dirty="0"/>
              <a:t>Subtitle</a:t>
            </a:r>
            <a:endParaRPr lang="en-CA" dirty="0"/>
          </a:p>
        </p:txBody>
      </p:sp>
    </p:spTree>
    <p:extLst>
      <p:ext uri="{BB962C8B-B14F-4D97-AF65-F5344CB8AC3E}">
        <p14:creationId xmlns:p14="http://schemas.microsoft.com/office/powerpoint/2010/main" val="610246292"/>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50604" y="2627"/>
            <a:ext cx="8072902" cy="847484"/>
          </a:xfrm>
        </p:spPr>
        <p:txBody>
          <a:bodyPr tIns="118872"/>
          <a:lstStyle/>
          <a:p>
            <a:r>
              <a:rPr lang="en-US"/>
              <a:t>Click to edit Master title style</a:t>
            </a:r>
            <a:endParaRPr lang="en-US" dirty="0"/>
          </a:p>
        </p:txBody>
      </p:sp>
    </p:spTree>
    <p:extLst>
      <p:ext uri="{BB962C8B-B14F-4D97-AF65-F5344CB8AC3E}">
        <p14:creationId xmlns:p14="http://schemas.microsoft.com/office/powerpoint/2010/main" val="421713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w/Sub">
    <p:spTree>
      <p:nvGrpSpPr>
        <p:cNvPr id="1" name=""/>
        <p:cNvGrpSpPr/>
        <p:nvPr/>
      </p:nvGrpSpPr>
      <p:grpSpPr>
        <a:xfrm>
          <a:off x="0" y="0"/>
          <a:ext cx="0" cy="0"/>
          <a:chOff x="0" y="0"/>
          <a:chExt cx="0" cy="0"/>
        </a:xfrm>
      </p:grpSpPr>
      <p:sp>
        <p:nvSpPr>
          <p:cNvPr id="3" name="Title 1"/>
          <p:cNvSpPr>
            <a:spLocks noGrp="1"/>
          </p:cNvSpPr>
          <p:nvPr>
            <p:ph type="title"/>
          </p:nvPr>
        </p:nvSpPr>
        <p:spPr>
          <a:xfrm>
            <a:off x="850604" y="2627"/>
            <a:ext cx="8072902" cy="847484"/>
          </a:xfrm>
        </p:spPr>
        <p:txBody>
          <a:bodyPr tIns="118872"/>
          <a:lstStyle/>
          <a:p>
            <a:r>
              <a:rPr lang="en-US"/>
              <a:t>Click to edit Master title style</a:t>
            </a:r>
            <a:endParaRPr lang="en-US" dirty="0"/>
          </a:p>
        </p:txBody>
      </p:sp>
      <p:sp>
        <p:nvSpPr>
          <p:cNvPr id="4" name="Text Placeholder 17"/>
          <p:cNvSpPr>
            <a:spLocks noGrp="1"/>
          </p:cNvSpPr>
          <p:nvPr>
            <p:ph type="body" sz="quarter" idx="10" hasCustomPrompt="1"/>
          </p:nvPr>
        </p:nvSpPr>
        <p:spPr>
          <a:xfrm>
            <a:off x="850603" y="649500"/>
            <a:ext cx="8072904" cy="350625"/>
          </a:xfrm>
        </p:spPr>
        <p:txBody>
          <a:bodyPr>
            <a:normAutofit/>
          </a:bodyPr>
          <a:lstStyle>
            <a:lvl1pPr marL="0" indent="0">
              <a:buNone/>
              <a:defRPr sz="1800">
                <a:solidFill>
                  <a:schemeClr val="accent1"/>
                </a:solidFill>
              </a:defRPr>
            </a:lvl1pPr>
          </a:lstStyle>
          <a:p>
            <a:pPr lvl="0"/>
            <a:r>
              <a:rPr lang="en-US" dirty="0"/>
              <a:t>Subtitle</a:t>
            </a:r>
            <a:endParaRPr lang="en-CA" dirty="0"/>
          </a:p>
        </p:txBody>
      </p:sp>
    </p:spTree>
    <p:extLst>
      <p:ext uri="{BB962C8B-B14F-4D97-AF65-F5344CB8AC3E}">
        <p14:creationId xmlns:p14="http://schemas.microsoft.com/office/powerpoint/2010/main" val="2402220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981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603" y="343218"/>
            <a:ext cx="2949178" cy="1201261"/>
          </a:xfrm>
        </p:spPr>
        <p:txBody>
          <a:bodyPr anchor="b">
            <a:no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940869" y="343218"/>
            <a:ext cx="4476271" cy="417480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0603" y="1544479"/>
            <a:ext cx="2949178" cy="297354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53361518"/>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603" y="343218"/>
            <a:ext cx="2949178" cy="1201261"/>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40870" y="343218"/>
            <a:ext cx="4483283" cy="417480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8" name="Text Placeholder 3"/>
          <p:cNvSpPr>
            <a:spLocks noGrp="1"/>
          </p:cNvSpPr>
          <p:nvPr>
            <p:ph type="body" sz="half" idx="10"/>
          </p:nvPr>
        </p:nvSpPr>
        <p:spPr>
          <a:xfrm>
            <a:off x="850603" y="1544479"/>
            <a:ext cx="2949178" cy="297354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591997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1">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8" name="TextBox 7"/>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9" name="Title 1"/>
          <p:cNvSpPr>
            <a:spLocks noGrp="1"/>
          </p:cNvSpPr>
          <p:nvPr>
            <p:ph type="ctrTitle"/>
          </p:nvPr>
        </p:nvSpPr>
        <p:spPr>
          <a:xfrm>
            <a:off x="1143000" y="862518"/>
            <a:ext cx="6858000" cy="1498061"/>
          </a:xfrm>
        </p:spPr>
        <p:txBody>
          <a:bodyPr anchor="b">
            <a:normAutofit/>
          </a:bodyPr>
          <a:lstStyle>
            <a:lvl1pPr algn="ctr">
              <a:defRPr sz="3200" b="0">
                <a:solidFill>
                  <a:schemeClr val="tx2"/>
                </a:solidFill>
              </a:defRPr>
            </a:lvl1pPr>
          </a:lstStyle>
          <a:p>
            <a:r>
              <a:rPr lang="en-US"/>
              <a:t>Click to edit Master title style</a:t>
            </a:r>
            <a:endParaRPr lang="en-US" dirty="0"/>
          </a:p>
        </p:txBody>
      </p:sp>
      <p:sp>
        <p:nvSpPr>
          <p:cNvPr id="12" name="Subtitle 2"/>
          <p:cNvSpPr>
            <a:spLocks noGrp="1"/>
          </p:cNvSpPr>
          <p:nvPr>
            <p:ph type="subTitle" idx="1" hasCustomPrompt="1"/>
          </p:nvPr>
        </p:nvSpPr>
        <p:spPr>
          <a:xfrm>
            <a:off x="1143000" y="2522706"/>
            <a:ext cx="6858000" cy="1335934"/>
          </a:xfrm>
        </p:spPr>
        <p:txBody>
          <a:bodyPr>
            <a:normAutofit/>
          </a:bodyPr>
          <a:lstStyle>
            <a:lvl1pPr marL="0" indent="0" algn="ctr">
              <a:spcAft>
                <a:spcPts val="0"/>
              </a:spcAft>
              <a:buNone/>
              <a:defRPr sz="1800" b="0">
                <a:solidFill>
                  <a:schemeClr val="tx2">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Tree>
    <p:extLst>
      <p:ext uri="{BB962C8B-B14F-4D97-AF65-F5344CB8AC3E}">
        <p14:creationId xmlns:p14="http://schemas.microsoft.com/office/powerpoint/2010/main" val="3087016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003976"/>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8" name="TextBox 7"/>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9" name="Title 1"/>
          <p:cNvSpPr>
            <a:spLocks noGrp="1"/>
          </p:cNvSpPr>
          <p:nvPr>
            <p:ph type="ctrTitle"/>
          </p:nvPr>
        </p:nvSpPr>
        <p:spPr>
          <a:xfrm>
            <a:off x="1143000" y="862518"/>
            <a:ext cx="6858000" cy="1498061"/>
          </a:xfrm>
        </p:spPr>
        <p:txBody>
          <a:bodyPr anchor="b">
            <a:normAutofit/>
          </a:bodyPr>
          <a:lstStyle>
            <a:lvl1pPr algn="ctr">
              <a:defRPr sz="3200" b="0">
                <a:solidFill>
                  <a:schemeClr val="bg1"/>
                </a:solidFill>
              </a:defRPr>
            </a:lvl1pPr>
          </a:lstStyle>
          <a:p>
            <a:r>
              <a:rPr lang="en-US"/>
              <a:t>Click to edit Master title style</a:t>
            </a:r>
            <a:endParaRPr lang="en-US" dirty="0"/>
          </a:p>
        </p:txBody>
      </p:sp>
      <p:sp>
        <p:nvSpPr>
          <p:cNvPr id="12" name="Subtitle 2"/>
          <p:cNvSpPr>
            <a:spLocks noGrp="1"/>
          </p:cNvSpPr>
          <p:nvPr>
            <p:ph type="subTitle" idx="1" hasCustomPrompt="1"/>
          </p:nvPr>
        </p:nvSpPr>
        <p:spPr>
          <a:xfrm>
            <a:off x="1143000" y="2522706"/>
            <a:ext cx="6858000" cy="1335934"/>
          </a:xfrm>
        </p:spPr>
        <p:txBody>
          <a:bodyPr>
            <a:normAutofit/>
          </a:bodyPr>
          <a:lstStyle>
            <a:lvl1pPr marL="0" indent="0" algn="ctr">
              <a:spcAft>
                <a:spcPts val="0"/>
              </a:spcAft>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Tree>
    <p:extLst>
      <p:ext uri="{BB962C8B-B14F-4D97-AF65-F5344CB8AC3E}">
        <p14:creationId xmlns:p14="http://schemas.microsoft.com/office/powerpoint/2010/main" val="341283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496"/>
            </a:lvl1pPr>
          </a:lstStyle>
          <a:p>
            <a:r>
              <a:rPr lang="en-US"/>
              <a:t>Click to edit Master title style</a:t>
            </a:r>
            <a:endParaRPr lang="en-US" dirty="0"/>
          </a:p>
        </p:txBody>
      </p:sp>
      <p:sp>
        <p:nvSpPr>
          <p:cNvPr id="3" name="Subtitle 2"/>
          <p:cNvSpPr>
            <a:spLocks noGrp="1"/>
          </p:cNvSpPr>
          <p:nvPr>
            <p:ph type="subTitle" idx="1"/>
          </p:nvPr>
        </p:nvSpPr>
        <p:spPr>
          <a:xfrm>
            <a:off x="1143000" y="2704031"/>
            <a:ext cx="6858000" cy="1242971"/>
          </a:xfrm>
        </p:spPr>
        <p:txBody>
          <a:bodyPr/>
          <a:lstStyle>
            <a:lvl1pPr marL="0" indent="0" algn="ctr">
              <a:buNone/>
              <a:defRPr sz="1799">
                <a:solidFill>
                  <a:schemeClr val="accent1"/>
                </a:solidFill>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a:t>Click to edit Master subtitle style</a:t>
            </a:r>
            <a:endParaRPr lang="en-US" dirty="0"/>
          </a:p>
        </p:txBody>
      </p:sp>
      <p:sp>
        <p:nvSpPr>
          <p:cNvPr id="4" name="Slide Number Placeholder 5"/>
          <p:cNvSpPr>
            <a:spLocks noGrp="1"/>
          </p:cNvSpPr>
          <p:nvPr>
            <p:ph type="sldNum" sz="quarter" idx="4"/>
          </p:nvPr>
        </p:nvSpPr>
        <p:spPr>
          <a:xfrm>
            <a:off x="7543800" y="4292596"/>
            <a:ext cx="1592704" cy="365125"/>
          </a:xfrm>
          <a:prstGeom prst="rect">
            <a:avLst/>
          </a:prstGeom>
        </p:spPr>
        <p:txBody>
          <a:bodyPr vert="horz" lIns="91440" tIns="45720" rIns="91440" bIns="45720" rtlCol="0" anchor="ctr"/>
          <a:lstStyle>
            <a:lvl1pPr algn="r">
              <a:defRPr sz="1199">
                <a:solidFill>
                  <a:schemeClr val="tx1"/>
                </a:solidFill>
              </a:defRPr>
            </a:lvl1pPr>
          </a:lstStyle>
          <a:p>
            <a:fld id="{7AF61914-0BD3-4813-9CED-EC354194993E}" type="slidenum">
              <a:rPr lang="en-US" smtClean="0"/>
              <a:t>‹#›</a:t>
            </a:fld>
            <a:endParaRPr lang="en-US"/>
          </a:p>
        </p:txBody>
      </p:sp>
      <p:sp>
        <p:nvSpPr>
          <p:cNvPr id="7" name="fc" descr="            Confidential"/>
          <p:cNvSpPr txBox="1"/>
          <p:nvPr userDrawn="1"/>
        </p:nvSpPr>
        <p:spPr>
          <a:xfrm>
            <a:off x="0" y="4805363"/>
            <a:ext cx="9144000" cy="246221"/>
          </a:xfrm>
          <a:prstGeom prst="rect">
            <a:avLst/>
          </a:prstGeom>
          <a:noFill/>
        </p:spPr>
        <p:txBody>
          <a:bodyPr vert="horz" wrap="square" rtlCol="0">
            <a:spAutoFit/>
          </a:bodyPr>
          <a:lstStyle/>
          <a:p>
            <a:pPr algn="ctr"/>
            <a:r>
              <a:rPr lang="en-CA" sz="1000" b="0" i="0" u="none" baseline="0">
                <a:solidFill>
                  <a:srgbClr val="000000"/>
                </a:solidFill>
                <a:latin typeface="arial unicode ms"/>
                <a:cs typeface="Arial" panose="020B0604020202020204" pitchFamily="34" charset="0"/>
              </a:rPr>
              <a:t>            Confidential</a:t>
            </a:r>
            <a:endParaRPr lang="en-CA" sz="1000" b="0" i="0" u="none" baseline="0" dirty="0" err="1">
              <a:solidFill>
                <a:srgbClr val="000000"/>
              </a:solidFill>
              <a:latin typeface="arial unicode ms"/>
              <a:cs typeface="Arial" panose="020B0604020202020204" pitchFamily="34" charset="0"/>
            </a:endParaRPr>
          </a:p>
        </p:txBody>
      </p:sp>
    </p:spTree>
    <p:extLst>
      <p:ext uri="{BB962C8B-B14F-4D97-AF65-F5344CB8AC3E}">
        <p14:creationId xmlns:p14="http://schemas.microsoft.com/office/powerpoint/2010/main" val="2450825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0E72B9"/>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11" name="TextBox 10"/>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8" name="Title 1"/>
          <p:cNvSpPr>
            <a:spLocks noGrp="1"/>
          </p:cNvSpPr>
          <p:nvPr>
            <p:ph type="ctrTitle"/>
          </p:nvPr>
        </p:nvSpPr>
        <p:spPr>
          <a:xfrm>
            <a:off x="1143000" y="862518"/>
            <a:ext cx="6858000" cy="1498061"/>
          </a:xfrm>
        </p:spPr>
        <p:txBody>
          <a:bodyPr anchor="b">
            <a:normAutofit/>
          </a:bodyPr>
          <a:lstStyle>
            <a:lvl1pPr algn="ctr">
              <a:defRPr sz="3200" b="0">
                <a:solidFill>
                  <a:schemeClr val="bg1"/>
                </a:solidFill>
              </a:defRPr>
            </a:lvl1pPr>
          </a:lstStyle>
          <a:p>
            <a:r>
              <a:rPr lang="en-US"/>
              <a:t>Click to edit Master title style</a:t>
            </a:r>
            <a:endParaRPr lang="en-US" dirty="0"/>
          </a:p>
        </p:txBody>
      </p:sp>
      <p:sp>
        <p:nvSpPr>
          <p:cNvPr id="10" name="Subtitle 2"/>
          <p:cNvSpPr>
            <a:spLocks noGrp="1"/>
          </p:cNvSpPr>
          <p:nvPr>
            <p:ph type="subTitle" idx="1" hasCustomPrompt="1"/>
          </p:nvPr>
        </p:nvSpPr>
        <p:spPr>
          <a:xfrm>
            <a:off x="1143000" y="2522706"/>
            <a:ext cx="6858000" cy="1335934"/>
          </a:xfrm>
        </p:spPr>
        <p:txBody>
          <a:bodyPr>
            <a:normAutofit/>
          </a:bodyPr>
          <a:lstStyle>
            <a:lvl1pPr marL="0" indent="0" algn="ctr">
              <a:spcAft>
                <a:spcPts val="0"/>
              </a:spcAft>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Tree>
    <p:extLst>
      <p:ext uri="{BB962C8B-B14F-4D97-AF65-F5344CB8AC3E}">
        <p14:creationId xmlns:p14="http://schemas.microsoft.com/office/powerpoint/2010/main" val="2892092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Title 4">
    <p:bg>
      <p:bgPr>
        <a:solidFill>
          <a:srgbClr val="58595B"/>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11" name="TextBox 10"/>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8" name="Title 1"/>
          <p:cNvSpPr>
            <a:spLocks noGrp="1"/>
          </p:cNvSpPr>
          <p:nvPr>
            <p:ph type="ctrTitle"/>
          </p:nvPr>
        </p:nvSpPr>
        <p:spPr>
          <a:xfrm>
            <a:off x="1143000" y="862518"/>
            <a:ext cx="6858000" cy="1498061"/>
          </a:xfrm>
        </p:spPr>
        <p:txBody>
          <a:bodyPr anchor="b">
            <a:normAutofit/>
          </a:bodyPr>
          <a:lstStyle>
            <a:lvl1pPr algn="ctr">
              <a:defRPr sz="3200" b="0">
                <a:solidFill>
                  <a:schemeClr val="bg1"/>
                </a:solidFill>
              </a:defRPr>
            </a:lvl1pPr>
          </a:lstStyle>
          <a:p>
            <a:r>
              <a:rPr lang="en-US"/>
              <a:t>Click to edit Master title style</a:t>
            </a:r>
            <a:endParaRPr lang="en-US" dirty="0"/>
          </a:p>
        </p:txBody>
      </p:sp>
      <p:sp>
        <p:nvSpPr>
          <p:cNvPr id="13" name="Subtitle 2"/>
          <p:cNvSpPr>
            <a:spLocks noGrp="1"/>
          </p:cNvSpPr>
          <p:nvPr>
            <p:ph type="subTitle" idx="1" hasCustomPrompt="1"/>
          </p:nvPr>
        </p:nvSpPr>
        <p:spPr>
          <a:xfrm>
            <a:off x="1143000" y="2522706"/>
            <a:ext cx="6858000" cy="1335934"/>
          </a:xfrm>
        </p:spPr>
        <p:txBody>
          <a:bodyPr>
            <a:normAutofit/>
          </a:bodyPr>
          <a:lstStyle>
            <a:lvl1pPr marL="0" indent="0" algn="ctr">
              <a:spcAft>
                <a:spcPts val="0"/>
              </a:spcAft>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Tree>
    <p:extLst>
      <p:ext uri="{BB962C8B-B14F-4D97-AF65-F5344CB8AC3E}">
        <p14:creationId xmlns:p14="http://schemas.microsoft.com/office/powerpoint/2010/main" val="2138551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5">
    <p:bg>
      <p:bgPr>
        <a:solidFill>
          <a:srgbClr val="EEC21A"/>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11" name="TextBox 10"/>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8" name="Title 1"/>
          <p:cNvSpPr>
            <a:spLocks noGrp="1"/>
          </p:cNvSpPr>
          <p:nvPr>
            <p:ph type="ctrTitle"/>
          </p:nvPr>
        </p:nvSpPr>
        <p:spPr>
          <a:xfrm>
            <a:off x="1143000" y="862518"/>
            <a:ext cx="6858000" cy="1498061"/>
          </a:xfrm>
        </p:spPr>
        <p:txBody>
          <a:bodyPr anchor="b">
            <a:normAutofit/>
          </a:bodyPr>
          <a:lstStyle>
            <a:lvl1pPr algn="ctr">
              <a:defRPr sz="3200" b="0">
                <a:solidFill>
                  <a:schemeClr val="tx2"/>
                </a:solidFill>
              </a:defRPr>
            </a:lvl1pPr>
          </a:lstStyle>
          <a:p>
            <a:r>
              <a:rPr lang="en-US"/>
              <a:t>Click to edit Master title style</a:t>
            </a:r>
            <a:endParaRPr lang="en-US" dirty="0"/>
          </a:p>
        </p:txBody>
      </p:sp>
      <p:sp>
        <p:nvSpPr>
          <p:cNvPr id="13" name="Subtitle 2"/>
          <p:cNvSpPr>
            <a:spLocks noGrp="1"/>
          </p:cNvSpPr>
          <p:nvPr>
            <p:ph type="subTitle" idx="1" hasCustomPrompt="1"/>
          </p:nvPr>
        </p:nvSpPr>
        <p:spPr>
          <a:xfrm>
            <a:off x="1143000" y="2522706"/>
            <a:ext cx="6858000" cy="1335934"/>
          </a:xfrm>
        </p:spPr>
        <p:txBody>
          <a:bodyPr>
            <a:normAutofit/>
          </a:bodyPr>
          <a:lstStyle>
            <a:lvl1pPr marL="0" indent="0" algn="ctr">
              <a:spcAft>
                <a:spcPts val="0"/>
              </a:spcAft>
              <a:buNone/>
              <a:defRPr sz="1800" b="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Tree>
    <p:extLst>
      <p:ext uri="{BB962C8B-B14F-4D97-AF65-F5344CB8AC3E}">
        <p14:creationId xmlns:p14="http://schemas.microsoft.com/office/powerpoint/2010/main" val="753905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Page 1">
    <p:bg>
      <p:bgPr>
        <a:solidFill>
          <a:srgbClr val="003976"/>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1168400" y="1110443"/>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168400" y="3793765"/>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8" name="TextBox 7"/>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10" name="Title 1"/>
          <p:cNvSpPr>
            <a:spLocks noGrp="1"/>
          </p:cNvSpPr>
          <p:nvPr>
            <p:ph type="ctrTitle"/>
          </p:nvPr>
        </p:nvSpPr>
        <p:spPr>
          <a:xfrm>
            <a:off x="1143000" y="1177894"/>
            <a:ext cx="6858000" cy="2551267"/>
          </a:xfrm>
        </p:spPr>
        <p:txBody>
          <a:bodyPr anchor="ctr">
            <a:normAutofit/>
          </a:bodyPr>
          <a:lstStyle>
            <a:lvl1pPr algn="ctr">
              <a:defRPr sz="3200" b="0">
                <a:solidFill>
                  <a:schemeClr val="bg1"/>
                </a:solidFill>
              </a:defRPr>
            </a:lvl1pPr>
          </a:lstStyle>
          <a:p>
            <a:r>
              <a:rPr lang="en-US"/>
              <a:t>Click to edit Master title style</a:t>
            </a:r>
            <a:endParaRPr lang="en-US" dirty="0"/>
          </a:p>
        </p:txBody>
      </p:sp>
      <p:sp>
        <p:nvSpPr>
          <p:cNvPr id="11" name="Subtitle 2"/>
          <p:cNvSpPr>
            <a:spLocks noGrp="1"/>
          </p:cNvSpPr>
          <p:nvPr>
            <p:ph type="subTitle" idx="1" hasCustomPrompt="1"/>
          </p:nvPr>
        </p:nvSpPr>
        <p:spPr>
          <a:xfrm>
            <a:off x="1143000" y="3858371"/>
            <a:ext cx="6858000" cy="777240"/>
          </a:xfrm>
        </p:spPr>
        <p:txBody>
          <a:bodyPr>
            <a:normAutofit/>
          </a:bodyPr>
          <a:lstStyle>
            <a:lvl1pPr marL="0" indent="0" algn="ctr">
              <a:spcAft>
                <a:spcPts val="0"/>
              </a:spcAft>
              <a:buNone/>
              <a:defRPr sz="1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 / Company</a:t>
            </a:r>
          </a:p>
          <a:p>
            <a:r>
              <a:rPr lang="en-US" dirty="0"/>
              <a:t>Position / Event / Date</a:t>
            </a:r>
          </a:p>
        </p:txBody>
      </p:sp>
    </p:spTree>
    <p:extLst>
      <p:ext uri="{BB962C8B-B14F-4D97-AF65-F5344CB8AC3E}">
        <p14:creationId xmlns:p14="http://schemas.microsoft.com/office/powerpoint/2010/main" val="1135912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Page 2">
    <p:bg>
      <p:bgPr>
        <a:solidFill>
          <a:srgbClr val="0E72B9"/>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1168400" y="1110443"/>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168400" y="3793765"/>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11" name="TextBox 10"/>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12" name="Title 1"/>
          <p:cNvSpPr>
            <a:spLocks noGrp="1"/>
          </p:cNvSpPr>
          <p:nvPr>
            <p:ph type="ctrTitle"/>
          </p:nvPr>
        </p:nvSpPr>
        <p:spPr>
          <a:xfrm>
            <a:off x="1143000" y="1177894"/>
            <a:ext cx="6858000" cy="2551267"/>
          </a:xfrm>
        </p:spPr>
        <p:txBody>
          <a:bodyPr anchor="ctr">
            <a:normAutofit/>
          </a:bodyPr>
          <a:lstStyle>
            <a:lvl1pPr algn="ctr">
              <a:defRPr sz="3200" b="0">
                <a:solidFill>
                  <a:schemeClr val="bg1"/>
                </a:solidFill>
              </a:defRPr>
            </a:lvl1pPr>
          </a:lstStyle>
          <a:p>
            <a:r>
              <a:rPr lang="en-US"/>
              <a:t>Click to edit Master title style</a:t>
            </a:r>
            <a:endParaRPr lang="en-US" dirty="0"/>
          </a:p>
        </p:txBody>
      </p:sp>
      <p:sp>
        <p:nvSpPr>
          <p:cNvPr id="13" name="Subtitle 2"/>
          <p:cNvSpPr>
            <a:spLocks noGrp="1"/>
          </p:cNvSpPr>
          <p:nvPr>
            <p:ph type="subTitle" idx="1" hasCustomPrompt="1"/>
          </p:nvPr>
        </p:nvSpPr>
        <p:spPr>
          <a:xfrm>
            <a:off x="1143000" y="3858371"/>
            <a:ext cx="6858000" cy="777240"/>
          </a:xfrm>
        </p:spPr>
        <p:txBody>
          <a:bodyPr>
            <a:normAutofit/>
          </a:bodyPr>
          <a:lstStyle>
            <a:lvl1pPr marL="0" indent="0" algn="ctr">
              <a:spcAft>
                <a:spcPts val="0"/>
              </a:spcAft>
              <a:buNone/>
              <a:defRPr sz="1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 / Company</a:t>
            </a:r>
          </a:p>
          <a:p>
            <a:r>
              <a:rPr lang="en-US" dirty="0"/>
              <a:t>Position / Event / Date</a:t>
            </a:r>
          </a:p>
        </p:txBody>
      </p:sp>
    </p:spTree>
    <p:extLst>
      <p:ext uri="{BB962C8B-B14F-4D97-AF65-F5344CB8AC3E}">
        <p14:creationId xmlns:p14="http://schemas.microsoft.com/office/powerpoint/2010/main" val="1622398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Page 3">
    <p:bg>
      <p:bgPr>
        <a:solidFill>
          <a:srgbClr val="58595B"/>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1168400" y="1110443"/>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168400" y="3793765"/>
            <a:ext cx="6826250" cy="0"/>
          </a:xfrm>
          <a:prstGeom prst="line">
            <a:avLst/>
          </a:prstGeom>
          <a:ln>
            <a:solidFill>
              <a:schemeClr val="bg1">
                <a:alpha val="2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11" name="TextBox 10"/>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10" name="Title 1"/>
          <p:cNvSpPr>
            <a:spLocks noGrp="1"/>
          </p:cNvSpPr>
          <p:nvPr>
            <p:ph type="ctrTitle"/>
          </p:nvPr>
        </p:nvSpPr>
        <p:spPr>
          <a:xfrm>
            <a:off x="1143000" y="1177894"/>
            <a:ext cx="6858000" cy="2551267"/>
          </a:xfrm>
        </p:spPr>
        <p:txBody>
          <a:bodyPr anchor="ctr">
            <a:normAutofit/>
          </a:bodyPr>
          <a:lstStyle>
            <a:lvl1pPr algn="ctr">
              <a:defRPr sz="3200" b="0">
                <a:solidFill>
                  <a:schemeClr val="bg1"/>
                </a:solidFill>
              </a:defRPr>
            </a:lvl1pPr>
          </a:lstStyle>
          <a:p>
            <a:r>
              <a:rPr lang="en-US"/>
              <a:t>Click to edit Master title style</a:t>
            </a:r>
            <a:endParaRPr lang="en-US" dirty="0"/>
          </a:p>
        </p:txBody>
      </p:sp>
      <p:sp>
        <p:nvSpPr>
          <p:cNvPr id="12" name="Subtitle 2"/>
          <p:cNvSpPr>
            <a:spLocks noGrp="1"/>
          </p:cNvSpPr>
          <p:nvPr>
            <p:ph type="subTitle" idx="1" hasCustomPrompt="1"/>
          </p:nvPr>
        </p:nvSpPr>
        <p:spPr>
          <a:xfrm>
            <a:off x="1143000" y="3858371"/>
            <a:ext cx="6858000" cy="777240"/>
          </a:xfrm>
        </p:spPr>
        <p:txBody>
          <a:bodyPr>
            <a:normAutofit/>
          </a:bodyPr>
          <a:lstStyle>
            <a:lvl1pPr marL="0" indent="0" algn="ctr">
              <a:spcAft>
                <a:spcPts val="0"/>
              </a:spcAft>
              <a:buNone/>
              <a:defRPr sz="1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 / Company</a:t>
            </a:r>
          </a:p>
          <a:p>
            <a:r>
              <a:rPr lang="en-US" dirty="0"/>
              <a:t>Position / Event / Date</a:t>
            </a:r>
          </a:p>
        </p:txBody>
      </p:sp>
    </p:spTree>
    <p:extLst>
      <p:ext uri="{BB962C8B-B14F-4D97-AF65-F5344CB8AC3E}">
        <p14:creationId xmlns:p14="http://schemas.microsoft.com/office/powerpoint/2010/main" val="4041235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Page 4">
    <p:bg>
      <p:bgPr>
        <a:solidFill>
          <a:srgbClr val="EEC21A"/>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1168400" y="1110443"/>
            <a:ext cx="6826250" cy="0"/>
          </a:xfrm>
          <a:prstGeom prst="line">
            <a:avLst/>
          </a:prstGeom>
          <a:ln>
            <a:solidFill>
              <a:srgbClr val="003976">
                <a:alpha val="25000"/>
              </a:srgb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168400" y="3793765"/>
            <a:ext cx="6826250" cy="0"/>
          </a:xfrm>
          <a:prstGeom prst="line">
            <a:avLst/>
          </a:prstGeom>
          <a:ln>
            <a:solidFill>
              <a:srgbClr val="003976">
                <a:alpha val="25000"/>
              </a:srgb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11" name="TextBox 10"/>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10" name="Title 1"/>
          <p:cNvSpPr>
            <a:spLocks noGrp="1"/>
          </p:cNvSpPr>
          <p:nvPr>
            <p:ph type="ctrTitle"/>
          </p:nvPr>
        </p:nvSpPr>
        <p:spPr>
          <a:xfrm>
            <a:off x="1143000" y="1177894"/>
            <a:ext cx="6858000" cy="2551267"/>
          </a:xfrm>
        </p:spPr>
        <p:txBody>
          <a:bodyPr anchor="ctr">
            <a:normAutofit/>
          </a:bodyPr>
          <a:lstStyle>
            <a:lvl1pPr algn="ctr">
              <a:defRPr sz="3200" b="0">
                <a:solidFill>
                  <a:schemeClr val="tx2"/>
                </a:solidFill>
              </a:defRPr>
            </a:lvl1pPr>
          </a:lstStyle>
          <a:p>
            <a:r>
              <a:rPr lang="en-US"/>
              <a:t>Click to edit Master title style</a:t>
            </a:r>
            <a:endParaRPr lang="en-US" dirty="0"/>
          </a:p>
        </p:txBody>
      </p:sp>
      <p:sp>
        <p:nvSpPr>
          <p:cNvPr id="12" name="Subtitle 2"/>
          <p:cNvSpPr>
            <a:spLocks noGrp="1"/>
          </p:cNvSpPr>
          <p:nvPr>
            <p:ph type="subTitle" idx="1" hasCustomPrompt="1"/>
          </p:nvPr>
        </p:nvSpPr>
        <p:spPr>
          <a:xfrm>
            <a:off x="1143000" y="3858371"/>
            <a:ext cx="6858000" cy="777240"/>
          </a:xfrm>
        </p:spPr>
        <p:txBody>
          <a:bodyPr>
            <a:normAutofit/>
          </a:bodyPr>
          <a:lstStyle>
            <a:lvl1pPr marL="0" indent="0" algn="ctr">
              <a:spcAft>
                <a:spcPts val="0"/>
              </a:spcAft>
              <a:buNone/>
              <a:defRPr sz="1400" b="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 / Company</a:t>
            </a:r>
          </a:p>
          <a:p>
            <a:r>
              <a:rPr lang="en-US" dirty="0"/>
              <a:t>Position / Event / Date</a:t>
            </a:r>
          </a:p>
        </p:txBody>
      </p:sp>
    </p:spTree>
    <p:extLst>
      <p:ext uri="{BB962C8B-B14F-4D97-AF65-F5344CB8AC3E}">
        <p14:creationId xmlns:p14="http://schemas.microsoft.com/office/powerpoint/2010/main" val="2649031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clusion - Open Discu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78706" y="2450033"/>
            <a:ext cx="7922419" cy="760837"/>
          </a:xfrm>
        </p:spPr>
        <p:txBody>
          <a:bodyPr>
            <a:normAutofit/>
          </a:bodyPr>
          <a:lstStyle>
            <a:lvl1pPr marL="0" indent="0" algn="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TextBox 3"/>
          <p:cNvSpPr txBox="1"/>
          <p:nvPr/>
        </p:nvSpPr>
        <p:spPr>
          <a:xfrm>
            <a:off x="1078706" y="1795457"/>
            <a:ext cx="7922419" cy="584775"/>
          </a:xfrm>
          <a:prstGeom prst="rect">
            <a:avLst/>
          </a:prstGeom>
          <a:noFill/>
        </p:spPr>
        <p:txBody>
          <a:bodyPr wrap="square" rtlCol="0" anchor="b">
            <a:spAutoFit/>
          </a:bodyPr>
          <a:lstStyle/>
          <a:p>
            <a:pPr algn="r"/>
            <a:r>
              <a:rPr lang="en-CA" sz="3200" dirty="0">
                <a:solidFill>
                  <a:schemeClr val="bg1"/>
                </a:solidFill>
                <a:latin typeface="Arial" panose="020B0604020202020204" pitchFamily="34" charset="0"/>
                <a:cs typeface="Arial" panose="020B0604020202020204" pitchFamily="34" charset="0"/>
              </a:rPr>
              <a:t>Open Discussion</a:t>
            </a:r>
          </a:p>
        </p:txBody>
      </p:sp>
    </p:spTree>
    <p:extLst>
      <p:ext uri="{BB962C8B-B14F-4D97-AF65-F5344CB8AC3E}">
        <p14:creationId xmlns:p14="http://schemas.microsoft.com/office/powerpoint/2010/main" val="3470346090"/>
      </p:ext>
    </p:extLst>
  </p:cSld>
  <p:clrMapOvr>
    <a:masterClrMapping/>
  </p:clrMapOvr>
  <p:extLst mod="1">
    <p:ext uri="{DCECCB84-F9BA-43D5-87BE-67443E8EF086}">
      <p15:sldGuideLst xmlns:p15="http://schemas.microsoft.com/office/powerpoint/2012/main">
        <p15:guide id="1" orient="horz" pos="1862">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clusion - 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1078706" y="2450033"/>
            <a:ext cx="7922419" cy="760837"/>
          </a:xfrm>
        </p:spPr>
        <p:txBody>
          <a:bodyPr>
            <a:normAutofit/>
          </a:bodyPr>
          <a:lstStyle>
            <a:lvl1pPr marL="0" indent="0" algn="r">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2" name="TextBox 1"/>
          <p:cNvSpPr txBox="1"/>
          <p:nvPr/>
        </p:nvSpPr>
        <p:spPr>
          <a:xfrm>
            <a:off x="1078706" y="1795457"/>
            <a:ext cx="7922419" cy="584775"/>
          </a:xfrm>
          <a:prstGeom prst="rect">
            <a:avLst/>
          </a:prstGeom>
          <a:noFill/>
        </p:spPr>
        <p:txBody>
          <a:bodyPr wrap="square" rtlCol="0" anchor="b">
            <a:spAutoFit/>
          </a:bodyPr>
          <a:lstStyle/>
          <a:p>
            <a:pPr algn="r"/>
            <a:r>
              <a:rPr lang="en-CA" sz="3200"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981543884"/>
      </p:ext>
    </p:extLst>
  </p:cSld>
  <p:clrMapOvr>
    <a:masterClrMapping/>
  </p:clrMapOvr>
  <p:extLst mod="1">
    <p:ext uri="{DCECCB84-F9BA-43D5-87BE-67443E8EF086}">
      <p15:sldGuideLst xmlns:p15="http://schemas.microsoft.com/office/powerpoint/2012/main">
        <p15:guide id="1" orient="horz" pos="1862">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 - 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4" name="TextBox 3"/>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5" name="Title 1"/>
          <p:cNvSpPr>
            <a:spLocks noGrp="1"/>
          </p:cNvSpPr>
          <p:nvPr>
            <p:ph type="ctrTitle"/>
          </p:nvPr>
        </p:nvSpPr>
        <p:spPr>
          <a:xfrm>
            <a:off x="1143000" y="862518"/>
            <a:ext cx="6858000" cy="1498061"/>
          </a:xfrm>
        </p:spPr>
        <p:txBody>
          <a:bodyPr anchor="b">
            <a:normAutofit/>
          </a:bodyPr>
          <a:lstStyle>
            <a:lvl1pPr algn="ctr">
              <a:defRPr sz="3200" b="0">
                <a:solidFill>
                  <a:schemeClr val="bg1"/>
                </a:solidFill>
              </a:defRPr>
            </a:lvl1pPr>
          </a:lstStyle>
          <a:p>
            <a:r>
              <a:rPr lang="en-US"/>
              <a:t>Click to edit Master title style</a:t>
            </a:r>
            <a:endParaRPr lang="en-US" dirty="0"/>
          </a:p>
        </p:txBody>
      </p:sp>
      <p:sp>
        <p:nvSpPr>
          <p:cNvPr id="6" name="Subtitle 2"/>
          <p:cNvSpPr>
            <a:spLocks noGrp="1"/>
          </p:cNvSpPr>
          <p:nvPr>
            <p:ph type="subTitle" idx="1" hasCustomPrompt="1"/>
          </p:nvPr>
        </p:nvSpPr>
        <p:spPr>
          <a:xfrm>
            <a:off x="1143000" y="2522706"/>
            <a:ext cx="6858000" cy="1335934"/>
          </a:xfrm>
        </p:spPr>
        <p:txBody>
          <a:bodyPr>
            <a:normAutofit/>
          </a:bodyPr>
          <a:lstStyle>
            <a:lvl1pPr marL="0" indent="0" algn="ctr">
              <a:spcAft>
                <a:spcPts val="0"/>
              </a:spcAft>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Tree>
    <p:extLst>
      <p:ext uri="{BB962C8B-B14F-4D97-AF65-F5344CB8AC3E}">
        <p14:creationId xmlns:p14="http://schemas.microsoft.com/office/powerpoint/2010/main" val="87096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04116"/>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04116"/>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50006" y="864399"/>
            <a:ext cx="90011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7543800" y="4292596"/>
            <a:ext cx="1592704" cy="365125"/>
          </a:xfrm>
          <a:prstGeom prst="rect">
            <a:avLst/>
          </a:prstGeom>
        </p:spPr>
        <p:txBody>
          <a:bodyPr vert="horz" lIns="91440" tIns="45720" rIns="91440" bIns="45720" rtlCol="0" anchor="ctr"/>
          <a:lstStyle>
            <a:lvl1pPr algn="r">
              <a:defRPr sz="1199">
                <a:solidFill>
                  <a:schemeClr val="tx1"/>
                </a:solidFill>
              </a:defRPr>
            </a:lvl1pPr>
          </a:lstStyle>
          <a:p>
            <a:fld id="{7AF61914-0BD3-4813-9CED-EC354194993E}" type="slidenum">
              <a:rPr lang="en-US" smtClean="0"/>
              <a:t>‹#›</a:t>
            </a:fld>
            <a:endParaRPr lang="en-US"/>
          </a:p>
        </p:txBody>
      </p:sp>
    </p:spTree>
    <p:extLst>
      <p:ext uri="{BB962C8B-B14F-4D97-AF65-F5344CB8AC3E}">
        <p14:creationId xmlns:p14="http://schemas.microsoft.com/office/powerpoint/2010/main" val="1893519399"/>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 - Title &amp;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4" name="TextBox 3"/>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7" name="Title 1"/>
          <p:cNvSpPr>
            <a:spLocks noGrp="1"/>
          </p:cNvSpPr>
          <p:nvPr>
            <p:ph type="title"/>
          </p:nvPr>
        </p:nvSpPr>
        <p:spPr>
          <a:xfrm>
            <a:off x="850604" y="2627"/>
            <a:ext cx="8072902" cy="847484"/>
          </a:xfrm>
        </p:spPr>
        <p:txBody>
          <a:bodyPr tIns="118872"/>
          <a:lstStyle>
            <a:lvl1pPr>
              <a:defRPr>
                <a:solidFill>
                  <a:schemeClr val="bg1"/>
                </a:solidFill>
              </a:defRPr>
            </a:lvl1pPr>
          </a:lstStyle>
          <a:p>
            <a:r>
              <a:rPr lang="en-US"/>
              <a:t>Click to edit Master title style</a:t>
            </a:r>
            <a:endParaRPr lang="en-US" dirty="0"/>
          </a:p>
        </p:txBody>
      </p:sp>
      <p:sp>
        <p:nvSpPr>
          <p:cNvPr id="8" name="Content Placeholder 2"/>
          <p:cNvSpPr>
            <a:spLocks noGrp="1"/>
          </p:cNvSpPr>
          <p:nvPr>
            <p:ph idx="1"/>
          </p:nvPr>
        </p:nvSpPr>
        <p:spPr>
          <a:xfrm>
            <a:off x="850604" y="1000125"/>
            <a:ext cx="7560579" cy="35858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0922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ic - Title &amp; Content w/Su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4" name="TextBox 3"/>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
        <p:nvSpPr>
          <p:cNvPr id="7" name="Content Placeholder 2"/>
          <p:cNvSpPr>
            <a:spLocks noGrp="1"/>
          </p:cNvSpPr>
          <p:nvPr>
            <p:ph idx="1"/>
          </p:nvPr>
        </p:nvSpPr>
        <p:spPr>
          <a:xfrm>
            <a:off x="850604" y="1000125"/>
            <a:ext cx="7560579" cy="35858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50603" y="2627"/>
            <a:ext cx="8111648" cy="847484"/>
          </a:xfrm>
        </p:spPr>
        <p:txBody>
          <a:bodyPr tIns="118872"/>
          <a:lstStyle>
            <a:lvl1pPr>
              <a:defRPr>
                <a:solidFill>
                  <a:schemeClr val="bg1"/>
                </a:solidFill>
              </a:defRPr>
            </a:lvl1pPr>
          </a:lstStyle>
          <a:p>
            <a:r>
              <a:rPr lang="en-US"/>
              <a:t>Click to edit Master title style</a:t>
            </a:r>
            <a:endParaRPr lang="en-US" dirty="0"/>
          </a:p>
        </p:txBody>
      </p:sp>
      <p:sp>
        <p:nvSpPr>
          <p:cNvPr id="9" name="Text Placeholder 17"/>
          <p:cNvSpPr>
            <a:spLocks noGrp="1"/>
          </p:cNvSpPr>
          <p:nvPr>
            <p:ph type="body" sz="quarter" idx="10" hasCustomPrompt="1"/>
          </p:nvPr>
        </p:nvSpPr>
        <p:spPr>
          <a:xfrm>
            <a:off x="850602" y="649500"/>
            <a:ext cx="8111649" cy="350625"/>
          </a:xfrm>
        </p:spPr>
        <p:txBody>
          <a:bodyPr>
            <a:normAutofit/>
          </a:bodyPr>
          <a:lstStyle>
            <a:lvl1pPr marL="0" indent="0">
              <a:buNone/>
              <a:defRPr sz="1800">
                <a:solidFill>
                  <a:srgbClr val="DBEFFD"/>
                </a:solidFill>
              </a:defRPr>
            </a:lvl1pPr>
          </a:lstStyle>
          <a:p>
            <a:pPr lvl="0"/>
            <a:r>
              <a:rPr lang="en-US" dirty="0"/>
              <a:t>Subtitle</a:t>
            </a:r>
            <a:endParaRPr lang="en-CA" dirty="0"/>
          </a:p>
        </p:txBody>
      </p:sp>
    </p:spTree>
    <p:extLst>
      <p:ext uri="{BB962C8B-B14F-4D97-AF65-F5344CB8AC3E}">
        <p14:creationId xmlns:p14="http://schemas.microsoft.com/office/powerpoint/2010/main" val="183768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82" y="4702629"/>
            <a:ext cx="750883" cy="318157"/>
          </a:xfrm>
          <a:prstGeom prst="rect">
            <a:avLst/>
          </a:prstGeom>
        </p:spPr>
      </p:pic>
      <p:sp>
        <p:nvSpPr>
          <p:cNvPr id="4" name="TextBox 3"/>
          <p:cNvSpPr txBox="1"/>
          <p:nvPr/>
        </p:nvSpPr>
        <p:spPr>
          <a:xfrm>
            <a:off x="7898093" y="4764476"/>
            <a:ext cx="1076632" cy="200055"/>
          </a:xfrm>
          <a:prstGeom prst="rect">
            <a:avLst/>
          </a:prstGeom>
          <a:noFill/>
        </p:spPr>
        <p:txBody>
          <a:bodyPr wrap="square" rtlCol="0">
            <a:spAutoFit/>
          </a:bodyPr>
          <a:lstStyle/>
          <a:p>
            <a:pPr algn="r"/>
            <a:r>
              <a:rPr lang="en-CA" sz="700" b="1" dirty="0">
                <a:solidFill>
                  <a:schemeClr val="bg1"/>
                </a:solidFill>
                <a:latin typeface="Arial" panose="020B0604020202020204" pitchFamily="34" charset="0"/>
                <a:cs typeface="Arial" panose="020B0604020202020204" pitchFamily="34" charset="0"/>
              </a:rPr>
              <a:t>TITUS.com</a:t>
            </a:r>
          </a:p>
        </p:txBody>
      </p:sp>
    </p:spTree>
    <p:extLst>
      <p:ext uri="{BB962C8B-B14F-4D97-AF65-F5344CB8AC3E}">
        <p14:creationId xmlns:p14="http://schemas.microsoft.com/office/powerpoint/2010/main" val="352434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09479"/>
            <a:ext cx="3868340" cy="618506"/>
          </a:xfrm>
        </p:spPr>
        <p:txBody>
          <a:bodyPr anchor="b"/>
          <a:lstStyle>
            <a:lvl1pPr marL="0" indent="0">
              <a:buNone/>
              <a:defRPr sz="1799" b="1"/>
            </a:lvl1pPr>
            <a:lvl2pPr marL="342583" indent="0">
              <a:buNone/>
              <a:defRPr sz="1499" b="1"/>
            </a:lvl2pPr>
            <a:lvl3pPr marL="685166" indent="0">
              <a:buNone/>
              <a:defRPr sz="1349" b="1"/>
            </a:lvl3pPr>
            <a:lvl4pPr marL="1027748" indent="0">
              <a:buNone/>
              <a:defRPr sz="1199" b="1"/>
            </a:lvl4pPr>
            <a:lvl5pPr marL="1370331" indent="0">
              <a:buNone/>
              <a:defRPr sz="1199" b="1"/>
            </a:lvl5pPr>
            <a:lvl6pPr marL="1712914" indent="0">
              <a:buNone/>
              <a:defRPr sz="1199" b="1"/>
            </a:lvl6pPr>
            <a:lvl7pPr marL="2055497" indent="0">
              <a:buNone/>
              <a:defRPr sz="1199" b="1"/>
            </a:lvl7pPr>
            <a:lvl8pPr marL="2398080" indent="0">
              <a:buNone/>
              <a:defRPr sz="1199" b="1"/>
            </a:lvl8pPr>
            <a:lvl9pPr marL="2740663" indent="0">
              <a:buNone/>
              <a:defRPr sz="1199" b="1"/>
            </a:lvl9pPr>
          </a:lstStyle>
          <a:p>
            <a:pPr lvl="0"/>
            <a:r>
              <a:rPr lang="en-US"/>
              <a:t>Click to edit Master text styles</a:t>
            </a:r>
          </a:p>
        </p:txBody>
      </p:sp>
      <p:sp>
        <p:nvSpPr>
          <p:cNvPr id="4" name="Content Placeholder 3"/>
          <p:cNvSpPr>
            <a:spLocks noGrp="1"/>
          </p:cNvSpPr>
          <p:nvPr>
            <p:ph sz="half" idx="2"/>
          </p:nvPr>
        </p:nvSpPr>
        <p:spPr>
          <a:xfrm>
            <a:off x="629842" y="1627985"/>
            <a:ext cx="3868340" cy="2890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018188"/>
            <a:ext cx="3887391" cy="618506"/>
          </a:xfrm>
        </p:spPr>
        <p:txBody>
          <a:bodyPr anchor="b"/>
          <a:lstStyle>
            <a:lvl1pPr marL="0" indent="0">
              <a:buNone/>
              <a:defRPr sz="1799" b="1"/>
            </a:lvl1pPr>
            <a:lvl2pPr marL="342583" indent="0">
              <a:buNone/>
              <a:defRPr sz="1499" b="1"/>
            </a:lvl2pPr>
            <a:lvl3pPr marL="685166" indent="0">
              <a:buNone/>
              <a:defRPr sz="1349" b="1"/>
            </a:lvl3pPr>
            <a:lvl4pPr marL="1027748" indent="0">
              <a:buNone/>
              <a:defRPr sz="1199" b="1"/>
            </a:lvl4pPr>
            <a:lvl5pPr marL="1370331" indent="0">
              <a:buNone/>
              <a:defRPr sz="1199" b="1"/>
            </a:lvl5pPr>
            <a:lvl6pPr marL="1712914" indent="0">
              <a:buNone/>
              <a:defRPr sz="1199" b="1"/>
            </a:lvl6pPr>
            <a:lvl7pPr marL="2055497" indent="0">
              <a:buNone/>
              <a:defRPr sz="1199" b="1"/>
            </a:lvl7pPr>
            <a:lvl8pPr marL="2398080" indent="0">
              <a:buNone/>
              <a:defRPr sz="1199" b="1"/>
            </a:lvl8pPr>
            <a:lvl9pPr marL="2740663" indent="0">
              <a:buNone/>
              <a:defRPr sz="1199" b="1"/>
            </a:lvl9pPr>
          </a:lstStyle>
          <a:p>
            <a:pPr lvl="0"/>
            <a:r>
              <a:rPr lang="en-US"/>
              <a:t>Click to edit Master text styles</a:t>
            </a:r>
          </a:p>
        </p:txBody>
      </p:sp>
      <p:sp>
        <p:nvSpPr>
          <p:cNvPr id="6" name="Content Placeholder 5"/>
          <p:cNvSpPr>
            <a:spLocks noGrp="1"/>
          </p:cNvSpPr>
          <p:nvPr>
            <p:ph sz="quarter" idx="4"/>
          </p:nvPr>
        </p:nvSpPr>
        <p:spPr>
          <a:xfrm>
            <a:off x="4629151" y="1636693"/>
            <a:ext cx="3887391" cy="28813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p:nvCxnSpPr>
        <p:spPr>
          <a:xfrm>
            <a:off x="50006" y="864399"/>
            <a:ext cx="90011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628650" y="2628"/>
            <a:ext cx="7886700" cy="847484"/>
          </a:xfrm>
        </p:spPr>
        <p:txBody>
          <a:bodyPr/>
          <a:lstStyle/>
          <a:p>
            <a:r>
              <a:rPr lang="en-US"/>
              <a:t>Click to edit Master title style</a:t>
            </a:r>
            <a:endParaRPr lang="en-US" dirty="0"/>
          </a:p>
        </p:txBody>
      </p:sp>
      <p:sp>
        <p:nvSpPr>
          <p:cNvPr id="8" name="Slide Number Placeholder 5"/>
          <p:cNvSpPr>
            <a:spLocks noGrp="1"/>
          </p:cNvSpPr>
          <p:nvPr>
            <p:ph type="sldNum" sz="quarter" idx="10"/>
          </p:nvPr>
        </p:nvSpPr>
        <p:spPr>
          <a:xfrm>
            <a:off x="7543800" y="4292596"/>
            <a:ext cx="1592704" cy="365125"/>
          </a:xfrm>
          <a:prstGeom prst="rect">
            <a:avLst/>
          </a:prstGeom>
        </p:spPr>
        <p:txBody>
          <a:bodyPr vert="horz" lIns="91440" tIns="45720" rIns="91440" bIns="45720" rtlCol="0" anchor="ctr"/>
          <a:lstStyle>
            <a:lvl1pPr algn="r">
              <a:defRPr sz="1199">
                <a:solidFill>
                  <a:schemeClr val="tx1"/>
                </a:solidFill>
              </a:defRPr>
            </a:lvl1pPr>
          </a:lstStyle>
          <a:p>
            <a:fld id="{7AF61914-0BD3-4813-9CED-EC354194993E}" type="slidenum">
              <a:rPr lang="en-US" smtClean="0"/>
              <a:t>‹#›</a:t>
            </a:fld>
            <a:endParaRPr lang="en-US"/>
          </a:p>
        </p:txBody>
      </p:sp>
    </p:spTree>
    <p:extLst>
      <p:ext uri="{BB962C8B-B14F-4D97-AF65-F5344CB8AC3E}">
        <p14:creationId xmlns:p14="http://schemas.microsoft.com/office/powerpoint/2010/main" val="536084189"/>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cxnSp>
        <p:nvCxnSpPr>
          <p:cNvPr id="7" name="Straight Connector 6"/>
          <p:cNvCxnSpPr/>
          <p:nvPr/>
        </p:nvCxnSpPr>
        <p:spPr>
          <a:xfrm>
            <a:off x="50006" y="864399"/>
            <a:ext cx="90011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Slide Number Placeholder 5"/>
          <p:cNvSpPr>
            <a:spLocks noGrp="1"/>
          </p:cNvSpPr>
          <p:nvPr>
            <p:ph type="sldNum" sz="quarter" idx="4"/>
          </p:nvPr>
        </p:nvSpPr>
        <p:spPr>
          <a:xfrm>
            <a:off x="7543800" y="4292596"/>
            <a:ext cx="1592704" cy="365125"/>
          </a:xfrm>
          <a:prstGeom prst="rect">
            <a:avLst/>
          </a:prstGeom>
        </p:spPr>
        <p:txBody>
          <a:bodyPr vert="horz" lIns="91440" tIns="45720" rIns="91440" bIns="45720" rtlCol="0" anchor="ctr"/>
          <a:lstStyle>
            <a:lvl1pPr algn="r">
              <a:defRPr sz="1199">
                <a:solidFill>
                  <a:schemeClr val="tx1"/>
                </a:solidFill>
              </a:defRPr>
            </a:lvl1pPr>
          </a:lstStyle>
          <a:p>
            <a:fld id="{7AF61914-0BD3-4813-9CED-EC354194993E}" type="slidenum">
              <a:rPr lang="en-US" smtClean="0"/>
              <a:t>‹#›</a:t>
            </a:fld>
            <a:endParaRPr lang="en-US"/>
          </a:p>
        </p:txBody>
      </p:sp>
    </p:spTree>
    <p:extLst>
      <p:ext uri="{BB962C8B-B14F-4D97-AF65-F5344CB8AC3E}">
        <p14:creationId xmlns:p14="http://schemas.microsoft.com/office/powerpoint/2010/main" val="193328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7543800" y="4292596"/>
            <a:ext cx="1592704" cy="365125"/>
          </a:xfrm>
          <a:prstGeom prst="rect">
            <a:avLst/>
          </a:prstGeom>
        </p:spPr>
        <p:txBody>
          <a:bodyPr vert="horz" lIns="91440" tIns="45720" rIns="91440" bIns="45720" rtlCol="0" anchor="ctr"/>
          <a:lstStyle>
            <a:lvl1pPr algn="r">
              <a:defRPr sz="1199">
                <a:solidFill>
                  <a:schemeClr val="tx1"/>
                </a:solidFill>
              </a:defRPr>
            </a:lvl1pPr>
          </a:lstStyle>
          <a:p>
            <a:fld id="{7AF61914-0BD3-4813-9CED-EC354194993E}" type="slidenum">
              <a:rPr lang="en-US" smtClean="0"/>
              <a:t>‹#›</a:t>
            </a:fld>
            <a:endParaRPr lang="en-US"/>
          </a:p>
        </p:txBody>
      </p:sp>
    </p:spTree>
    <p:extLst>
      <p:ext uri="{BB962C8B-B14F-4D97-AF65-F5344CB8AC3E}">
        <p14:creationId xmlns:p14="http://schemas.microsoft.com/office/powerpoint/2010/main" val="1215794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398"/>
            </a:lvl1pPr>
          </a:lstStyle>
          <a:p>
            <a:r>
              <a:rPr lang="en-US"/>
              <a:t>Click to edit Master title style</a:t>
            </a:r>
            <a:endParaRPr lang="en-US" dirty="0"/>
          </a:p>
        </p:txBody>
      </p:sp>
      <p:sp>
        <p:nvSpPr>
          <p:cNvPr id="3" name="Content Placeholder 2"/>
          <p:cNvSpPr>
            <a:spLocks noGrp="1"/>
          </p:cNvSpPr>
          <p:nvPr>
            <p:ph idx="1"/>
          </p:nvPr>
        </p:nvSpPr>
        <p:spPr>
          <a:xfrm>
            <a:off x="3887391" y="343219"/>
            <a:ext cx="4629150" cy="4174807"/>
          </a:xfrm>
        </p:spPr>
        <p:txBody>
          <a:bodyPr/>
          <a:lstStyle>
            <a:lvl1pPr>
              <a:defRPr sz="2398"/>
            </a:lvl1pPr>
            <a:lvl2pPr>
              <a:defRPr sz="2098"/>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4479"/>
            <a:ext cx="2949178" cy="2973546"/>
          </a:xfrm>
        </p:spPr>
        <p:txBody>
          <a:bodyPr/>
          <a:lstStyle>
            <a:lvl1pPr marL="0" indent="0">
              <a:buNone/>
              <a:defRPr sz="1199"/>
            </a:lvl1pPr>
            <a:lvl2pPr marL="342583" indent="0">
              <a:buNone/>
              <a:defRPr sz="1049"/>
            </a:lvl2pPr>
            <a:lvl3pPr marL="685166" indent="0">
              <a:buNone/>
              <a:defRPr sz="899"/>
            </a:lvl3pPr>
            <a:lvl4pPr marL="1027748" indent="0">
              <a:buNone/>
              <a:defRPr sz="749"/>
            </a:lvl4pPr>
            <a:lvl5pPr marL="1370331" indent="0">
              <a:buNone/>
              <a:defRPr sz="749"/>
            </a:lvl5pPr>
            <a:lvl6pPr marL="1712914" indent="0">
              <a:buNone/>
              <a:defRPr sz="749"/>
            </a:lvl6pPr>
            <a:lvl7pPr marL="2055497" indent="0">
              <a:buNone/>
              <a:defRPr sz="749"/>
            </a:lvl7pPr>
            <a:lvl8pPr marL="2398080" indent="0">
              <a:buNone/>
              <a:defRPr sz="749"/>
            </a:lvl8pPr>
            <a:lvl9pPr marL="2740663" indent="0">
              <a:buNone/>
              <a:defRPr sz="749"/>
            </a:lvl9pPr>
          </a:lstStyle>
          <a:p>
            <a:pPr lvl="0"/>
            <a:r>
              <a:rPr lang="en-US"/>
              <a:t>Click to edit Master text styles</a:t>
            </a:r>
          </a:p>
        </p:txBody>
      </p:sp>
      <p:sp>
        <p:nvSpPr>
          <p:cNvPr id="5" name="Slide Number Placeholder 5"/>
          <p:cNvSpPr>
            <a:spLocks noGrp="1"/>
          </p:cNvSpPr>
          <p:nvPr>
            <p:ph type="sldNum" sz="quarter" idx="4"/>
          </p:nvPr>
        </p:nvSpPr>
        <p:spPr>
          <a:xfrm>
            <a:off x="7543800" y="4292596"/>
            <a:ext cx="1592704" cy="365125"/>
          </a:xfrm>
          <a:prstGeom prst="rect">
            <a:avLst/>
          </a:prstGeom>
        </p:spPr>
        <p:txBody>
          <a:bodyPr vert="horz" lIns="91440" tIns="45720" rIns="91440" bIns="45720" rtlCol="0" anchor="ctr"/>
          <a:lstStyle>
            <a:lvl1pPr algn="r">
              <a:defRPr sz="1199">
                <a:solidFill>
                  <a:schemeClr val="tx1"/>
                </a:solidFill>
              </a:defRPr>
            </a:lvl1pPr>
          </a:lstStyle>
          <a:p>
            <a:fld id="{7AF61914-0BD3-4813-9CED-EC354194993E}" type="slidenum">
              <a:rPr lang="en-US" smtClean="0"/>
              <a:t>‹#›</a:t>
            </a:fld>
            <a:endParaRPr lang="en-US"/>
          </a:p>
        </p:txBody>
      </p:sp>
    </p:spTree>
    <p:extLst>
      <p:ext uri="{BB962C8B-B14F-4D97-AF65-F5344CB8AC3E}">
        <p14:creationId xmlns:p14="http://schemas.microsoft.com/office/powerpoint/2010/main" val="3325848808"/>
      </p:ext>
    </p:extLst>
  </p:cSld>
  <p:clrMapOvr>
    <a:masterClrMapping/>
  </p:clrMapOvr>
  <p:extLst mod="1">
    <p:ext uri="{DCECCB84-F9BA-43D5-87BE-67443E8EF086}">
      <p15:sldGuideLst xmlns:p15="http://schemas.microsoft.com/office/powerpoint/2012/main">
        <p15:guide id="1" orient="horz" pos="2846">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343219"/>
            <a:ext cx="4629150" cy="4174807"/>
          </a:xfrm>
        </p:spPr>
        <p:txBody>
          <a:bodyPr anchor="t"/>
          <a:lstStyle>
            <a:lvl1pPr marL="0" indent="0">
              <a:buNone/>
              <a:defRPr sz="2398"/>
            </a:lvl1pPr>
            <a:lvl2pPr marL="342583" indent="0">
              <a:buNone/>
              <a:defRPr sz="2098"/>
            </a:lvl2pPr>
            <a:lvl3pPr marL="685166" indent="0">
              <a:buNone/>
              <a:defRPr sz="1799"/>
            </a:lvl3pPr>
            <a:lvl4pPr marL="1027748" indent="0">
              <a:buNone/>
              <a:defRPr sz="1499"/>
            </a:lvl4pPr>
            <a:lvl5pPr marL="1370331" indent="0">
              <a:buNone/>
              <a:defRPr sz="1499"/>
            </a:lvl5pPr>
            <a:lvl6pPr marL="1712914" indent="0">
              <a:buNone/>
              <a:defRPr sz="1499"/>
            </a:lvl6pPr>
            <a:lvl7pPr marL="2055497" indent="0">
              <a:buNone/>
              <a:defRPr sz="1499"/>
            </a:lvl7pPr>
            <a:lvl8pPr marL="2398080" indent="0">
              <a:buNone/>
              <a:defRPr sz="1499"/>
            </a:lvl8pPr>
            <a:lvl9pPr marL="2740663" indent="0">
              <a:buNone/>
              <a:defRPr sz="1499"/>
            </a:lvl9pPr>
          </a:lstStyle>
          <a:p>
            <a:r>
              <a:rPr lang="en-US"/>
              <a:t>Click icon to add picture</a:t>
            </a:r>
            <a:endParaRPr lang="en-US" dirty="0"/>
          </a:p>
        </p:txBody>
      </p:sp>
      <p:sp>
        <p:nvSpPr>
          <p:cNvPr id="8" name="Text Placeholder 3"/>
          <p:cNvSpPr>
            <a:spLocks noGrp="1"/>
          </p:cNvSpPr>
          <p:nvPr>
            <p:ph type="body" sz="half" idx="10"/>
          </p:nvPr>
        </p:nvSpPr>
        <p:spPr>
          <a:xfrm>
            <a:off x="629841" y="1544479"/>
            <a:ext cx="2949178" cy="2973546"/>
          </a:xfrm>
        </p:spPr>
        <p:txBody>
          <a:bodyPr/>
          <a:lstStyle>
            <a:lvl1pPr marL="0" indent="0">
              <a:buNone/>
              <a:defRPr sz="1199"/>
            </a:lvl1pPr>
            <a:lvl2pPr marL="342583" indent="0">
              <a:buNone/>
              <a:defRPr sz="1049"/>
            </a:lvl2pPr>
            <a:lvl3pPr marL="685166" indent="0">
              <a:buNone/>
              <a:defRPr sz="899"/>
            </a:lvl3pPr>
            <a:lvl4pPr marL="1027748" indent="0">
              <a:buNone/>
              <a:defRPr sz="749"/>
            </a:lvl4pPr>
            <a:lvl5pPr marL="1370331" indent="0">
              <a:buNone/>
              <a:defRPr sz="749"/>
            </a:lvl5pPr>
            <a:lvl6pPr marL="1712914" indent="0">
              <a:buNone/>
              <a:defRPr sz="749"/>
            </a:lvl6pPr>
            <a:lvl7pPr marL="2055497" indent="0">
              <a:buNone/>
              <a:defRPr sz="749"/>
            </a:lvl7pPr>
            <a:lvl8pPr marL="2398080" indent="0">
              <a:buNone/>
              <a:defRPr sz="749"/>
            </a:lvl8pPr>
            <a:lvl9pPr marL="2740663" indent="0">
              <a:buNone/>
              <a:defRPr sz="749"/>
            </a:lvl9pPr>
          </a:lstStyle>
          <a:p>
            <a:pPr lvl="0"/>
            <a:r>
              <a:rPr lang="en-US"/>
              <a:t>Click to edit Master text styles</a:t>
            </a:r>
          </a:p>
        </p:txBody>
      </p:sp>
      <p:sp>
        <p:nvSpPr>
          <p:cNvPr id="5" name="Slide Number Placeholder 5"/>
          <p:cNvSpPr>
            <a:spLocks noGrp="1"/>
          </p:cNvSpPr>
          <p:nvPr>
            <p:ph type="sldNum" sz="quarter" idx="4"/>
          </p:nvPr>
        </p:nvSpPr>
        <p:spPr>
          <a:xfrm>
            <a:off x="7543800" y="4292596"/>
            <a:ext cx="1592704" cy="365125"/>
          </a:xfrm>
          <a:prstGeom prst="rect">
            <a:avLst/>
          </a:prstGeom>
        </p:spPr>
        <p:txBody>
          <a:bodyPr vert="horz" lIns="91440" tIns="45720" rIns="91440" bIns="45720" rtlCol="0" anchor="ctr"/>
          <a:lstStyle>
            <a:lvl1pPr algn="r">
              <a:defRPr sz="1199">
                <a:solidFill>
                  <a:schemeClr val="tx1"/>
                </a:solidFill>
              </a:defRPr>
            </a:lvl1pPr>
          </a:lstStyle>
          <a:p>
            <a:fld id="{7AF61914-0BD3-4813-9CED-EC354194993E}" type="slidenum">
              <a:rPr lang="en-US" smtClean="0"/>
              <a:t>‹#›</a:t>
            </a:fld>
            <a:endParaRPr lang="en-US"/>
          </a:p>
        </p:txBody>
      </p:sp>
    </p:spTree>
    <p:extLst>
      <p:ext uri="{BB962C8B-B14F-4D97-AF65-F5344CB8AC3E}">
        <p14:creationId xmlns:p14="http://schemas.microsoft.com/office/powerpoint/2010/main" val="4219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www.titus.com/" TargetMode="Externa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28"/>
            <a:ext cx="7886700" cy="847484"/>
          </a:xfrm>
          <a:prstGeom prst="rect">
            <a:avLst/>
          </a:prstGeom>
        </p:spPr>
        <p:txBody>
          <a:bodyPr vert="horz" lIns="91440" tIns="118872"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00126"/>
            <a:ext cx="7886700" cy="35075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p:nvSpPr>
        <p:spPr>
          <a:xfrm>
            <a:off x="6205928" y="4726359"/>
            <a:ext cx="2930577" cy="215444"/>
          </a:xfrm>
          <a:prstGeom prst="rect">
            <a:avLst/>
          </a:prstGeom>
        </p:spPr>
        <p:txBody>
          <a:bodyPr wrap="square" rtlCol="0">
            <a:spAutoFit/>
          </a:bodyPr>
          <a:lstStyle/>
          <a:p>
            <a:pPr algn="r"/>
            <a:r>
              <a:rPr lang="en-US" sz="800" dirty="0">
                <a:solidFill>
                  <a:schemeClr val="bg1"/>
                </a:solidFill>
                <a:latin typeface="Arial" panose="020B0604020202020204" pitchFamily="34" charset="0"/>
                <a:cs typeface="Arial" panose="020B0604020202020204" pitchFamily="34" charset="0"/>
                <a:hlinkClick r:id="rId17"/>
              </a:rPr>
              <a:t>www.titus.com</a:t>
            </a:r>
            <a:r>
              <a:rPr lang="en-US" sz="800" baseline="0" dirty="0">
                <a:solidFill>
                  <a:schemeClr val="accent1"/>
                </a:solidFill>
                <a:latin typeface="Arial" panose="020B0604020202020204" pitchFamily="34" charset="0"/>
                <a:cs typeface="Arial" panose="020B0604020202020204" pitchFamily="34" charset="0"/>
              </a:rPr>
              <a:t> | © TITUS. ALL RIGHTS RESERVED</a:t>
            </a:r>
            <a:endParaRPr lang="en-US" sz="800" dirty="0">
              <a:solidFill>
                <a:schemeClr val="accent1"/>
              </a:solidFill>
              <a:latin typeface="Arial" panose="020B0604020202020204" pitchFamily="34" charset="0"/>
              <a:cs typeface="Arial" panose="020B0604020202020204" pitchFamily="34" charset="0"/>
            </a:endParaRPr>
          </a:p>
        </p:txBody>
      </p:sp>
      <p:sp>
        <p:nvSpPr>
          <p:cNvPr id="11" name="Slide Number Placeholder 5"/>
          <p:cNvSpPr>
            <a:spLocks noGrp="1"/>
          </p:cNvSpPr>
          <p:nvPr>
            <p:ph type="sldNum" sz="quarter" idx="4"/>
          </p:nvPr>
        </p:nvSpPr>
        <p:spPr>
          <a:xfrm>
            <a:off x="7543800" y="4292596"/>
            <a:ext cx="1592704" cy="365125"/>
          </a:xfrm>
          <a:prstGeom prst="rect">
            <a:avLst/>
          </a:prstGeom>
        </p:spPr>
        <p:txBody>
          <a:bodyPr vert="horz" lIns="91440" tIns="45720" rIns="91440" bIns="45720" rtlCol="0" anchor="ctr"/>
          <a:lstStyle>
            <a:lvl1pPr algn="r">
              <a:defRPr sz="1199">
                <a:solidFill>
                  <a:schemeClr val="tx1"/>
                </a:solidFill>
              </a:defRPr>
            </a:lvl1pPr>
          </a:lstStyle>
          <a:p>
            <a:fld id="{7AF61914-0BD3-4813-9CED-EC354194993E}" type="slidenum">
              <a:rPr lang="en-US" smtClean="0"/>
              <a:t>‹#›</a:t>
            </a:fld>
            <a:endParaRPr lang="en-US"/>
          </a:p>
        </p:txBody>
      </p:sp>
      <p:sp>
        <p:nvSpPr>
          <p:cNvPr id="6" name="fc" descr="            Confidential"/>
          <p:cNvSpPr txBox="1"/>
          <p:nvPr userDrawn="1"/>
        </p:nvSpPr>
        <p:spPr>
          <a:xfrm>
            <a:off x="0" y="4805363"/>
            <a:ext cx="9144000" cy="246221"/>
          </a:xfrm>
          <a:prstGeom prst="rect">
            <a:avLst/>
          </a:prstGeom>
          <a:noFill/>
        </p:spPr>
        <p:txBody>
          <a:bodyPr vert="horz" wrap="square" rtlCol="0">
            <a:spAutoFit/>
          </a:bodyPr>
          <a:lstStyle/>
          <a:p>
            <a:pPr algn="ctr"/>
            <a:r>
              <a:rPr lang="en-CA" sz="1000" b="0" i="0" u="none" baseline="0">
                <a:solidFill>
                  <a:srgbClr val="000000"/>
                </a:solidFill>
                <a:latin typeface="arial unicode ms"/>
                <a:cs typeface="Arial" panose="020B0604020202020204" pitchFamily="34" charset="0"/>
              </a:rPr>
              <a:t>            Confidential</a:t>
            </a:r>
            <a:endParaRPr lang="en-CA" sz="1000" b="0" i="0" u="none" baseline="0" dirty="0" err="1">
              <a:solidFill>
                <a:srgbClr val="000000"/>
              </a:solidFill>
              <a:latin typeface="arial unicode ms"/>
              <a:cs typeface="Arial" panose="020B0604020202020204" pitchFamily="34" charset="0"/>
            </a:endParaRPr>
          </a:p>
        </p:txBody>
      </p:sp>
    </p:spTree>
    <p:extLst>
      <p:ext uri="{BB962C8B-B14F-4D97-AF65-F5344CB8AC3E}">
        <p14:creationId xmlns:p14="http://schemas.microsoft.com/office/powerpoint/2010/main" val="39705420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729" r:id="rId10"/>
    <p:sldLayoutId id="2147483740" r:id="rId11"/>
    <p:sldLayoutId id="2147483751" r:id="rId12"/>
    <p:sldLayoutId id="2147483752" r:id="rId13"/>
    <p:sldLayoutId id="2147483753" r:id="rId14"/>
  </p:sldLayoutIdLst>
  <p:txStyles>
    <p:titleStyle>
      <a:lvl1pPr algn="l" defTabSz="685166" rtl="0" eaLnBrk="1" latinLnBrk="0" hangingPunct="1">
        <a:lnSpc>
          <a:spcPct val="90000"/>
        </a:lnSpc>
        <a:spcBef>
          <a:spcPct val="0"/>
        </a:spcBef>
        <a:buNone/>
        <a:defRPr sz="3996" b="1" kern="1200">
          <a:solidFill>
            <a:schemeClr val="tx2"/>
          </a:solidFill>
          <a:latin typeface="Arial" panose="020B0604020202020204" pitchFamily="34" charset="0"/>
          <a:ea typeface="+mj-ea"/>
          <a:cs typeface="Arial" panose="020B0604020202020204" pitchFamily="34" charset="0"/>
        </a:defRPr>
      </a:lvl1pPr>
    </p:titleStyle>
    <p:bodyStyle>
      <a:lvl1pPr marL="228389" indent="-228389" algn="l" defTabSz="685166" rtl="0" eaLnBrk="1" latinLnBrk="0" hangingPunct="1">
        <a:lnSpc>
          <a:spcPct val="100000"/>
        </a:lnSpc>
        <a:spcBef>
          <a:spcPts val="599"/>
        </a:spcBef>
        <a:spcAft>
          <a:spcPts val="599"/>
        </a:spcAft>
        <a:buFont typeface="Arial" panose="020B0604020202020204" pitchFamily="34" charset="0"/>
        <a:buChar char="•"/>
        <a:defRPr sz="3197" kern="1200">
          <a:solidFill>
            <a:schemeClr val="tx2"/>
          </a:solidFill>
          <a:latin typeface="Arial" panose="020B0604020202020204" pitchFamily="34" charset="0"/>
          <a:ea typeface="+mn-ea"/>
          <a:cs typeface="Arial" panose="020B0604020202020204" pitchFamily="34" charset="0"/>
        </a:defRPr>
      </a:lvl1pPr>
      <a:lvl2pPr marL="570971" indent="-228389" algn="l" defTabSz="685166" rtl="0" eaLnBrk="1" latinLnBrk="0" hangingPunct="1">
        <a:lnSpc>
          <a:spcPct val="100000"/>
        </a:lnSpc>
        <a:spcBef>
          <a:spcPts val="300"/>
        </a:spcBef>
        <a:spcAft>
          <a:spcPts val="300"/>
        </a:spcAft>
        <a:buFont typeface="Arial" panose="020B0604020202020204" pitchFamily="34" charset="0"/>
        <a:buChar char="•"/>
        <a:defRPr sz="2798" kern="1200">
          <a:solidFill>
            <a:schemeClr val="accent1"/>
          </a:solidFill>
          <a:latin typeface="Arial" panose="020B0604020202020204" pitchFamily="34" charset="0"/>
          <a:ea typeface="+mn-ea"/>
          <a:cs typeface="Arial" panose="020B0604020202020204" pitchFamily="34" charset="0"/>
        </a:defRPr>
      </a:lvl2pPr>
      <a:lvl3pPr marL="856457" indent="-171292" algn="l" defTabSz="685166" rtl="0" eaLnBrk="1" latinLnBrk="0" hangingPunct="1">
        <a:lnSpc>
          <a:spcPct val="100000"/>
        </a:lnSpc>
        <a:spcBef>
          <a:spcPts val="300"/>
        </a:spcBef>
        <a:spcAft>
          <a:spcPts val="300"/>
        </a:spcAft>
        <a:buFont typeface="Arial" panose="020B0604020202020204" pitchFamily="34" charset="0"/>
        <a:buChar char="•"/>
        <a:defRPr sz="2398" kern="1200">
          <a:solidFill>
            <a:schemeClr val="accent1"/>
          </a:solidFill>
          <a:latin typeface="Arial" panose="020B0604020202020204" pitchFamily="34" charset="0"/>
          <a:ea typeface="+mn-ea"/>
          <a:cs typeface="Arial" panose="020B0604020202020204" pitchFamily="34" charset="0"/>
        </a:defRPr>
      </a:lvl3pPr>
      <a:lvl4pPr marL="1199040" indent="-171292" algn="l" defTabSz="685166" rtl="0" eaLnBrk="1" latinLnBrk="0" hangingPunct="1">
        <a:lnSpc>
          <a:spcPct val="100000"/>
        </a:lnSpc>
        <a:spcBef>
          <a:spcPts val="300"/>
        </a:spcBef>
        <a:spcAft>
          <a:spcPts val="300"/>
        </a:spcAft>
        <a:buFont typeface="Arial" panose="020B0604020202020204" pitchFamily="34" charset="0"/>
        <a:buChar char="•"/>
        <a:defRPr sz="1998" kern="1200">
          <a:solidFill>
            <a:schemeClr val="accent1"/>
          </a:solidFill>
          <a:latin typeface="Arial" panose="020B0604020202020204" pitchFamily="34" charset="0"/>
          <a:ea typeface="+mn-ea"/>
          <a:cs typeface="Arial" panose="020B0604020202020204" pitchFamily="34" charset="0"/>
        </a:defRPr>
      </a:lvl4pPr>
      <a:lvl5pPr marL="1541623" indent="-171292" algn="l" defTabSz="685166" rtl="0" eaLnBrk="1" latinLnBrk="0" hangingPunct="1">
        <a:lnSpc>
          <a:spcPct val="100000"/>
        </a:lnSpc>
        <a:spcBef>
          <a:spcPts val="300"/>
        </a:spcBef>
        <a:spcAft>
          <a:spcPts val="300"/>
        </a:spcAft>
        <a:buFont typeface="Arial" panose="020B0604020202020204" pitchFamily="34" charset="0"/>
        <a:buChar char="•"/>
        <a:defRPr sz="1998" kern="1200">
          <a:solidFill>
            <a:schemeClr val="accent1"/>
          </a:solidFill>
          <a:latin typeface="Arial" panose="020B0604020202020204" pitchFamily="34" charset="0"/>
          <a:ea typeface="+mn-ea"/>
          <a:cs typeface="Arial" panose="020B0604020202020204" pitchFamily="34" charset="0"/>
        </a:defRPr>
      </a:lvl5pPr>
      <a:lvl6pPr marL="1884206"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88"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71"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54"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66" rtl="0" eaLnBrk="1" latinLnBrk="0" hangingPunct="1">
        <a:defRPr sz="1349" kern="1200">
          <a:solidFill>
            <a:schemeClr val="tx1"/>
          </a:solidFill>
          <a:latin typeface="+mn-lt"/>
          <a:ea typeface="+mn-ea"/>
          <a:cs typeface="+mn-cs"/>
        </a:defRPr>
      </a:lvl1pPr>
      <a:lvl2pPr marL="342583" algn="l" defTabSz="685166" rtl="0" eaLnBrk="1" latinLnBrk="0" hangingPunct="1">
        <a:defRPr sz="1349" kern="1200">
          <a:solidFill>
            <a:schemeClr val="tx1"/>
          </a:solidFill>
          <a:latin typeface="+mn-lt"/>
          <a:ea typeface="+mn-ea"/>
          <a:cs typeface="+mn-cs"/>
        </a:defRPr>
      </a:lvl2pPr>
      <a:lvl3pPr marL="685166" algn="l" defTabSz="685166" rtl="0" eaLnBrk="1" latinLnBrk="0" hangingPunct="1">
        <a:defRPr sz="1349" kern="1200">
          <a:solidFill>
            <a:schemeClr val="tx1"/>
          </a:solidFill>
          <a:latin typeface="+mn-lt"/>
          <a:ea typeface="+mn-ea"/>
          <a:cs typeface="+mn-cs"/>
        </a:defRPr>
      </a:lvl3pPr>
      <a:lvl4pPr marL="1027748" algn="l" defTabSz="685166" rtl="0" eaLnBrk="1" latinLnBrk="0" hangingPunct="1">
        <a:defRPr sz="1349" kern="1200">
          <a:solidFill>
            <a:schemeClr val="tx1"/>
          </a:solidFill>
          <a:latin typeface="+mn-lt"/>
          <a:ea typeface="+mn-ea"/>
          <a:cs typeface="+mn-cs"/>
        </a:defRPr>
      </a:lvl4pPr>
      <a:lvl5pPr marL="1370331" algn="l" defTabSz="685166" rtl="0" eaLnBrk="1" latinLnBrk="0" hangingPunct="1">
        <a:defRPr sz="1349" kern="1200">
          <a:solidFill>
            <a:schemeClr val="tx1"/>
          </a:solidFill>
          <a:latin typeface="+mn-lt"/>
          <a:ea typeface="+mn-ea"/>
          <a:cs typeface="+mn-cs"/>
        </a:defRPr>
      </a:lvl5pPr>
      <a:lvl6pPr marL="1712914" algn="l" defTabSz="685166" rtl="0" eaLnBrk="1" latinLnBrk="0" hangingPunct="1">
        <a:defRPr sz="1349" kern="1200">
          <a:solidFill>
            <a:schemeClr val="tx1"/>
          </a:solidFill>
          <a:latin typeface="+mn-lt"/>
          <a:ea typeface="+mn-ea"/>
          <a:cs typeface="+mn-cs"/>
        </a:defRPr>
      </a:lvl6pPr>
      <a:lvl7pPr marL="2055497" algn="l" defTabSz="685166" rtl="0" eaLnBrk="1" latinLnBrk="0" hangingPunct="1">
        <a:defRPr sz="1349" kern="1200">
          <a:solidFill>
            <a:schemeClr val="tx1"/>
          </a:solidFill>
          <a:latin typeface="+mn-lt"/>
          <a:ea typeface="+mn-ea"/>
          <a:cs typeface="+mn-cs"/>
        </a:defRPr>
      </a:lvl7pPr>
      <a:lvl8pPr marL="2398080" algn="l" defTabSz="685166" rtl="0" eaLnBrk="1" latinLnBrk="0" hangingPunct="1">
        <a:defRPr sz="1349" kern="1200">
          <a:solidFill>
            <a:schemeClr val="tx1"/>
          </a:solidFill>
          <a:latin typeface="+mn-lt"/>
          <a:ea typeface="+mn-ea"/>
          <a:cs typeface="+mn-cs"/>
        </a:defRPr>
      </a:lvl8pPr>
      <a:lvl9pPr marL="2740663" algn="l" defTabSz="685166" rtl="0" eaLnBrk="1" latinLnBrk="0" hangingPunct="1">
        <a:defRPr sz="134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noChangeAspect="1"/>
          </p:cNvSpPr>
          <p:nvPr>
            <p:ph type="title"/>
          </p:nvPr>
        </p:nvSpPr>
        <p:spPr>
          <a:xfrm>
            <a:off x="850604" y="2627"/>
            <a:ext cx="7560580" cy="847484"/>
          </a:xfrm>
          <a:prstGeom prst="rect">
            <a:avLst/>
          </a:prstGeom>
        </p:spPr>
        <p:txBody>
          <a:bodyPr vert="horz" lIns="91440" tIns="118872"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0604" y="1000125"/>
            <a:ext cx="7560579" cy="35858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8430"/>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Lst>
  <p:txStyles>
    <p:titleStyle>
      <a:lvl1pPr algn="l" defTabSz="6858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685800" rtl="0" eaLnBrk="1" latinLnBrk="0" hangingPunct="1">
        <a:lnSpc>
          <a:spcPct val="100000"/>
        </a:lnSpc>
        <a:spcBef>
          <a:spcPts val="60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71500" indent="-228600" algn="l" defTabSz="685800" rtl="0" eaLnBrk="1" latinLnBrk="0" hangingPunct="1">
        <a:lnSpc>
          <a:spcPct val="100000"/>
        </a:lnSpc>
        <a:spcBef>
          <a:spcPts val="300"/>
        </a:spcBef>
        <a:spcAft>
          <a:spcPts val="300"/>
        </a:spcAft>
        <a:buFont typeface="Arial" panose="020B0604020202020204" pitchFamily="34" charset="0"/>
        <a:buChar char="•"/>
        <a:defRPr sz="2400" kern="1200">
          <a:solidFill>
            <a:schemeClr val="accent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00"/>
        </a:spcBef>
        <a:spcAft>
          <a:spcPts val="30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00"/>
        </a:spcBef>
        <a:spcAft>
          <a:spcPts val="300"/>
        </a:spcAft>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00"/>
        </a:spcBef>
        <a:spcAft>
          <a:spcPts val="300"/>
        </a:spcAft>
        <a:buFont typeface="Arial" panose="020B0604020202020204" pitchFamily="34" charset="0"/>
        <a:buChar char="•"/>
        <a:defRPr sz="1600" kern="1200">
          <a:solidFill>
            <a:schemeClr val="accent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3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jp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4.xml"/><Relationship Id="rId16" Type="http://schemas.openxmlformats.org/officeDocument/2006/relationships/image" Target="../media/image62.png"/><Relationship Id="rId1" Type="http://schemas.openxmlformats.org/officeDocument/2006/relationships/slideLayout" Target="../slideLayouts/slideLayout2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jpe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17.xml"/><Relationship Id="rId16"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 Id="rId1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95.pn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Digital Disruption is Changing the World:</a:t>
            </a:r>
            <a:br>
              <a:rPr lang="en-US" dirty="0"/>
            </a:br>
            <a:r>
              <a:rPr lang="en-US" dirty="0"/>
              <a:t>It is time to transform your Security Culture </a:t>
            </a:r>
          </a:p>
        </p:txBody>
      </p:sp>
      <p:sp>
        <p:nvSpPr>
          <p:cNvPr id="5" name="Text Placeholder 4"/>
          <p:cNvSpPr>
            <a:spLocks noGrp="1"/>
          </p:cNvSpPr>
          <p:nvPr>
            <p:ph type="body" idx="1"/>
          </p:nvPr>
        </p:nvSpPr>
        <p:spPr>
          <a:xfrm>
            <a:off x="1078706" y="2450033"/>
            <a:ext cx="7922419" cy="1456142"/>
          </a:xfrm>
        </p:spPr>
        <p:txBody>
          <a:bodyPr>
            <a:normAutofit/>
          </a:bodyPr>
          <a:lstStyle/>
          <a:p>
            <a:r>
              <a:rPr lang="en-US" dirty="0"/>
              <a:t>Robert DeSimone – Sr. Account Executive</a:t>
            </a:r>
          </a:p>
          <a:p>
            <a:endParaRPr lang="en-US" dirty="0"/>
          </a:p>
        </p:txBody>
      </p:sp>
    </p:spTree>
    <p:extLst>
      <p:ext uri="{BB962C8B-B14F-4D97-AF65-F5344CB8AC3E}">
        <p14:creationId xmlns:p14="http://schemas.microsoft.com/office/powerpoint/2010/main" val="12788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windows 10 desktop wallpaper h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06" b="2806"/>
          <a:stretch/>
        </p:blipFill>
        <p:spPr bwMode="auto">
          <a:xfrm>
            <a:off x="-1" y="1"/>
            <a:ext cx="9152465" cy="5148262"/>
          </a:xfrm>
          <a:prstGeom prst="rect">
            <a:avLst/>
          </a:prstGeom>
          <a:noFill/>
          <a:extLst>
            <a:ext uri="{909E8E84-426E-40DD-AFC4-6F175D3DCCD1}">
              <a14:hiddenFill xmlns:a14="http://schemas.microsoft.com/office/drawing/2010/main">
                <a:solidFill>
                  <a:srgbClr val="FFFFFF"/>
                </a:solidFill>
              </a14:hiddenFill>
            </a:ext>
          </a:extLst>
        </p:spPr>
      </p:pic>
      <p:pic>
        <p:nvPicPr>
          <p:cNvPr id="3" name="Exc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4562" y="1739921"/>
            <a:ext cx="2963338" cy="1668422"/>
          </a:xfrm>
          <a:prstGeom prst="rect">
            <a:avLst/>
          </a:prstGeom>
        </p:spPr>
      </p:pic>
      <p:pic>
        <p:nvPicPr>
          <p:cNvPr id="6" name="Content Placeholder 3"/>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9026"/>
          <a:stretch/>
        </p:blipFill>
        <p:spPr>
          <a:xfrm>
            <a:off x="8464" y="1"/>
            <a:ext cx="9144000" cy="5156200"/>
          </a:xfrm>
          <a:prstGeom prst="rect">
            <a:avLst/>
          </a:prstGeom>
        </p:spPr>
      </p:pic>
    </p:spTree>
    <p:extLst>
      <p:ext uri="{BB962C8B-B14F-4D97-AF65-F5344CB8AC3E}">
        <p14:creationId xmlns:p14="http://schemas.microsoft.com/office/powerpoint/2010/main" val="138664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1000"/>
                                  </p:stCondLst>
                                  <p:childTnLst>
                                    <p:cmd type="call" cmd="playFrom(0.0)">
                                      <p:cBhvr>
                                        <p:cTn id="8" dur="1625" fill="hold"/>
                                        <p:tgtEl>
                                          <p:spTgt spid="3"/>
                                        </p:tgtEl>
                                      </p:cBhvr>
                                    </p:cmd>
                                  </p:childTnLst>
                                </p:cTn>
                              </p:par>
                            </p:childTnLst>
                          </p:cTn>
                        </p:par>
                        <p:par>
                          <p:cTn id="9" fill="hold">
                            <p:stCondLst>
                              <p:cond delay="2625"/>
                            </p:stCondLst>
                            <p:childTnLst>
                              <p:par>
                                <p:cTn id="10" presetID="1" presetClass="exit" presetSubtype="0" fill="hold" nodeType="afterEffect">
                                  <p:stCondLst>
                                    <p:cond delay="750"/>
                                  </p:stCondLst>
                                  <p:childTnLst>
                                    <p:set>
                                      <p:cBhvr>
                                        <p:cTn id="11" dur="1" fill="hold">
                                          <p:stCondLst>
                                            <p:cond delay="0"/>
                                          </p:stCondLst>
                                        </p:cTn>
                                        <p:tgtEl>
                                          <p:spTgt spid="3"/>
                                        </p:tgtEl>
                                        <p:attrNameLst>
                                          <p:attrName>style.visibility</p:attrName>
                                        </p:attrNameLst>
                                      </p:cBhvr>
                                      <p:to>
                                        <p:strVal val="hidden"/>
                                      </p:to>
                                    </p:set>
                                    <p:cmd type="call" cmd="stop">
                                      <p:cBhvr>
                                        <p:cTn id="12" dur="1">
                                          <p:stCondLst>
                                            <p:cond delay="0"/>
                                          </p:stCondLst>
                                        </p:cTn>
                                        <p:tgtEl>
                                          <p:spTgt spid="3"/>
                                        </p:tgtEl>
                                      </p:cBhvr>
                                    </p:cmd>
                                  </p:childTnLst>
                                </p:cTn>
                              </p:par>
                            </p:childTnLst>
                          </p:cTn>
                        </p:par>
                        <p:par>
                          <p:cTn id="13" fill="hold">
                            <p:stCondLst>
                              <p:cond delay="3375"/>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9026"/>
          <a:stretch/>
        </p:blipFill>
        <p:spPr>
          <a:xfrm>
            <a:off x="12700" y="1"/>
            <a:ext cx="9144000" cy="5156200"/>
          </a:xfrm>
          <a:prstGeom prst="rect">
            <a:avLst/>
          </a:prstGeom>
        </p:spPr>
      </p:pic>
      <p:pic>
        <p:nvPicPr>
          <p:cNvPr id="13" name="Content Placeholder 3"/>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4">
                    <a14:imgEffect>
                      <a14:artisticBlur/>
                    </a14:imgEffect>
                    <a14:imgEffect>
                      <a14:brightnessContrast contrast="-20000"/>
                    </a14:imgEffect>
                  </a14:imgLayer>
                </a14:imgProps>
              </a:ext>
              <a:ext uri="{28A0092B-C50C-407E-A947-70E740481C1C}">
                <a14:useLocalDpi xmlns:a14="http://schemas.microsoft.com/office/drawing/2010/main" val="0"/>
              </a:ext>
            </a:extLst>
          </a:blip>
          <a:srcRect b="71991"/>
          <a:stretch/>
        </p:blipFill>
        <p:spPr>
          <a:xfrm>
            <a:off x="0" y="-2047"/>
            <a:ext cx="9144000" cy="1587499"/>
          </a:xfrm>
          <a:prstGeom prst="rect">
            <a:avLst/>
          </a:prstGeom>
        </p:spPr>
      </p:pic>
      <p:pic>
        <p:nvPicPr>
          <p:cNvPr id="15" name="Content Placeholder 3"/>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4">
                    <a14:imgEffect>
                      <a14:artisticBlur/>
                    </a14:imgEffect>
                    <a14:imgEffect>
                      <a14:brightnessContrast contrast="-20000"/>
                    </a14:imgEffect>
                  </a14:imgLayer>
                </a14:imgProps>
              </a:ext>
              <a:ext uri="{28A0092B-C50C-407E-A947-70E740481C1C}">
                <a14:useLocalDpi xmlns:a14="http://schemas.microsoft.com/office/drawing/2010/main" val="0"/>
              </a:ext>
            </a:extLst>
          </a:blip>
          <a:srcRect t="38092" b="9027"/>
          <a:stretch/>
        </p:blipFill>
        <p:spPr>
          <a:xfrm>
            <a:off x="0" y="2159000"/>
            <a:ext cx="9144000" cy="2997201"/>
          </a:xfrm>
          <a:prstGeom prst="rect">
            <a:avLst/>
          </a:prstGeom>
        </p:spPr>
      </p:pic>
      <p:sp>
        <p:nvSpPr>
          <p:cNvPr id="5" name="Rectangle 4"/>
          <p:cNvSpPr/>
          <p:nvPr/>
        </p:nvSpPr>
        <p:spPr>
          <a:xfrm>
            <a:off x="-12700" y="2158999"/>
            <a:ext cx="9156700" cy="2989263"/>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12700" y="-2047"/>
            <a:ext cx="9156700" cy="1587499"/>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68" y="2454685"/>
            <a:ext cx="7614564" cy="1737511"/>
          </a:xfrm>
          <a:prstGeom prst="rect">
            <a:avLst/>
          </a:prstGeom>
        </p:spPr>
      </p:pic>
    </p:spTree>
    <p:extLst>
      <p:ext uri="{BB962C8B-B14F-4D97-AF65-F5344CB8AC3E}">
        <p14:creationId xmlns:p14="http://schemas.microsoft.com/office/powerpoint/2010/main" val="36531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9026"/>
          <a:stretch/>
        </p:blipFill>
        <p:spPr>
          <a:xfrm>
            <a:off x="0" y="1"/>
            <a:ext cx="9144000" cy="5156200"/>
          </a:xfrm>
          <a:prstGeom prst="rect">
            <a:avLst/>
          </a:prstGeom>
        </p:spPr>
      </p:pic>
      <p:pic>
        <p:nvPicPr>
          <p:cNvPr id="13" name="Content Placeholder 3"/>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4">
                    <a14:imgEffect>
                      <a14:artisticBlur/>
                    </a14:imgEffect>
                    <a14:imgEffect>
                      <a14:brightnessContrast contrast="-20000"/>
                    </a14:imgEffect>
                  </a14:imgLayer>
                </a14:imgProps>
              </a:ext>
              <a:ext uri="{28A0092B-C50C-407E-A947-70E740481C1C}">
                <a14:useLocalDpi xmlns:a14="http://schemas.microsoft.com/office/drawing/2010/main" val="0"/>
              </a:ext>
            </a:extLst>
          </a:blip>
          <a:srcRect b="89881"/>
          <a:stretch/>
        </p:blipFill>
        <p:spPr>
          <a:xfrm>
            <a:off x="0" y="-2047"/>
            <a:ext cx="9144000" cy="573547"/>
          </a:xfrm>
          <a:prstGeom prst="rect">
            <a:avLst/>
          </a:prstGeom>
        </p:spPr>
      </p:pic>
      <p:pic>
        <p:nvPicPr>
          <p:cNvPr id="15" name="Content Placeholder 3"/>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4">
                    <a14:imgEffect>
                      <a14:artisticBlur/>
                    </a14:imgEffect>
                    <a14:imgEffect>
                      <a14:brightnessContrast contrast="-20000"/>
                    </a14:imgEffect>
                  </a14:imgLayer>
                </a14:imgProps>
              </a:ext>
              <a:ext uri="{28A0092B-C50C-407E-A947-70E740481C1C}">
                <a14:useLocalDpi xmlns:a14="http://schemas.microsoft.com/office/drawing/2010/main" val="0"/>
              </a:ext>
            </a:extLst>
          </a:blip>
          <a:srcRect t="28457" b="9027"/>
          <a:stretch/>
        </p:blipFill>
        <p:spPr>
          <a:xfrm>
            <a:off x="0" y="1612900"/>
            <a:ext cx="9144000" cy="3543301"/>
          </a:xfrm>
          <a:prstGeom prst="rect">
            <a:avLst/>
          </a:prstGeom>
        </p:spPr>
      </p:pic>
      <p:pic>
        <p:nvPicPr>
          <p:cNvPr id="6" name="Content Placeholder 3"/>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4">
                    <a14:imgEffect>
                      <a14:artisticBlur/>
                    </a14:imgEffect>
                    <a14:imgEffect>
                      <a14:brightnessContrast contrast="-20000"/>
                    </a14:imgEffect>
                  </a14:imgLayer>
                </a14:imgProps>
              </a:ext>
              <a:ext uri="{28A0092B-C50C-407E-A947-70E740481C1C}">
                <a14:useLocalDpi xmlns:a14="http://schemas.microsoft.com/office/drawing/2010/main" val="0"/>
              </a:ext>
            </a:extLst>
          </a:blip>
          <a:srcRect t="9859" r="40972" b="9027"/>
          <a:stretch/>
        </p:blipFill>
        <p:spPr>
          <a:xfrm>
            <a:off x="0" y="558800"/>
            <a:ext cx="5397500" cy="4597401"/>
          </a:xfrm>
          <a:prstGeom prst="rect">
            <a:avLst/>
          </a:prstGeom>
        </p:spPr>
      </p:pic>
      <p:pic>
        <p:nvPicPr>
          <p:cNvPr id="7" name="Content Placeholder 3"/>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4">
                    <a14:imgEffect>
                      <a14:artisticBlur/>
                    </a14:imgEffect>
                    <a14:imgEffect>
                      <a14:brightnessContrast contrast="-20000"/>
                    </a14:imgEffect>
                  </a14:imgLayer>
                </a14:imgProps>
              </a:ext>
              <a:ext uri="{28A0092B-C50C-407E-A947-70E740481C1C}">
                <a14:useLocalDpi xmlns:a14="http://schemas.microsoft.com/office/drawing/2010/main" val="0"/>
              </a:ext>
            </a:extLst>
          </a:blip>
          <a:srcRect l="91529" t="9859" r="138" b="9027"/>
          <a:stretch/>
        </p:blipFill>
        <p:spPr>
          <a:xfrm>
            <a:off x="8369300" y="558800"/>
            <a:ext cx="762000" cy="4597401"/>
          </a:xfrm>
          <a:prstGeom prst="rect">
            <a:avLst/>
          </a:prstGeom>
        </p:spPr>
      </p:pic>
      <p:sp>
        <p:nvSpPr>
          <p:cNvPr id="8" name="Rectangle 7"/>
          <p:cNvSpPr/>
          <p:nvPr/>
        </p:nvSpPr>
        <p:spPr>
          <a:xfrm>
            <a:off x="-12700" y="1612901"/>
            <a:ext cx="9156700" cy="3535362"/>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12700" y="-2047"/>
            <a:ext cx="9156700" cy="573547"/>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0" y="571499"/>
            <a:ext cx="5397500" cy="1041399"/>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8369300" y="571499"/>
            <a:ext cx="762000" cy="1041399"/>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771" y="1370873"/>
            <a:ext cx="7449958" cy="2103302"/>
          </a:xfrm>
          <a:prstGeom prst="rect">
            <a:avLst/>
          </a:prstGeom>
        </p:spPr>
      </p:pic>
    </p:spTree>
    <p:extLst>
      <p:ext uri="{BB962C8B-B14F-4D97-AF65-F5344CB8AC3E}">
        <p14:creationId xmlns:p14="http://schemas.microsoft.com/office/powerpoint/2010/main" val="11196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9026"/>
          <a:stretch/>
        </p:blipFill>
        <p:spPr>
          <a:xfrm>
            <a:off x="0" y="1"/>
            <a:ext cx="9144000" cy="5156200"/>
          </a:xfrm>
          <a:prstGeom prst="rect">
            <a:avLst/>
          </a:prstGeom>
        </p:spPr>
      </p:pic>
      <p:pic>
        <p:nvPicPr>
          <p:cNvPr id="15" name="Content Placeholder 3"/>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4">
                    <a14:imgEffect>
                      <a14:artisticBlur/>
                    </a14:imgEffect>
                    <a14:imgEffect>
                      <a14:brightnessContrast contrast="-20000"/>
                    </a14:imgEffect>
                  </a14:imgLayer>
                </a14:imgProps>
              </a:ext>
              <a:ext uri="{28A0092B-C50C-407E-A947-70E740481C1C}">
                <a14:useLocalDpi xmlns:a14="http://schemas.microsoft.com/office/drawing/2010/main" val="0"/>
              </a:ext>
            </a:extLst>
          </a:blip>
          <a:srcRect t="1" b="9026"/>
          <a:stretch/>
        </p:blipFill>
        <p:spPr>
          <a:xfrm>
            <a:off x="0" y="0"/>
            <a:ext cx="9144000" cy="5156201"/>
          </a:xfrm>
          <a:prstGeom prst="rect">
            <a:avLst/>
          </a:prstGeom>
        </p:spPr>
      </p:pic>
      <p:sp>
        <p:nvSpPr>
          <p:cNvPr id="10" name="Rectangle 9"/>
          <p:cNvSpPr/>
          <p:nvPr/>
        </p:nvSpPr>
        <p:spPr>
          <a:xfrm>
            <a:off x="-12700" y="-1"/>
            <a:ext cx="9156700" cy="5148263"/>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724" y="241288"/>
            <a:ext cx="6352583" cy="2834886"/>
          </a:xfrm>
          <a:prstGeom prst="rect">
            <a:avLst/>
          </a:prstGeom>
        </p:spPr>
      </p:pic>
      <p:grpSp>
        <p:nvGrpSpPr>
          <p:cNvPr id="5" name="Group 4"/>
          <p:cNvGrpSpPr/>
          <p:nvPr/>
        </p:nvGrpSpPr>
        <p:grpSpPr>
          <a:xfrm>
            <a:off x="4226921" y="2280077"/>
            <a:ext cx="4639298" cy="2519586"/>
            <a:chOff x="4341221" y="2451527"/>
            <a:chExt cx="4639298" cy="2519586"/>
          </a:xfrm>
        </p:grpSpPr>
        <p:grpSp>
          <p:nvGrpSpPr>
            <p:cNvPr id="2" name="Group 1"/>
            <p:cNvGrpSpPr/>
            <p:nvPr/>
          </p:nvGrpSpPr>
          <p:grpSpPr>
            <a:xfrm>
              <a:off x="4341221" y="2451527"/>
              <a:ext cx="4639298" cy="2519586"/>
              <a:chOff x="1529083" y="1083357"/>
              <a:chExt cx="4639298" cy="2519586"/>
            </a:xfrm>
          </p:grpSpPr>
          <p:pic>
            <p:nvPicPr>
              <p:cNvPr id="12" name="Enforce"/>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b="53292"/>
              <a:stretch/>
            </p:blipFill>
            <p:spPr>
              <a:xfrm>
                <a:off x="1529083" y="1083357"/>
                <a:ext cx="4639298" cy="1621743"/>
              </a:xfrm>
              <a:prstGeom prst="rect">
                <a:avLst/>
              </a:prstGeom>
              <a:ln w="41275">
                <a:noFill/>
              </a:ln>
            </p:spPr>
          </p:pic>
          <p:pic>
            <p:nvPicPr>
              <p:cNvPr id="8" name="Enforce"/>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66826"/>
              <a:stretch/>
            </p:blipFill>
            <p:spPr>
              <a:xfrm>
                <a:off x="1529083" y="2451100"/>
                <a:ext cx="4639298" cy="1151843"/>
              </a:xfrm>
              <a:prstGeom prst="rect">
                <a:avLst/>
              </a:prstGeom>
              <a:ln w="41275">
                <a:noFill/>
              </a:ln>
            </p:spPr>
          </p:pic>
        </p:grpSp>
        <p:sp>
          <p:nvSpPr>
            <p:cNvPr id="4" name="Rectangle 3"/>
            <p:cNvSpPr/>
            <p:nvPr/>
          </p:nvSpPr>
          <p:spPr>
            <a:xfrm>
              <a:off x="4341221" y="2451527"/>
              <a:ext cx="4639298" cy="25195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7669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4553"/>
          <a:stretch/>
        </p:blipFill>
        <p:spPr>
          <a:xfrm>
            <a:off x="0" y="0"/>
            <a:ext cx="9220200" cy="5148263"/>
          </a:xfrm>
          <a:prstGeom prst="rect">
            <a:avLst/>
          </a:prstGeom>
          <a:ln>
            <a:solidFill>
              <a:schemeClr val="accent1"/>
            </a:solidFill>
          </a:ln>
        </p:spPr>
      </p:pic>
      <p:pic>
        <p:nvPicPr>
          <p:cNvPr id="22" name="Picture 21"/>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r="53450"/>
          <a:stretch/>
        </p:blipFill>
        <p:spPr>
          <a:xfrm>
            <a:off x="0" y="0"/>
            <a:ext cx="4496696" cy="5148263"/>
          </a:xfrm>
          <a:prstGeom prst="rect">
            <a:avLst/>
          </a:prstGeom>
          <a:ln>
            <a:noFill/>
          </a:ln>
        </p:spPr>
      </p:pic>
      <p:pic>
        <p:nvPicPr>
          <p:cNvPr id="23" name="Picture 2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66373" r="-3235"/>
          <a:stretch/>
        </p:blipFill>
        <p:spPr>
          <a:xfrm>
            <a:off x="6411557" y="0"/>
            <a:ext cx="3560781" cy="5148263"/>
          </a:xfrm>
          <a:prstGeom prst="rect">
            <a:avLst/>
          </a:prstGeom>
          <a:ln>
            <a:noFill/>
          </a:ln>
        </p:spPr>
      </p:pic>
      <p:pic>
        <p:nvPicPr>
          <p:cNvPr id="24" name="Picture 2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1" r="32513" b="58000"/>
          <a:stretch/>
        </p:blipFill>
        <p:spPr>
          <a:xfrm>
            <a:off x="0" y="0"/>
            <a:ext cx="6519134" cy="2162287"/>
          </a:xfrm>
          <a:prstGeom prst="rect">
            <a:avLst/>
          </a:prstGeom>
          <a:ln>
            <a:noFill/>
          </a:ln>
        </p:spPr>
      </p:pic>
      <p:pic>
        <p:nvPicPr>
          <p:cNvPr id="25" name="Picture 24"/>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1" t="81075" r="32513" b="-507"/>
          <a:stretch/>
        </p:blipFill>
        <p:spPr>
          <a:xfrm>
            <a:off x="0" y="4173967"/>
            <a:ext cx="6519134" cy="1000461"/>
          </a:xfrm>
          <a:prstGeom prst="rect">
            <a:avLst/>
          </a:prstGeom>
          <a:ln>
            <a:noFill/>
          </a:ln>
        </p:spPr>
      </p:pic>
      <p:grpSp>
        <p:nvGrpSpPr>
          <p:cNvPr id="3" name="Group 2"/>
          <p:cNvGrpSpPr/>
          <p:nvPr/>
        </p:nvGrpSpPr>
        <p:grpSpPr>
          <a:xfrm>
            <a:off x="0" y="0"/>
            <a:ext cx="9245600" cy="5148267"/>
            <a:chOff x="-12700" y="-5"/>
            <a:chExt cx="9245600" cy="5148267"/>
          </a:xfrm>
        </p:grpSpPr>
        <p:sp>
          <p:nvSpPr>
            <p:cNvPr id="10" name="Rectangle 9"/>
            <p:cNvSpPr/>
            <p:nvPr/>
          </p:nvSpPr>
          <p:spPr>
            <a:xfrm>
              <a:off x="-12700" y="-1"/>
              <a:ext cx="4508500" cy="5148263"/>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6398857" y="-2"/>
              <a:ext cx="2834043" cy="5148263"/>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4495800" y="-5"/>
              <a:ext cx="1903057" cy="2171705"/>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495800" y="4183380"/>
              <a:ext cx="1903057" cy="964881"/>
            </a:xfrm>
            <a:prstGeom prst="rect">
              <a:avLst/>
            </a:prstGeom>
            <a:solidFill>
              <a:srgbClr val="003E7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683" y="253734"/>
            <a:ext cx="6352583" cy="2469094"/>
          </a:xfrm>
          <a:prstGeom prst="rect">
            <a:avLst/>
          </a:prstGeom>
        </p:spPr>
      </p:pic>
    </p:spTree>
    <p:extLst>
      <p:ext uri="{BB962C8B-B14F-4D97-AF65-F5344CB8AC3E}">
        <p14:creationId xmlns:p14="http://schemas.microsoft.com/office/powerpoint/2010/main" val="150636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iStock_96928517_XXXLARGE.jpg"/>
          <p:cNvPicPr>
            <a:picLocks noChangeAspect="1"/>
          </p:cNvPicPr>
          <p:nvPr/>
        </p:nvPicPr>
        <p:blipFill rotWithShape="1">
          <a:blip r:embed="rId3" cstate="print">
            <a:extLst>
              <a:ext uri="{28A0092B-C50C-407E-A947-70E740481C1C}">
                <a14:useLocalDpi xmlns:a14="http://schemas.microsoft.com/office/drawing/2010/main" val="0"/>
              </a:ext>
            </a:extLst>
          </a:blip>
          <a:srcRect t="15639"/>
          <a:stretch/>
        </p:blipFill>
        <p:spPr>
          <a:xfrm>
            <a:off x="0" y="0"/>
            <a:ext cx="9144000" cy="5148263"/>
          </a:xfrm>
          <a:prstGeom prst="rect">
            <a:avLst/>
          </a:prstGeom>
        </p:spPr>
      </p:pic>
      <p:sp>
        <p:nvSpPr>
          <p:cNvPr id="4" name="Rectangle 3"/>
          <p:cNvSpPr/>
          <p:nvPr/>
        </p:nvSpPr>
        <p:spPr>
          <a:xfrm>
            <a:off x="0" y="2887432"/>
            <a:ext cx="9144000" cy="1886362"/>
          </a:xfrm>
          <a:prstGeom prst="rect">
            <a:avLst/>
          </a:prstGeom>
          <a:solidFill>
            <a:schemeClr val="accent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168400" y="3795477"/>
            <a:ext cx="682625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73441"/>
            <a:ext cx="9144000" cy="9979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00" y="3795600"/>
            <a:ext cx="9144000" cy="992147"/>
          </a:xfrm>
          <a:prstGeom prst="rect">
            <a:avLst/>
          </a:prstGeom>
        </p:spPr>
      </p:pic>
    </p:spTree>
    <p:extLst>
      <p:ext uri="{BB962C8B-B14F-4D97-AF65-F5344CB8AC3E}">
        <p14:creationId xmlns:p14="http://schemas.microsoft.com/office/powerpoint/2010/main" val="335985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Rectangle 26"/>
          <p:cNvSpPr/>
          <p:nvPr/>
        </p:nvSpPr>
        <p:spPr>
          <a:xfrm>
            <a:off x="0" y="2903997"/>
            <a:ext cx="9144000" cy="1405653"/>
          </a:xfrm>
          <a:prstGeom prst="rect">
            <a:avLst/>
          </a:prstGeom>
          <a:solidFill>
            <a:srgbClr val="004D7C">
              <a:alpha val="9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619" y="3031121"/>
            <a:ext cx="8187638" cy="1225402"/>
          </a:xfrm>
          <a:prstGeom prst="rect">
            <a:avLst/>
          </a:prstGeom>
        </p:spPr>
      </p:pic>
      <p:sp>
        <p:nvSpPr>
          <p:cNvPr id="38" name="Rectangle 37"/>
          <p:cNvSpPr/>
          <p:nvPr/>
        </p:nvSpPr>
        <p:spPr>
          <a:xfrm>
            <a:off x="-13730" y="2374000"/>
            <a:ext cx="9157730" cy="411318"/>
          </a:xfrm>
          <a:prstGeom prst="rect">
            <a:avLst/>
          </a:prstGeom>
          <a:solidFill>
            <a:srgbClr val="003E7E">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3583" y="1533311"/>
            <a:ext cx="563111" cy="685800"/>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591" y="1545673"/>
            <a:ext cx="552961" cy="673438"/>
          </a:xfrm>
          <a:prstGeom prst="rect">
            <a:avLst/>
          </a:prstGeom>
          <a:ln>
            <a:noFill/>
          </a:ln>
          <a:effectLst>
            <a:outerShdw blurRad="292100" dist="139700" dir="2700000" algn="tl" rotWithShape="0">
              <a:srgbClr val="333333">
                <a:alpha val="65000"/>
              </a:srgbClr>
            </a:outerShdw>
          </a:effectLst>
        </p:spPr>
      </p:pic>
      <p:sp>
        <p:nvSpPr>
          <p:cNvPr id="46" name="Isosceles Triangle 45"/>
          <p:cNvSpPr/>
          <p:nvPr/>
        </p:nvSpPr>
        <p:spPr>
          <a:xfrm rot="16200000">
            <a:off x="6327717" y="2472350"/>
            <a:ext cx="245865" cy="2119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A">
              <a:solidFill>
                <a:prstClr val="white"/>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635" y="1538162"/>
            <a:ext cx="563111" cy="68580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8451" y="1533311"/>
            <a:ext cx="562105" cy="6858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3934" y="2360143"/>
            <a:ext cx="1505843" cy="493819"/>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3934" y="2362551"/>
            <a:ext cx="1505843" cy="493819"/>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8985" y="2360143"/>
            <a:ext cx="1036410" cy="493819"/>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985" y="2360143"/>
            <a:ext cx="1036410" cy="493819"/>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18354" y="2360143"/>
            <a:ext cx="1036410" cy="493819"/>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18354" y="2360143"/>
            <a:ext cx="1036410" cy="493819"/>
          </a:xfrm>
          <a:prstGeom prst="rect">
            <a:avLst/>
          </a:prstGeom>
        </p:spPr>
      </p:pic>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71298" y="2360143"/>
            <a:ext cx="1036410" cy="493819"/>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71298" y="2360143"/>
            <a:ext cx="1036410" cy="493819"/>
          </a:xfrm>
          <a:prstGeom prst="rect">
            <a:avLst/>
          </a:prstGeom>
        </p:spPr>
      </p:pic>
      <p:pic>
        <p:nvPicPr>
          <p:cNvPr id="13" name="Pictur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95191" y="2360143"/>
            <a:ext cx="2219136" cy="493819"/>
          </a:xfrm>
          <a:prstGeom prst="rect">
            <a:avLst/>
          </a:prstGeom>
        </p:spPr>
      </p:pic>
    </p:spTree>
    <p:extLst>
      <p:ext uri="{BB962C8B-B14F-4D97-AF65-F5344CB8AC3E}">
        <p14:creationId xmlns:p14="http://schemas.microsoft.com/office/powerpoint/2010/main" val="35050433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1000"/>
                                        <p:tgtEl>
                                          <p:spTgt spid="38"/>
                                        </p:tgtEl>
                                      </p:cBhvr>
                                    </p:animEffect>
                                  </p:childTnLst>
                                </p:cTn>
                              </p:par>
                              <p:par>
                                <p:cTn id="40" presetID="22" presetClass="entr" presetSubtype="8" fill="hold" nodeType="withEffect">
                                  <p:stCondLst>
                                    <p:cond delay="10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250"/>
                                        <p:tgtEl>
                                          <p:spTgt spid="7"/>
                                        </p:tgtEl>
                                      </p:cBhvr>
                                    </p:animEffect>
                                  </p:childTnLst>
                                </p:cTn>
                              </p:par>
                              <p:par>
                                <p:cTn id="43" presetID="22" presetClass="entr" presetSubtype="8" fill="hold" nodeType="withEffect">
                                  <p:stCondLst>
                                    <p:cond delay="22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50"/>
                                        <p:tgtEl>
                                          <p:spTgt spid="5"/>
                                        </p:tgtEl>
                                      </p:cBhvr>
                                    </p:animEffect>
                                  </p:childTnLst>
                                </p:cTn>
                              </p:par>
                              <p:par>
                                <p:cTn id="46" presetID="22" presetClass="entr" presetSubtype="8" fill="hold" nodeType="withEffect">
                                  <p:stCondLst>
                                    <p:cond delay="33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250"/>
                                        <p:tgtEl>
                                          <p:spTgt spid="10"/>
                                        </p:tgtEl>
                                      </p:cBhvr>
                                    </p:animEffect>
                                  </p:childTnLst>
                                </p:cTn>
                              </p:par>
                              <p:par>
                                <p:cTn id="49" presetID="22" presetClass="entr" presetSubtype="8" fill="hold" nodeType="withEffect">
                                  <p:stCondLst>
                                    <p:cond delay="44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250"/>
                                        <p:tgtEl>
                                          <p:spTgt spid="12"/>
                                        </p:tgtEl>
                                      </p:cBhvr>
                                    </p:animEffect>
                                  </p:childTnLst>
                                </p:cTn>
                              </p:par>
                              <p:par>
                                <p:cTn id="52" presetID="22" presetClass="entr" presetSubtype="8"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750"/>
                                        <p:tgtEl>
                                          <p:spTgt spid="13"/>
                                        </p:tgtEl>
                                      </p:cBhvr>
                                    </p:animEffect>
                                  </p:childTnLst>
                                </p:cTn>
                              </p:par>
                            </p:childTnLst>
                          </p:cTn>
                        </p:par>
                        <p:par>
                          <p:cTn id="55" fill="hold">
                            <p:stCondLst>
                              <p:cond delay="1750"/>
                            </p:stCondLst>
                            <p:childTnLst>
                              <p:par>
                                <p:cTn id="56" presetID="1" presetClass="exit" presetSubtype="0" fill="hold" nodeType="afterEffect">
                                  <p:stCondLst>
                                    <p:cond delay="0"/>
                                  </p:stCondLst>
                                  <p:childTnLst>
                                    <p:set>
                                      <p:cBhvr>
                                        <p:cTn id="57" dur="1" fill="hold">
                                          <p:stCondLst>
                                            <p:cond delay="0"/>
                                          </p:stCondLst>
                                        </p:cTn>
                                        <p:tgtEl>
                                          <p:spTgt spid="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par>
                          <p:cTn id="64" fill="hold">
                            <p:stCondLst>
                              <p:cond delay="1750"/>
                            </p:stCondLst>
                            <p:childTnLst>
                              <p:par>
                                <p:cTn id="65" presetID="10" presetClass="entr" presetSubtype="0"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TITUS Use Cases	</a:t>
            </a:r>
          </a:p>
        </p:txBody>
      </p:sp>
      <p:sp>
        <p:nvSpPr>
          <p:cNvPr id="3" name="Content Placeholder 2"/>
          <p:cNvSpPr>
            <a:spLocks noGrp="1"/>
          </p:cNvSpPr>
          <p:nvPr>
            <p:ph idx="1"/>
          </p:nvPr>
        </p:nvSpPr>
        <p:spPr/>
        <p:txBody>
          <a:bodyPr>
            <a:normAutofit fontScale="62500" lnSpcReduction="20000"/>
          </a:bodyPr>
          <a:lstStyle/>
          <a:p>
            <a:r>
              <a:rPr lang="en-US" dirty="0"/>
              <a:t>Email – Safe Recipient, Earning Data, LDAP</a:t>
            </a:r>
          </a:p>
          <a:p>
            <a:r>
              <a:rPr lang="en-US" dirty="0"/>
              <a:t>Regulatory – GDPR, ITAR, PCI, NERC, CUI, etc.</a:t>
            </a:r>
          </a:p>
          <a:p>
            <a:r>
              <a:rPr lang="en-US" dirty="0"/>
              <a:t>Legal/HR – Safe Recipient, Defensible Deletion, Retention, Audit</a:t>
            </a:r>
          </a:p>
          <a:p>
            <a:r>
              <a:rPr lang="en-US" dirty="0"/>
              <a:t>Records Management – DAR, Content Management</a:t>
            </a:r>
          </a:p>
          <a:p>
            <a:r>
              <a:rPr lang="en-US" dirty="0"/>
              <a:t>Encryption</a:t>
            </a:r>
          </a:p>
          <a:p>
            <a:r>
              <a:rPr lang="en-US" dirty="0"/>
              <a:t>DLP/CASB</a:t>
            </a:r>
          </a:p>
          <a:p>
            <a:r>
              <a:rPr lang="en-US" dirty="0"/>
              <a:t>DAR – Cloud Migration (Box, Dropbox, OneDrive, </a:t>
            </a:r>
            <a:r>
              <a:rPr lang="en-US" dirty="0" err="1"/>
              <a:t>FileShares</a:t>
            </a:r>
            <a:r>
              <a:rPr lang="en-US" dirty="0"/>
              <a:t>), Audit, GDPR, CUI</a:t>
            </a:r>
          </a:p>
          <a:p>
            <a:r>
              <a:rPr lang="en-US" dirty="0"/>
              <a:t>Security Change – Digital Transformation</a:t>
            </a:r>
          </a:p>
          <a:p>
            <a:endParaRPr lang="en-US" dirty="0"/>
          </a:p>
        </p:txBody>
      </p:sp>
    </p:spTree>
    <p:extLst>
      <p:ext uri="{BB962C8B-B14F-4D97-AF65-F5344CB8AC3E}">
        <p14:creationId xmlns:p14="http://schemas.microsoft.com/office/powerpoint/2010/main" val="2762133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TITUS Methodology</a:t>
            </a:r>
          </a:p>
        </p:txBody>
      </p:sp>
      <p:sp>
        <p:nvSpPr>
          <p:cNvPr id="3" name="Text Placeholder 2"/>
          <p:cNvSpPr>
            <a:spLocks noGrp="1"/>
          </p:cNvSpPr>
          <p:nvPr>
            <p:ph type="body" idx="1"/>
          </p:nvPr>
        </p:nvSpPr>
        <p:spPr/>
        <p:txBody>
          <a:bodyPr/>
          <a:lstStyle/>
          <a:p>
            <a:r>
              <a:rPr lang="en-CA" dirty="0"/>
              <a:t>Delivering Data Classification Success</a:t>
            </a:r>
          </a:p>
        </p:txBody>
      </p:sp>
    </p:spTree>
    <p:extLst>
      <p:ext uri="{BB962C8B-B14F-4D97-AF65-F5344CB8AC3E}">
        <p14:creationId xmlns:p14="http://schemas.microsoft.com/office/powerpoint/2010/main" val="2943851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Requirements for Success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429" y="2017758"/>
            <a:ext cx="2157989" cy="2052833"/>
          </a:xfrm>
          <a:prstGeom prst="rect">
            <a:avLst/>
          </a:prstGeom>
        </p:spPr>
      </p:pic>
      <p:sp>
        <p:nvSpPr>
          <p:cNvPr id="4" name="TextBox 3"/>
          <p:cNvSpPr txBox="1"/>
          <p:nvPr/>
        </p:nvSpPr>
        <p:spPr>
          <a:xfrm>
            <a:off x="639804" y="1149789"/>
            <a:ext cx="3643240" cy="738664"/>
          </a:xfrm>
          <a:prstGeom prst="rect">
            <a:avLst/>
          </a:prstGeom>
          <a:noFill/>
        </p:spPr>
        <p:txBody>
          <a:bodyPr wrap="square" rtlCol="0">
            <a:spAutoFit/>
          </a:bodyPr>
          <a:lstStyle/>
          <a:p>
            <a:pPr algn="ctr"/>
            <a:r>
              <a:rPr lang="en-CA" sz="2100" b="1" dirty="0">
                <a:solidFill>
                  <a:schemeClr val="accent1"/>
                </a:solidFill>
                <a:latin typeface="Arial" panose="020B0604020202020204" pitchFamily="34" charset="0"/>
                <a:cs typeface="Arial" panose="020B0604020202020204" pitchFamily="34" charset="0"/>
              </a:rPr>
              <a:t>20% Data Classification Software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4568" y="1957179"/>
            <a:ext cx="2173991" cy="2173991"/>
          </a:xfrm>
          <a:prstGeom prst="rect">
            <a:avLst/>
          </a:prstGeom>
        </p:spPr>
      </p:pic>
      <p:sp>
        <p:nvSpPr>
          <p:cNvPr id="6" name="TextBox 5"/>
          <p:cNvSpPr txBox="1"/>
          <p:nvPr/>
        </p:nvSpPr>
        <p:spPr>
          <a:xfrm>
            <a:off x="5169944" y="1149789"/>
            <a:ext cx="3643240" cy="738664"/>
          </a:xfrm>
          <a:prstGeom prst="rect">
            <a:avLst/>
          </a:prstGeom>
          <a:noFill/>
        </p:spPr>
        <p:txBody>
          <a:bodyPr wrap="square" rtlCol="0">
            <a:spAutoFit/>
          </a:bodyPr>
          <a:lstStyle/>
          <a:p>
            <a:pPr algn="ctr"/>
            <a:r>
              <a:rPr lang="en-CA" sz="2100" b="1" dirty="0">
                <a:solidFill>
                  <a:schemeClr val="accent1"/>
                </a:solidFill>
                <a:latin typeface="Arial" panose="020B0604020202020204" pitchFamily="34" charset="0"/>
                <a:cs typeface="Arial" panose="020B0604020202020204" pitchFamily="34" charset="0"/>
              </a:rPr>
              <a:t>80% Classification Deployment Methodology</a:t>
            </a:r>
          </a:p>
        </p:txBody>
      </p:sp>
    </p:spTree>
    <p:extLst>
      <p:ext uri="{BB962C8B-B14F-4D97-AF65-F5344CB8AC3E}">
        <p14:creationId xmlns:p14="http://schemas.microsoft.com/office/powerpoint/2010/main" val="414747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82680765_XLARGE.jpg"/>
          <p:cNvPicPr>
            <a:picLocks noChangeAspect="1"/>
          </p:cNvPicPr>
          <p:nvPr/>
        </p:nvPicPr>
        <p:blipFill rotWithShape="1">
          <a:blip r:embed="rId3" cstate="print">
            <a:extLst>
              <a:ext uri="{28A0092B-C50C-407E-A947-70E740481C1C}">
                <a14:useLocalDpi xmlns:a14="http://schemas.microsoft.com/office/drawing/2010/main" val="0"/>
              </a:ext>
            </a:extLst>
          </a:blip>
          <a:srcRect l="3904" t="8088" r="4284" b="20362"/>
          <a:stretch/>
        </p:blipFill>
        <p:spPr>
          <a:xfrm>
            <a:off x="-38101" y="1"/>
            <a:ext cx="9182101" cy="5143500"/>
          </a:xfrm>
          <a:prstGeom prst="rect">
            <a:avLst/>
          </a:prstGeom>
        </p:spPr>
      </p:pic>
      <p:sp>
        <p:nvSpPr>
          <p:cNvPr id="10" name="Rectangle 9"/>
          <p:cNvSpPr/>
          <p:nvPr/>
        </p:nvSpPr>
        <p:spPr>
          <a:xfrm>
            <a:off x="0" y="1078277"/>
            <a:ext cx="9144000" cy="2281291"/>
          </a:xfrm>
          <a:prstGeom prst="rect">
            <a:avLst/>
          </a:prstGeom>
          <a:solidFill>
            <a:schemeClr val="accent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1704"/>
            <a:ext cx="9144000" cy="1462111"/>
          </a:xfrm>
          <a:prstGeom prst="rect">
            <a:avLst/>
          </a:prstGeom>
        </p:spPr>
      </p:pic>
      <p:grpSp>
        <p:nvGrpSpPr>
          <p:cNvPr id="8" name="Group 7"/>
          <p:cNvGrpSpPr/>
          <p:nvPr/>
        </p:nvGrpSpPr>
        <p:grpSpPr>
          <a:xfrm>
            <a:off x="1934554" y="2443739"/>
            <a:ext cx="771483" cy="771483"/>
            <a:chOff x="1934554" y="2443739"/>
            <a:chExt cx="771483" cy="771483"/>
          </a:xfrm>
        </p:grpSpPr>
        <p:sp>
          <p:nvSpPr>
            <p:cNvPr id="2" name="Rectangle 1"/>
            <p:cNvSpPr/>
            <p:nvPr/>
          </p:nvSpPr>
          <p:spPr>
            <a:xfrm>
              <a:off x="1934554" y="2443739"/>
              <a:ext cx="771483" cy="77148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Image result for goldman sach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3100" y="2449802"/>
              <a:ext cx="756874" cy="756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339201" y="2435193"/>
            <a:ext cx="786092" cy="786092"/>
            <a:chOff x="6339201" y="2435193"/>
            <a:chExt cx="786092" cy="786092"/>
          </a:xfrm>
        </p:grpSpPr>
        <p:sp>
          <p:nvSpPr>
            <p:cNvPr id="11" name="Rectangle 10"/>
            <p:cNvSpPr/>
            <p:nvPr/>
          </p:nvSpPr>
          <p:spPr>
            <a:xfrm>
              <a:off x="6345264" y="2443739"/>
              <a:ext cx="771483" cy="771483"/>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8" name="Picture 4" descr="Image result for facebook 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9201" y="2435193"/>
              <a:ext cx="786092" cy="7860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842" y="2619576"/>
            <a:ext cx="3590855" cy="438950"/>
          </a:xfrm>
          <a:prstGeom prst="rect">
            <a:avLst/>
          </a:prstGeom>
        </p:spPr>
      </p:pic>
    </p:spTree>
    <p:extLst>
      <p:ext uri="{BB962C8B-B14F-4D97-AF65-F5344CB8AC3E}">
        <p14:creationId xmlns:p14="http://schemas.microsoft.com/office/powerpoint/2010/main" val="338022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001581"/>
            <a:ext cx="4720590" cy="3504336"/>
          </a:xfrm>
          <a:noFill/>
        </p:spPr>
        <p:txBody>
          <a:bodyPr>
            <a:normAutofit lnSpcReduction="10000"/>
          </a:bodyPr>
          <a:lstStyle/>
          <a:p>
            <a:r>
              <a:rPr lang="en-CA" sz="2400" dirty="0"/>
              <a:t>More than just security labels</a:t>
            </a:r>
            <a:br>
              <a:rPr lang="en-CA" sz="2400" dirty="0"/>
            </a:br>
            <a:endParaRPr lang="en-CA" sz="2400" dirty="0"/>
          </a:p>
          <a:p>
            <a:r>
              <a:rPr lang="en-CA" sz="2400" dirty="0"/>
              <a:t>Foundational to multiple aspects of information management and control</a:t>
            </a:r>
            <a:br>
              <a:rPr lang="en-CA" sz="2400" dirty="0"/>
            </a:br>
            <a:endParaRPr lang="en-CA" sz="2400" dirty="0"/>
          </a:p>
          <a:p>
            <a:r>
              <a:rPr lang="en-CA" sz="2400" dirty="0"/>
              <a:t>Project should be holistic in nature but implemented in focussed phases</a:t>
            </a:r>
          </a:p>
          <a:p>
            <a:endParaRPr lang="en-CA" dirty="0"/>
          </a:p>
        </p:txBody>
      </p:sp>
      <p:sp>
        <p:nvSpPr>
          <p:cNvPr id="2" name="Title 1"/>
          <p:cNvSpPr>
            <a:spLocks noGrp="1"/>
          </p:cNvSpPr>
          <p:nvPr>
            <p:ph type="title"/>
          </p:nvPr>
        </p:nvSpPr>
        <p:spPr/>
        <p:txBody>
          <a:bodyPr>
            <a:noAutofit/>
          </a:bodyPr>
          <a:lstStyle/>
          <a:p>
            <a:r>
              <a:rPr lang="en-CA" sz="2400" dirty="0"/>
              <a:t>Why a Deployment Methodology for Classification?</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5590" y="1389090"/>
            <a:ext cx="2729318" cy="2729318"/>
          </a:xfrm>
          <a:prstGeom prst="rect">
            <a:avLst/>
          </a:prstGeom>
        </p:spPr>
      </p:pic>
    </p:spTree>
    <p:extLst>
      <p:ext uri="{BB962C8B-B14F-4D97-AF65-F5344CB8AC3E}">
        <p14:creationId xmlns:p14="http://schemas.microsoft.com/office/powerpoint/2010/main" val="233357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71085" y="1372931"/>
            <a:ext cx="7736264" cy="3240115"/>
            <a:chOff x="1233134" y="1529454"/>
            <a:chExt cx="10315019" cy="4320153"/>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134" y="2148442"/>
              <a:ext cx="9168384" cy="3176016"/>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934" y="2453242"/>
              <a:ext cx="8558784" cy="2566416"/>
            </a:xfrm>
            <a:prstGeom prst="rect">
              <a:avLst/>
            </a:prstGeom>
          </p:spPr>
        </p:pic>
        <p:grpSp>
          <p:nvGrpSpPr>
            <p:cNvPr id="47" name="Group 46"/>
            <p:cNvGrpSpPr/>
            <p:nvPr/>
          </p:nvGrpSpPr>
          <p:grpSpPr>
            <a:xfrm>
              <a:off x="2613419" y="2455890"/>
              <a:ext cx="1075493" cy="2566421"/>
              <a:chOff x="2892093" y="2455890"/>
              <a:chExt cx="1075493" cy="2566421"/>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2093" y="2455890"/>
                <a:ext cx="1069850" cy="2566421"/>
              </a:xfrm>
              <a:prstGeom prst="rect">
                <a:avLst/>
              </a:prstGeom>
            </p:spPr>
          </p:pic>
          <p:sp>
            <p:nvSpPr>
              <p:cNvPr id="49" name="TextBox 48"/>
              <p:cNvSpPr txBox="1"/>
              <p:nvPr/>
            </p:nvSpPr>
            <p:spPr>
              <a:xfrm>
                <a:off x="2897736" y="2639833"/>
                <a:ext cx="1069850" cy="307776"/>
              </a:xfrm>
              <a:prstGeom prst="rect">
                <a:avLst/>
              </a:prstGeom>
              <a:noFill/>
            </p:spPr>
            <p:txBody>
              <a:bodyPr wrap="square" rtlCol="0">
                <a:spAutoFit/>
              </a:bodyPr>
              <a:lstStyle/>
              <a:p>
                <a:pPr algn="ctr"/>
                <a:r>
                  <a:rPr lang="en-US" sz="900" dirty="0">
                    <a:solidFill>
                      <a:srgbClr val="333333"/>
                    </a:solidFill>
                    <a:latin typeface="Arial" panose="020B0604020202020204" pitchFamily="34" charset="0"/>
                    <a:cs typeface="Arial" panose="020B0604020202020204" pitchFamily="34" charset="0"/>
                  </a:rPr>
                  <a:t>Readiness</a:t>
                </a:r>
                <a:endParaRPr lang="en-CA" sz="900" dirty="0" err="1">
                  <a:solidFill>
                    <a:srgbClr val="333333"/>
                  </a:solidFill>
                  <a:latin typeface="Arial" panose="020B0604020202020204" pitchFamily="34" charset="0"/>
                  <a:cs typeface="Arial" panose="020B0604020202020204" pitchFamily="34" charset="0"/>
                </a:endParaRPr>
              </a:p>
            </p:txBody>
          </p:sp>
        </p:grpSp>
        <p:grpSp>
          <p:nvGrpSpPr>
            <p:cNvPr id="50" name="Group 49"/>
            <p:cNvGrpSpPr/>
            <p:nvPr/>
          </p:nvGrpSpPr>
          <p:grpSpPr>
            <a:xfrm>
              <a:off x="3683269" y="2455890"/>
              <a:ext cx="1069850" cy="2566421"/>
              <a:chOff x="3961943" y="2455890"/>
              <a:chExt cx="1069850" cy="2566421"/>
            </a:xfrm>
          </p:grpSpPr>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1943" y="2455890"/>
                <a:ext cx="1069850" cy="2566421"/>
              </a:xfrm>
              <a:prstGeom prst="rect">
                <a:avLst/>
              </a:prstGeom>
            </p:spPr>
          </p:pic>
          <p:sp>
            <p:nvSpPr>
              <p:cNvPr id="52" name="TextBox 51"/>
              <p:cNvSpPr txBox="1"/>
              <p:nvPr/>
            </p:nvSpPr>
            <p:spPr>
              <a:xfrm>
                <a:off x="3961943" y="2639833"/>
                <a:ext cx="1069850" cy="307776"/>
              </a:xfrm>
              <a:prstGeom prst="rect">
                <a:avLst/>
              </a:prstGeom>
              <a:noFill/>
            </p:spPr>
            <p:txBody>
              <a:bodyPr wrap="square" rtlCol="0">
                <a:spAutoFit/>
              </a:bodyPr>
              <a:lstStyle/>
              <a:p>
                <a:pPr algn="ctr"/>
                <a:r>
                  <a:rPr lang="en-US" sz="900" dirty="0">
                    <a:solidFill>
                      <a:srgbClr val="333333"/>
                    </a:solidFill>
                    <a:latin typeface="Arial" panose="020B0604020202020204" pitchFamily="34" charset="0"/>
                    <a:cs typeface="Arial" panose="020B0604020202020204" pitchFamily="34" charset="0"/>
                  </a:rPr>
                  <a:t>Analysis</a:t>
                </a:r>
                <a:endParaRPr lang="en-CA" sz="900" dirty="0" err="1">
                  <a:solidFill>
                    <a:srgbClr val="333333"/>
                  </a:solidFill>
                  <a:latin typeface="Arial" panose="020B0604020202020204" pitchFamily="34" charset="0"/>
                  <a:cs typeface="Arial" panose="020B0604020202020204" pitchFamily="34" charset="0"/>
                </a:endParaRPr>
              </a:p>
            </p:txBody>
          </p:sp>
        </p:grpSp>
        <p:grpSp>
          <p:nvGrpSpPr>
            <p:cNvPr id="53" name="Group 52"/>
            <p:cNvGrpSpPr/>
            <p:nvPr/>
          </p:nvGrpSpPr>
          <p:grpSpPr>
            <a:xfrm>
              <a:off x="4741833" y="2455890"/>
              <a:ext cx="1075493" cy="2566421"/>
              <a:chOff x="5020507" y="2455890"/>
              <a:chExt cx="1075493" cy="2566421"/>
            </a:xfrm>
          </p:grpSpPr>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6150" y="2455890"/>
                <a:ext cx="1069850" cy="2566421"/>
              </a:xfrm>
              <a:prstGeom prst="rect">
                <a:avLst/>
              </a:prstGeom>
            </p:spPr>
          </p:pic>
          <p:sp>
            <p:nvSpPr>
              <p:cNvPr id="55" name="TextBox 54"/>
              <p:cNvSpPr txBox="1"/>
              <p:nvPr/>
            </p:nvSpPr>
            <p:spPr>
              <a:xfrm>
                <a:off x="5020507" y="2639833"/>
                <a:ext cx="1069850" cy="307776"/>
              </a:xfrm>
              <a:prstGeom prst="rect">
                <a:avLst/>
              </a:prstGeom>
              <a:noFill/>
            </p:spPr>
            <p:txBody>
              <a:bodyPr wrap="square" rtlCol="0">
                <a:spAutoFit/>
              </a:bodyPr>
              <a:lstStyle/>
              <a:p>
                <a:pPr algn="ctr"/>
                <a:r>
                  <a:rPr lang="en-US" sz="900" dirty="0">
                    <a:solidFill>
                      <a:srgbClr val="333333"/>
                    </a:solidFill>
                    <a:latin typeface="Arial" panose="020B0604020202020204" pitchFamily="34" charset="0"/>
                    <a:cs typeface="Arial" panose="020B0604020202020204" pitchFamily="34" charset="0"/>
                  </a:rPr>
                  <a:t>Design</a:t>
                </a:r>
                <a:endParaRPr lang="en-CA" sz="900" dirty="0" err="1">
                  <a:solidFill>
                    <a:srgbClr val="333333"/>
                  </a:solidFill>
                  <a:latin typeface="Arial" panose="020B0604020202020204" pitchFamily="34" charset="0"/>
                  <a:cs typeface="Arial" panose="020B0604020202020204" pitchFamily="34" charset="0"/>
                </a:endParaRPr>
              </a:p>
            </p:txBody>
          </p:sp>
        </p:grpSp>
        <p:grpSp>
          <p:nvGrpSpPr>
            <p:cNvPr id="56" name="Group 55"/>
            <p:cNvGrpSpPr/>
            <p:nvPr/>
          </p:nvGrpSpPr>
          <p:grpSpPr>
            <a:xfrm>
              <a:off x="5817326" y="2455890"/>
              <a:ext cx="1075493" cy="2566421"/>
              <a:chOff x="6096000" y="2455890"/>
              <a:chExt cx="1075493" cy="2566421"/>
            </a:xfrm>
          </p:grpSpPr>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2455890"/>
                <a:ext cx="1069850" cy="2566421"/>
              </a:xfrm>
              <a:prstGeom prst="rect">
                <a:avLst/>
              </a:prstGeom>
            </p:spPr>
          </p:pic>
          <p:sp>
            <p:nvSpPr>
              <p:cNvPr id="58" name="TextBox 57"/>
              <p:cNvSpPr txBox="1"/>
              <p:nvPr/>
            </p:nvSpPr>
            <p:spPr>
              <a:xfrm>
                <a:off x="6101643" y="2639833"/>
                <a:ext cx="1069850" cy="307776"/>
              </a:xfrm>
              <a:prstGeom prst="rect">
                <a:avLst/>
              </a:prstGeom>
              <a:noFill/>
            </p:spPr>
            <p:txBody>
              <a:bodyPr wrap="square" rtlCol="0">
                <a:spAutoFit/>
              </a:bodyPr>
              <a:lstStyle/>
              <a:p>
                <a:pPr algn="ctr"/>
                <a:r>
                  <a:rPr lang="en-US" sz="900" dirty="0">
                    <a:solidFill>
                      <a:schemeClr val="bg1"/>
                    </a:solidFill>
                    <a:latin typeface="Arial" panose="020B0604020202020204" pitchFamily="34" charset="0"/>
                    <a:cs typeface="Arial" panose="020B0604020202020204" pitchFamily="34" charset="0"/>
                  </a:rPr>
                  <a:t>Configure</a:t>
                </a:r>
                <a:endParaRPr lang="en-CA" sz="900" dirty="0" err="1">
                  <a:solidFill>
                    <a:schemeClr val="bg1"/>
                  </a:solidFill>
                  <a:latin typeface="Arial" panose="020B0604020202020204" pitchFamily="34" charset="0"/>
                  <a:cs typeface="Arial" panose="020B0604020202020204" pitchFamily="34" charset="0"/>
                </a:endParaRPr>
              </a:p>
            </p:txBody>
          </p:sp>
        </p:grpSp>
        <p:grpSp>
          <p:nvGrpSpPr>
            <p:cNvPr id="59" name="Group 58"/>
            <p:cNvGrpSpPr/>
            <p:nvPr/>
          </p:nvGrpSpPr>
          <p:grpSpPr>
            <a:xfrm>
              <a:off x="6881955" y="2453242"/>
              <a:ext cx="1069850" cy="2566421"/>
              <a:chOff x="7160207" y="2436840"/>
              <a:chExt cx="1069850" cy="2566421"/>
            </a:xfrm>
          </p:grpSpPr>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0207" y="2436840"/>
                <a:ext cx="1069850" cy="2566421"/>
              </a:xfrm>
              <a:prstGeom prst="rect">
                <a:avLst/>
              </a:prstGeom>
            </p:spPr>
          </p:pic>
          <p:sp>
            <p:nvSpPr>
              <p:cNvPr id="61" name="TextBox 60"/>
              <p:cNvSpPr txBox="1"/>
              <p:nvPr/>
            </p:nvSpPr>
            <p:spPr>
              <a:xfrm>
                <a:off x="7160207" y="2639833"/>
                <a:ext cx="1069850" cy="307776"/>
              </a:xfrm>
              <a:prstGeom prst="rect">
                <a:avLst/>
              </a:prstGeom>
              <a:noFill/>
            </p:spPr>
            <p:txBody>
              <a:bodyPr wrap="square" rtlCol="0">
                <a:spAutoFit/>
              </a:bodyPr>
              <a:lstStyle/>
              <a:p>
                <a:pPr algn="ctr"/>
                <a:r>
                  <a:rPr lang="en-US" sz="900" dirty="0">
                    <a:solidFill>
                      <a:schemeClr val="bg1"/>
                    </a:solidFill>
                    <a:latin typeface="Arial" panose="020B0604020202020204" pitchFamily="34" charset="0"/>
                    <a:cs typeface="Arial" panose="020B0604020202020204" pitchFamily="34" charset="0"/>
                  </a:rPr>
                  <a:t>UAT</a:t>
                </a:r>
                <a:endParaRPr lang="en-CA" sz="900" dirty="0" err="1">
                  <a:solidFill>
                    <a:schemeClr val="bg1"/>
                  </a:solidFill>
                  <a:latin typeface="Arial" panose="020B0604020202020204" pitchFamily="34" charset="0"/>
                  <a:cs typeface="Arial" panose="020B0604020202020204" pitchFamily="34" charset="0"/>
                </a:endParaRPr>
              </a:p>
            </p:txBody>
          </p:sp>
        </p:grpSp>
        <p:grpSp>
          <p:nvGrpSpPr>
            <p:cNvPr id="62" name="Group 61"/>
            <p:cNvGrpSpPr/>
            <p:nvPr/>
          </p:nvGrpSpPr>
          <p:grpSpPr>
            <a:xfrm>
              <a:off x="7940097" y="2455890"/>
              <a:ext cx="1081136" cy="2566421"/>
              <a:chOff x="8218771" y="2455890"/>
              <a:chExt cx="1081136" cy="2566421"/>
            </a:xfrm>
          </p:grpSpPr>
          <p:pic>
            <p:nvPicPr>
              <p:cNvPr id="63" name="Picture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0057" y="2455890"/>
                <a:ext cx="1069850" cy="2566421"/>
              </a:xfrm>
              <a:prstGeom prst="rect">
                <a:avLst/>
              </a:prstGeom>
            </p:spPr>
          </p:pic>
          <p:sp>
            <p:nvSpPr>
              <p:cNvPr id="64" name="TextBox 63"/>
              <p:cNvSpPr txBox="1"/>
              <p:nvPr/>
            </p:nvSpPr>
            <p:spPr>
              <a:xfrm>
                <a:off x="8218771" y="2639833"/>
                <a:ext cx="1069851" cy="307776"/>
              </a:xfrm>
              <a:prstGeom prst="rect">
                <a:avLst/>
              </a:prstGeom>
              <a:noFill/>
            </p:spPr>
            <p:txBody>
              <a:bodyPr wrap="square" rtlCol="0">
                <a:spAutoFit/>
              </a:bodyPr>
              <a:lstStyle/>
              <a:p>
                <a:pPr algn="ctr"/>
                <a:r>
                  <a:rPr lang="en-US" sz="900" dirty="0">
                    <a:solidFill>
                      <a:schemeClr val="bg1"/>
                    </a:solidFill>
                    <a:latin typeface="Arial" panose="020B0604020202020204" pitchFamily="34" charset="0"/>
                    <a:cs typeface="Arial" panose="020B0604020202020204" pitchFamily="34" charset="0"/>
                  </a:rPr>
                  <a:t>Deploy</a:t>
                </a:r>
                <a:endParaRPr lang="en-CA" sz="900" dirty="0" err="1">
                  <a:solidFill>
                    <a:schemeClr val="bg1"/>
                  </a:solidFill>
                  <a:latin typeface="Arial" panose="020B0604020202020204" pitchFamily="34" charset="0"/>
                  <a:cs typeface="Arial" panose="020B0604020202020204" pitchFamily="34" charset="0"/>
                </a:endParaRPr>
              </a:p>
            </p:txBody>
          </p:sp>
        </p:grpSp>
        <p:grpSp>
          <p:nvGrpSpPr>
            <p:cNvPr id="65" name="Group 64"/>
            <p:cNvGrpSpPr/>
            <p:nvPr/>
          </p:nvGrpSpPr>
          <p:grpSpPr>
            <a:xfrm>
              <a:off x="9012433" y="2455890"/>
              <a:ext cx="1073007" cy="2566421"/>
              <a:chOff x="9291107" y="2455890"/>
              <a:chExt cx="1073007" cy="2566421"/>
            </a:xfrm>
          </p:grpSpPr>
          <p:pic>
            <p:nvPicPr>
              <p:cNvPr id="66" name="Picture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4264" y="2455890"/>
                <a:ext cx="1069850" cy="2566421"/>
              </a:xfrm>
              <a:prstGeom prst="rect">
                <a:avLst/>
              </a:prstGeom>
            </p:spPr>
          </p:pic>
          <p:sp>
            <p:nvSpPr>
              <p:cNvPr id="67" name="TextBox 66"/>
              <p:cNvSpPr txBox="1"/>
              <p:nvPr/>
            </p:nvSpPr>
            <p:spPr>
              <a:xfrm>
                <a:off x="9291107" y="2639833"/>
                <a:ext cx="1069850" cy="307776"/>
              </a:xfrm>
              <a:prstGeom prst="rect">
                <a:avLst/>
              </a:prstGeom>
              <a:noFill/>
            </p:spPr>
            <p:txBody>
              <a:bodyPr wrap="square" rtlCol="0">
                <a:spAutoFit/>
              </a:bodyPr>
              <a:lstStyle/>
              <a:p>
                <a:pPr algn="ctr"/>
                <a:r>
                  <a:rPr lang="en-US" sz="900" dirty="0">
                    <a:solidFill>
                      <a:schemeClr val="bg1"/>
                    </a:solidFill>
                    <a:latin typeface="Arial" panose="020B0604020202020204" pitchFamily="34" charset="0"/>
                    <a:cs typeface="Arial" panose="020B0604020202020204" pitchFamily="34" charset="0"/>
                  </a:rPr>
                  <a:t>Measure</a:t>
                </a:r>
                <a:endParaRPr lang="en-CA" sz="900" dirty="0" err="1">
                  <a:solidFill>
                    <a:schemeClr val="bg1"/>
                  </a:solidFill>
                  <a:latin typeface="Arial" panose="020B0604020202020204" pitchFamily="34" charset="0"/>
                  <a:cs typeface="Arial" panose="020B0604020202020204" pitchFamily="34" charset="0"/>
                </a:endParaRPr>
              </a:p>
            </p:txBody>
          </p:sp>
        </p:grpSp>
        <p:grpSp>
          <p:nvGrpSpPr>
            <p:cNvPr id="68" name="Group 67"/>
            <p:cNvGrpSpPr/>
            <p:nvPr/>
          </p:nvGrpSpPr>
          <p:grpSpPr>
            <a:xfrm>
              <a:off x="1543568" y="1529454"/>
              <a:ext cx="1528239" cy="553997"/>
              <a:chOff x="1822242" y="1529454"/>
              <a:chExt cx="1528239" cy="553997"/>
            </a:xfrm>
          </p:grpSpPr>
          <p:cxnSp>
            <p:nvCxnSpPr>
              <p:cNvPr id="69" name="Straight Connector 68"/>
              <p:cNvCxnSpPr/>
              <p:nvPr/>
            </p:nvCxnSpPr>
            <p:spPr>
              <a:xfrm flipV="1">
                <a:off x="1822243" y="1529454"/>
                <a:ext cx="0" cy="50608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822242" y="1529454"/>
                <a:ext cx="1528239" cy="553997"/>
              </a:xfrm>
              <a:prstGeom prst="rect">
                <a:avLst/>
              </a:prstGeom>
              <a:noFill/>
            </p:spPr>
            <p:txBody>
              <a:bodyPr wrap="square" rtlCol="0">
                <a:spAutoFit/>
              </a:bodyPr>
              <a:lstStyle/>
              <a:p>
                <a:r>
                  <a:rPr lang="en-US" sz="1050" dirty="0">
                    <a:solidFill>
                      <a:schemeClr val="tx2"/>
                    </a:solidFill>
                    <a:latin typeface="Arial" panose="020B0604020202020204" pitchFamily="34" charset="0"/>
                    <a:cs typeface="Arial" panose="020B0604020202020204" pitchFamily="34" charset="0"/>
                  </a:rPr>
                  <a:t>Organizational Readiness</a:t>
                </a:r>
                <a:endParaRPr lang="en-CA" sz="1050" dirty="0" err="1">
                  <a:solidFill>
                    <a:schemeClr val="tx2"/>
                  </a:solidFill>
                  <a:latin typeface="Arial" panose="020B0604020202020204" pitchFamily="34" charset="0"/>
                  <a:cs typeface="Arial" panose="020B0604020202020204" pitchFamily="34" charset="0"/>
                </a:endParaRPr>
              </a:p>
            </p:txBody>
          </p:sp>
        </p:grpSp>
        <p:grpSp>
          <p:nvGrpSpPr>
            <p:cNvPr id="71" name="Group 70"/>
            <p:cNvGrpSpPr/>
            <p:nvPr/>
          </p:nvGrpSpPr>
          <p:grpSpPr>
            <a:xfrm>
              <a:off x="5816621" y="1529454"/>
              <a:ext cx="1580772" cy="506082"/>
              <a:chOff x="5026150" y="1529454"/>
              <a:chExt cx="1580772" cy="506082"/>
            </a:xfrm>
          </p:grpSpPr>
          <p:cxnSp>
            <p:nvCxnSpPr>
              <p:cNvPr id="72" name="Straight Connector 71"/>
              <p:cNvCxnSpPr/>
              <p:nvPr/>
            </p:nvCxnSpPr>
            <p:spPr>
              <a:xfrm flipV="1">
                <a:off x="5026150" y="1529454"/>
                <a:ext cx="0" cy="50608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37437" y="1529454"/>
                <a:ext cx="1569485" cy="338554"/>
              </a:xfrm>
              <a:prstGeom prst="rect">
                <a:avLst/>
              </a:prstGeom>
              <a:noFill/>
            </p:spPr>
            <p:txBody>
              <a:bodyPr wrap="square" rtlCol="0">
                <a:spAutoFit/>
              </a:bodyPr>
              <a:lstStyle/>
              <a:p>
                <a:r>
                  <a:rPr lang="en-US" sz="1050" dirty="0">
                    <a:solidFill>
                      <a:schemeClr val="tx2"/>
                    </a:solidFill>
                    <a:latin typeface="Arial" panose="020B0604020202020204" pitchFamily="34" charset="0"/>
                    <a:cs typeface="Arial" panose="020B0604020202020204" pitchFamily="34" charset="0"/>
                  </a:rPr>
                  <a:t>Implementation</a:t>
                </a:r>
                <a:endParaRPr lang="en-CA" sz="900" dirty="0" err="1">
                  <a:solidFill>
                    <a:schemeClr val="tx2"/>
                  </a:solidFill>
                  <a:latin typeface="Arial" panose="020B0604020202020204" pitchFamily="34" charset="0"/>
                  <a:cs typeface="Arial" panose="020B0604020202020204" pitchFamily="34" charset="0"/>
                </a:endParaRPr>
              </a:p>
            </p:txBody>
          </p:sp>
        </p:grpSp>
        <p:grpSp>
          <p:nvGrpSpPr>
            <p:cNvPr id="74" name="Group 73"/>
            <p:cNvGrpSpPr/>
            <p:nvPr/>
          </p:nvGrpSpPr>
          <p:grpSpPr>
            <a:xfrm>
              <a:off x="9008564" y="1529454"/>
              <a:ext cx="1239009" cy="506081"/>
              <a:chOff x="9287238" y="1529454"/>
              <a:chExt cx="1239009" cy="506081"/>
            </a:xfrm>
          </p:grpSpPr>
          <p:cxnSp>
            <p:nvCxnSpPr>
              <p:cNvPr id="75" name="Straight Connector 74"/>
              <p:cNvCxnSpPr/>
              <p:nvPr/>
            </p:nvCxnSpPr>
            <p:spPr>
              <a:xfrm flipV="1">
                <a:off x="9287238" y="1529454"/>
                <a:ext cx="0" cy="50608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9287238" y="1529454"/>
                <a:ext cx="1239009" cy="338554"/>
              </a:xfrm>
              <a:prstGeom prst="rect">
                <a:avLst/>
              </a:prstGeom>
              <a:noFill/>
            </p:spPr>
            <p:txBody>
              <a:bodyPr wrap="square" rtlCol="0">
                <a:spAutoFit/>
              </a:bodyPr>
              <a:lstStyle/>
              <a:p>
                <a:r>
                  <a:rPr lang="en-US" sz="1050" dirty="0">
                    <a:solidFill>
                      <a:schemeClr val="tx2"/>
                    </a:solidFill>
                    <a:latin typeface="Arial" panose="020B0604020202020204" pitchFamily="34" charset="0"/>
                    <a:cs typeface="Arial" panose="020B0604020202020204" pitchFamily="34" charset="0"/>
                  </a:rPr>
                  <a:t>Evolution</a:t>
                </a:r>
                <a:endParaRPr lang="en-CA" sz="900" dirty="0" err="1">
                  <a:solidFill>
                    <a:schemeClr val="tx2"/>
                  </a:solidFill>
                  <a:latin typeface="Arial" panose="020B0604020202020204" pitchFamily="34" charset="0"/>
                  <a:cs typeface="Arial" panose="020B0604020202020204" pitchFamily="34" charset="0"/>
                </a:endParaRPr>
              </a:p>
            </p:txBody>
          </p:sp>
        </p:grpSp>
        <p:grpSp>
          <p:nvGrpSpPr>
            <p:cNvPr id="77" name="Group 76"/>
            <p:cNvGrpSpPr/>
            <p:nvPr/>
          </p:nvGrpSpPr>
          <p:grpSpPr>
            <a:xfrm>
              <a:off x="4339852" y="4813156"/>
              <a:ext cx="4002768" cy="1036451"/>
              <a:chOff x="4618526" y="4813156"/>
              <a:chExt cx="4002768" cy="1036451"/>
            </a:xfrm>
          </p:grpSpPr>
          <p:cxnSp>
            <p:nvCxnSpPr>
              <p:cNvPr id="78" name="Straight Connector 77"/>
              <p:cNvCxnSpPr/>
              <p:nvPr/>
            </p:nvCxnSpPr>
            <p:spPr>
              <a:xfrm flipV="1">
                <a:off x="6615947" y="4813156"/>
                <a:ext cx="0" cy="62553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618526" y="5511052"/>
                <a:ext cx="4002768" cy="338555"/>
              </a:xfrm>
              <a:prstGeom prst="rect">
                <a:avLst/>
              </a:prstGeom>
              <a:noFill/>
            </p:spPr>
            <p:txBody>
              <a:bodyPr wrap="square" rtlCol="0">
                <a:spAutoFit/>
              </a:bodyPr>
              <a:lstStyle/>
              <a:p>
                <a:pPr algn="ctr"/>
                <a:r>
                  <a:rPr lang="en-US" sz="1050" dirty="0">
                    <a:solidFill>
                      <a:schemeClr val="tx2"/>
                    </a:solidFill>
                    <a:latin typeface="Arial" panose="020B0604020202020204" pitchFamily="34" charset="0"/>
                    <a:cs typeface="Arial" panose="020B0604020202020204" pitchFamily="34" charset="0"/>
                  </a:rPr>
                  <a:t>Communicate  |  Transform Security Culture</a:t>
                </a:r>
                <a:endParaRPr lang="en-CA" sz="1050" dirty="0" err="1">
                  <a:solidFill>
                    <a:schemeClr val="tx2"/>
                  </a:solidFill>
                  <a:latin typeface="Arial" panose="020B0604020202020204" pitchFamily="34" charset="0"/>
                  <a:cs typeface="Arial" panose="020B0604020202020204" pitchFamily="34" charset="0"/>
                </a:endParaRPr>
              </a:p>
            </p:txBody>
          </p:sp>
        </p:grpSp>
        <p:grpSp>
          <p:nvGrpSpPr>
            <p:cNvPr id="82" name="Group 81"/>
            <p:cNvGrpSpPr/>
            <p:nvPr/>
          </p:nvGrpSpPr>
          <p:grpSpPr>
            <a:xfrm>
              <a:off x="1546899" y="2455889"/>
              <a:ext cx="1075485" cy="2566421"/>
              <a:chOff x="1816608" y="2455889"/>
              <a:chExt cx="1075485" cy="2566421"/>
            </a:xfrm>
          </p:grpSpPr>
          <p:pic>
            <p:nvPicPr>
              <p:cNvPr id="83" name="Picture 8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6608" y="2455889"/>
                <a:ext cx="1069850" cy="2566421"/>
              </a:xfrm>
              <a:prstGeom prst="rect">
                <a:avLst/>
              </a:prstGeom>
            </p:spPr>
          </p:pic>
          <p:sp>
            <p:nvSpPr>
              <p:cNvPr id="84" name="TextBox 83"/>
              <p:cNvSpPr txBox="1"/>
              <p:nvPr/>
            </p:nvSpPr>
            <p:spPr>
              <a:xfrm>
                <a:off x="1822243" y="2639833"/>
                <a:ext cx="1069850" cy="307776"/>
              </a:xfrm>
              <a:prstGeom prst="rect">
                <a:avLst/>
              </a:prstGeom>
              <a:noFill/>
            </p:spPr>
            <p:txBody>
              <a:bodyPr wrap="square" rtlCol="0">
                <a:spAutoFit/>
              </a:bodyPr>
              <a:lstStyle/>
              <a:p>
                <a:pPr algn="ctr"/>
                <a:r>
                  <a:rPr lang="en-US" sz="900" dirty="0">
                    <a:solidFill>
                      <a:srgbClr val="333333"/>
                    </a:solidFill>
                    <a:latin typeface="Arial" panose="020B0604020202020204" pitchFamily="34" charset="0"/>
                    <a:cs typeface="Arial" panose="020B0604020202020204" pitchFamily="34" charset="0"/>
                  </a:rPr>
                  <a:t>Alignment</a:t>
                </a:r>
                <a:endParaRPr lang="en-CA" sz="900" dirty="0" err="1">
                  <a:solidFill>
                    <a:srgbClr val="333333"/>
                  </a:solidFill>
                  <a:latin typeface="Arial" panose="020B0604020202020204" pitchFamily="34" charset="0"/>
                  <a:cs typeface="Arial" panose="020B0604020202020204" pitchFamily="34" charset="0"/>
                </a:endParaRPr>
              </a:p>
            </p:txBody>
          </p:sp>
        </p:grpSp>
        <p:grpSp>
          <p:nvGrpSpPr>
            <p:cNvPr id="85" name="Group 84"/>
            <p:cNvGrpSpPr/>
            <p:nvPr/>
          </p:nvGrpSpPr>
          <p:grpSpPr>
            <a:xfrm>
              <a:off x="10383486" y="2623552"/>
              <a:ext cx="1164667" cy="1673896"/>
              <a:chOff x="10383486" y="2623552"/>
              <a:chExt cx="1164667" cy="1673896"/>
            </a:xfrm>
          </p:grpSpPr>
          <p:pic>
            <p:nvPicPr>
              <p:cNvPr id="86" name="Picture 8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65679" y="3227598"/>
                <a:ext cx="1069850" cy="1069850"/>
              </a:xfrm>
              <a:prstGeom prst="rect">
                <a:avLst/>
              </a:prstGeom>
            </p:spPr>
          </p:pic>
          <p:sp>
            <p:nvSpPr>
              <p:cNvPr id="87" name="TextBox 86"/>
              <p:cNvSpPr txBox="1"/>
              <p:nvPr/>
            </p:nvSpPr>
            <p:spPr>
              <a:xfrm>
                <a:off x="10383486" y="2623552"/>
                <a:ext cx="1164667" cy="553997"/>
              </a:xfrm>
              <a:prstGeom prst="rect">
                <a:avLst/>
              </a:prstGeom>
              <a:noFill/>
            </p:spPr>
            <p:txBody>
              <a:bodyPr wrap="square" rtlCol="0">
                <a:spAutoFit/>
              </a:bodyPr>
              <a:lstStyle/>
              <a:p>
                <a:pPr algn="ctr"/>
                <a:r>
                  <a:rPr lang="en-US" sz="1050" dirty="0">
                    <a:solidFill>
                      <a:schemeClr val="accent6">
                        <a:lumMod val="75000"/>
                      </a:schemeClr>
                    </a:solidFill>
                    <a:latin typeface="Arial" panose="020B0604020202020204" pitchFamily="34" charset="0"/>
                    <a:cs typeface="Arial" panose="020B0604020202020204" pitchFamily="34" charset="0"/>
                  </a:rPr>
                  <a:t>Operational</a:t>
                </a:r>
                <a:endParaRPr lang="en-CA" sz="1050" dirty="0" err="1">
                  <a:solidFill>
                    <a:schemeClr val="accent6">
                      <a:lumMod val="75000"/>
                    </a:schemeClr>
                  </a:solidFill>
                  <a:latin typeface="Arial" panose="020B0604020202020204" pitchFamily="34" charset="0"/>
                  <a:cs typeface="Arial" panose="020B0604020202020204" pitchFamily="34" charset="0"/>
                </a:endParaRPr>
              </a:p>
            </p:txBody>
          </p:sp>
        </p:grpSp>
        <p:pic>
          <p:nvPicPr>
            <p:cNvPr id="88" name="Picture 8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37704" y="4086620"/>
              <a:ext cx="6458725" cy="560833"/>
            </a:xfrm>
            <a:prstGeom prst="rect">
              <a:avLst/>
            </a:prstGeom>
          </p:spPr>
        </p:pic>
        <p:pic>
          <p:nvPicPr>
            <p:cNvPr id="89" name="Picture 8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71807" y="2991677"/>
              <a:ext cx="6556261" cy="460249"/>
            </a:xfrm>
            <a:prstGeom prst="rect">
              <a:avLst/>
            </a:prstGeom>
          </p:spPr>
        </p:pic>
        <p:pic>
          <p:nvPicPr>
            <p:cNvPr id="81" name="Picture 80"/>
            <p:cNvPicPr>
              <a:picLocks noChangeAspect="1"/>
            </p:cNvPicPr>
            <p:nvPr/>
          </p:nvPicPr>
          <p:blipFill rotWithShape="1">
            <a:blip r:embed="rId16" cstate="print">
              <a:extLst>
                <a:ext uri="{28A0092B-C50C-407E-A947-70E740481C1C}">
                  <a14:useLocalDpi xmlns:a14="http://schemas.microsoft.com/office/drawing/2010/main" val="0"/>
                </a:ext>
              </a:extLst>
            </a:blip>
            <a:srcRect b="64634"/>
            <a:stretch/>
          </p:blipFill>
          <p:spPr>
            <a:xfrm>
              <a:off x="7070500" y="3302905"/>
              <a:ext cx="785295" cy="907641"/>
            </a:xfrm>
            <a:prstGeom prst="rect">
              <a:avLst/>
            </a:prstGeom>
          </p:spPr>
        </p:pic>
        <p:pic>
          <p:nvPicPr>
            <p:cNvPr id="3" name="Picture 2"/>
            <p:cNvPicPr>
              <a:picLocks noChangeAspect="1"/>
            </p:cNvPicPr>
            <p:nvPr/>
          </p:nvPicPr>
          <p:blipFill>
            <a:blip r:embed="rId17" cstate="print">
              <a:grayscl/>
              <a:extLst>
                <a:ext uri="{28A0092B-C50C-407E-A947-70E740481C1C}">
                  <a14:useLocalDpi xmlns:a14="http://schemas.microsoft.com/office/drawing/2010/main" val="0"/>
                </a:ext>
              </a:extLst>
            </a:blip>
            <a:stretch>
              <a:fillRect/>
            </a:stretch>
          </p:blipFill>
          <p:spPr>
            <a:xfrm>
              <a:off x="7229311" y="3548878"/>
              <a:ext cx="416514" cy="416514"/>
            </a:xfrm>
            <a:prstGeom prst="rect">
              <a:avLst/>
            </a:prstGeom>
          </p:spPr>
        </p:pic>
      </p:grpSp>
      <p:sp>
        <p:nvSpPr>
          <p:cNvPr id="4" name="Title 3"/>
          <p:cNvSpPr>
            <a:spLocks noGrp="1"/>
          </p:cNvSpPr>
          <p:nvPr>
            <p:ph type="title"/>
          </p:nvPr>
        </p:nvSpPr>
        <p:spPr/>
        <p:txBody>
          <a:bodyPr/>
          <a:lstStyle/>
          <a:p>
            <a:r>
              <a:rPr lang="en-CA" dirty="0"/>
              <a:t>A Blueprint for Success</a:t>
            </a:r>
          </a:p>
        </p:txBody>
      </p:sp>
      <p:sp>
        <p:nvSpPr>
          <p:cNvPr id="5" name="TextBox 4"/>
          <p:cNvSpPr txBox="1"/>
          <p:nvPr/>
        </p:nvSpPr>
        <p:spPr>
          <a:xfrm>
            <a:off x="628650" y="910738"/>
            <a:ext cx="5674542" cy="369332"/>
          </a:xfrm>
          <a:prstGeom prst="rect">
            <a:avLst/>
          </a:prstGeom>
          <a:noFill/>
        </p:spPr>
        <p:txBody>
          <a:bodyPr wrap="square" rtlCol="0">
            <a:spAutoFit/>
          </a:bodyPr>
          <a:lstStyle/>
          <a:p>
            <a:r>
              <a:rPr lang="en-CA" sz="1800" dirty="0">
                <a:solidFill>
                  <a:schemeClr val="accent1"/>
                </a:solidFill>
                <a:latin typeface="Arial" panose="020B0604020202020204" pitchFamily="34" charset="0"/>
                <a:cs typeface="Arial" panose="020B0604020202020204" pitchFamily="34" charset="0"/>
              </a:rPr>
              <a:t>Data Classification (TITUS) Deployment Methodology</a:t>
            </a:r>
          </a:p>
        </p:txBody>
      </p:sp>
    </p:spTree>
    <p:extLst>
      <p:ext uri="{BB962C8B-B14F-4D97-AF65-F5344CB8AC3E}">
        <p14:creationId xmlns:p14="http://schemas.microsoft.com/office/powerpoint/2010/main" val="65963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Data </a:t>
            </a:r>
            <a:r>
              <a:rPr lang="en-CA" dirty="0" err="1"/>
              <a:t>Classifiction</a:t>
            </a:r>
            <a:r>
              <a:rPr lang="en-CA" dirty="0"/>
              <a:t> Deployment Methodology</a:t>
            </a:r>
          </a:p>
        </p:txBody>
      </p:sp>
      <p:sp>
        <p:nvSpPr>
          <p:cNvPr id="9" name="TextBox 8"/>
          <p:cNvSpPr txBox="1"/>
          <p:nvPr/>
        </p:nvSpPr>
        <p:spPr>
          <a:xfrm>
            <a:off x="297724" y="2902300"/>
            <a:ext cx="1460442" cy="957955"/>
          </a:xfrm>
          <a:prstGeom prst="rect">
            <a:avLst/>
          </a:prstGeom>
          <a:noFill/>
        </p:spPr>
        <p:txBody>
          <a:bodyPr wrap="square" rtlCol="0">
            <a:spAutoFit/>
          </a:bodyPr>
          <a:lstStyle/>
          <a:p>
            <a:pPr algn="ctr"/>
            <a:r>
              <a:rPr lang="en-CA" sz="1875" dirty="0">
                <a:solidFill>
                  <a:schemeClr val="tx2"/>
                </a:solidFill>
                <a:latin typeface="Arial" panose="020B0604020202020204" pitchFamily="34" charset="0"/>
                <a:cs typeface="Arial" panose="020B0604020202020204" pitchFamily="34" charset="0"/>
              </a:rPr>
              <a:t>Blueprint for </a:t>
            </a:r>
            <a:r>
              <a:rPr lang="en-CA" sz="1875" b="1" dirty="0">
                <a:solidFill>
                  <a:schemeClr val="accent6"/>
                </a:solidFill>
                <a:latin typeface="Arial" panose="020B0604020202020204" pitchFamily="34" charset="0"/>
                <a:cs typeface="Arial" panose="020B0604020202020204" pitchFamily="34" charset="0"/>
              </a:rPr>
              <a:t>Success</a:t>
            </a:r>
          </a:p>
        </p:txBody>
      </p:sp>
      <p:sp>
        <p:nvSpPr>
          <p:cNvPr id="15" name="TextBox 14"/>
          <p:cNvSpPr txBox="1"/>
          <p:nvPr/>
        </p:nvSpPr>
        <p:spPr>
          <a:xfrm>
            <a:off x="2025653" y="2902300"/>
            <a:ext cx="1525415" cy="669414"/>
          </a:xfrm>
          <a:prstGeom prst="rect">
            <a:avLst/>
          </a:prstGeom>
          <a:noFill/>
        </p:spPr>
        <p:txBody>
          <a:bodyPr wrap="square" rtlCol="0">
            <a:spAutoFit/>
          </a:bodyPr>
          <a:lstStyle/>
          <a:p>
            <a:pPr algn="ctr"/>
            <a:r>
              <a:rPr lang="en-CA" sz="1875" dirty="0">
                <a:solidFill>
                  <a:schemeClr val="tx2"/>
                </a:solidFill>
                <a:latin typeface="Arial" panose="020B0604020202020204" pitchFamily="34" charset="0"/>
                <a:cs typeface="Arial" panose="020B0604020202020204" pitchFamily="34" charset="0"/>
              </a:rPr>
              <a:t>Built on </a:t>
            </a:r>
            <a:r>
              <a:rPr lang="en-CA" sz="1875" b="1" dirty="0">
                <a:solidFill>
                  <a:schemeClr val="accent6"/>
                </a:solidFill>
                <a:latin typeface="Arial" panose="020B0604020202020204" pitchFamily="34" charset="0"/>
                <a:cs typeface="Arial" panose="020B0604020202020204" pitchFamily="34" charset="0"/>
              </a:rPr>
              <a:t>Experience</a:t>
            </a:r>
          </a:p>
        </p:txBody>
      </p:sp>
      <p:sp>
        <p:nvSpPr>
          <p:cNvPr id="16" name="TextBox 15"/>
          <p:cNvSpPr txBox="1"/>
          <p:nvPr/>
        </p:nvSpPr>
        <p:spPr>
          <a:xfrm>
            <a:off x="7335634" y="2902300"/>
            <a:ext cx="1492653" cy="669414"/>
          </a:xfrm>
          <a:prstGeom prst="rect">
            <a:avLst/>
          </a:prstGeom>
          <a:noFill/>
        </p:spPr>
        <p:txBody>
          <a:bodyPr wrap="square" rtlCol="0">
            <a:spAutoFit/>
          </a:bodyPr>
          <a:lstStyle/>
          <a:p>
            <a:pPr algn="ctr"/>
            <a:r>
              <a:rPr lang="en-CA" sz="1875" dirty="0">
                <a:solidFill>
                  <a:schemeClr val="tx2"/>
                </a:solidFill>
                <a:latin typeface="Arial" panose="020B0604020202020204" pitchFamily="34" charset="0"/>
                <a:cs typeface="Arial" panose="020B0604020202020204" pitchFamily="34" charset="0"/>
              </a:rPr>
              <a:t>Provides </a:t>
            </a:r>
            <a:r>
              <a:rPr lang="en-CA" sz="1875" b="1" dirty="0">
                <a:solidFill>
                  <a:schemeClr val="accent6"/>
                </a:solidFill>
                <a:latin typeface="Arial" panose="020B0604020202020204" pitchFamily="34" charset="0"/>
                <a:cs typeface="Arial" panose="020B0604020202020204" pitchFamily="34" charset="0"/>
              </a:rPr>
              <a:t>Resources</a:t>
            </a:r>
          </a:p>
        </p:txBody>
      </p:sp>
      <p:sp>
        <p:nvSpPr>
          <p:cNvPr id="14" name="TextBox 13"/>
          <p:cNvSpPr txBox="1"/>
          <p:nvPr/>
        </p:nvSpPr>
        <p:spPr>
          <a:xfrm>
            <a:off x="5863454" y="2902300"/>
            <a:ext cx="1229803" cy="669414"/>
          </a:xfrm>
          <a:prstGeom prst="rect">
            <a:avLst/>
          </a:prstGeom>
          <a:noFill/>
        </p:spPr>
        <p:txBody>
          <a:bodyPr wrap="square" rtlCol="0">
            <a:spAutoFit/>
          </a:bodyPr>
          <a:lstStyle/>
          <a:p>
            <a:pPr algn="ctr"/>
            <a:r>
              <a:rPr lang="en-CA" sz="1875" b="1" dirty="0">
                <a:solidFill>
                  <a:schemeClr val="accent6"/>
                </a:solidFill>
                <a:latin typeface="Arial" panose="020B0604020202020204" pitchFamily="34" charset="0"/>
                <a:cs typeface="Arial" panose="020B0604020202020204" pitchFamily="34" charset="0"/>
              </a:rPr>
              <a:t>Outcome</a:t>
            </a:r>
            <a:r>
              <a:rPr lang="en-CA" sz="1875" dirty="0">
                <a:solidFill>
                  <a:srgbClr val="0070C0"/>
                </a:solidFill>
                <a:latin typeface="Arial" panose="020B0604020202020204" pitchFamily="34" charset="0"/>
                <a:cs typeface="Arial" panose="020B0604020202020204" pitchFamily="34" charset="0"/>
              </a:rPr>
              <a:t> </a:t>
            </a:r>
            <a:r>
              <a:rPr lang="en-CA" sz="1875" dirty="0">
                <a:solidFill>
                  <a:schemeClr val="tx2"/>
                </a:solidFill>
                <a:latin typeface="Arial" panose="020B0604020202020204" pitchFamily="34" charset="0"/>
                <a:cs typeface="Arial" panose="020B0604020202020204" pitchFamily="34" charset="0"/>
              </a:rPr>
              <a:t>Driven</a:t>
            </a:r>
          </a:p>
        </p:txBody>
      </p:sp>
      <p:sp>
        <p:nvSpPr>
          <p:cNvPr id="11" name="TextBox 10"/>
          <p:cNvSpPr txBox="1"/>
          <p:nvPr/>
        </p:nvSpPr>
        <p:spPr>
          <a:xfrm>
            <a:off x="3743210" y="2902301"/>
            <a:ext cx="1852758" cy="957955"/>
          </a:xfrm>
          <a:prstGeom prst="rect">
            <a:avLst/>
          </a:prstGeom>
          <a:noFill/>
        </p:spPr>
        <p:txBody>
          <a:bodyPr wrap="square" rtlCol="0">
            <a:spAutoFit/>
          </a:bodyPr>
          <a:lstStyle/>
          <a:p>
            <a:pPr algn="ctr"/>
            <a:r>
              <a:rPr lang="en-CA" sz="1875" b="1" dirty="0">
                <a:solidFill>
                  <a:schemeClr val="accent6"/>
                </a:solidFill>
                <a:latin typeface="Arial" panose="020B0604020202020204" pitchFamily="34" charset="0"/>
                <a:cs typeface="Arial" panose="020B0604020202020204" pitchFamily="34" charset="0"/>
              </a:rPr>
              <a:t>User Adoption </a:t>
            </a:r>
            <a:r>
              <a:rPr lang="en-CA" sz="1875" dirty="0">
                <a:solidFill>
                  <a:schemeClr val="tx2"/>
                </a:solidFill>
                <a:latin typeface="Arial" panose="020B0604020202020204" pitchFamily="34" charset="0"/>
                <a:cs typeface="Arial" panose="020B0604020202020204" pitchFamily="34" charset="0"/>
              </a:rPr>
              <a:t>Best Practices</a:t>
            </a:r>
          </a:p>
          <a:p>
            <a:pPr algn="ctr"/>
            <a:endParaRPr lang="en-CA" sz="1875" b="1" dirty="0">
              <a:solidFill>
                <a:schemeClr val="accent6"/>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59" y="1702378"/>
            <a:ext cx="1028700" cy="10287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9101" y="1695520"/>
            <a:ext cx="743174" cy="104241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498" y="1702378"/>
            <a:ext cx="930183" cy="1028700"/>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1969" y="1702378"/>
            <a:ext cx="1107665" cy="102870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1761" y="1702378"/>
            <a:ext cx="900399" cy="1028700"/>
          </a:xfrm>
          <a:prstGeom prst="rect">
            <a:avLst/>
          </a:prstGeom>
        </p:spPr>
      </p:pic>
    </p:spTree>
    <p:extLst>
      <p:ext uri="{BB962C8B-B14F-4D97-AF65-F5344CB8AC3E}">
        <p14:creationId xmlns:p14="http://schemas.microsoft.com/office/powerpoint/2010/main" val="725495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Methodology Portal</a:t>
            </a:r>
          </a:p>
        </p:txBody>
      </p:sp>
      <p:pic>
        <p:nvPicPr>
          <p:cNvPr id="3" name="Picture 2"/>
          <p:cNvPicPr>
            <a:picLocks noChangeAspect="1"/>
          </p:cNvPicPr>
          <p:nvPr/>
        </p:nvPicPr>
        <p:blipFill rotWithShape="1">
          <a:blip r:embed="rId2"/>
          <a:srcRect b="11489"/>
          <a:stretch/>
        </p:blipFill>
        <p:spPr>
          <a:xfrm>
            <a:off x="0" y="958786"/>
            <a:ext cx="9144000" cy="4243530"/>
          </a:xfrm>
          <a:prstGeom prst="rect">
            <a:avLst/>
          </a:prstGeom>
        </p:spPr>
      </p:pic>
    </p:spTree>
    <p:extLst>
      <p:ext uri="{BB962C8B-B14F-4D97-AF65-F5344CB8AC3E}">
        <p14:creationId xmlns:p14="http://schemas.microsoft.com/office/powerpoint/2010/main" val="3898222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Resources to Get Started</a:t>
            </a:r>
          </a:p>
        </p:txBody>
      </p:sp>
      <p:grpSp>
        <p:nvGrpSpPr>
          <p:cNvPr id="9" name="Group 8"/>
          <p:cNvGrpSpPr/>
          <p:nvPr/>
        </p:nvGrpSpPr>
        <p:grpSpPr>
          <a:xfrm>
            <a:off x="4622489" y="1535393"/>
            <a:ext cx="2523661" cy="2910359"/>
            <a:chOff x="6280419" y="1333500"/>
            <a:chExt cx="4146320" cy="4781657"/>
          </a:xfrm>
          <a:effectLst/>
        </p:grpSpPr>
        <p:pic>
          <p:nvPicPr>
            <p:cNvPr id="5" name="Picture 4"/>
            <p:cNvPicPr>
              <a:picLocks noChangeAspect="1"/>
            </p:cNvPicPr>
            <p:nvPr/>
          </p:nvPicPr>
          <p:blipFill>
            <a:blip r:embed="rId3"/>
            <a:stretch>
              <a:fillRect/>
            </a:stretch>
          </p:blipFill>
          <p:spPr>
            <a:xfrm>
              <a:off x="6280419" y="1333500"/>
              <a:ext cx="3098262" cy="4002864"/>
            </a:xfrm>
            <a:prstGeom prst="rect">
              <a:avLst/>
            </a:prstGeom>
            <a:ln>
              <a:solidFill>
                <a:schemeClr val="accent1"/>
              </a:solidFill>
            </a:ln>
          </p:spPr>
        </p:pic>
        <p:pic>
          <p:nvPicPr>
            <p:cNvPr id="7" name="Picture 6"/>
            <p:cNvPicPr>
              <a:picLocks noChangeAspect="1"/>
            </p:cNvPicPr>
            <p:nvPr/>
          </p:nvPicPr>
          <p:blipFill>
            <a:blip r:embed="rId4"/>
            <a:stretch>
              <a:fillRect/>
            </a:stretch>
          </p:blipFill>
          <p:spPr>
            <a:xfrm>
              <a:off x="7448917" y="2289687"/>
              <a:ext cx="2977822" cy="3825470"/>
            </a:xfrm>
            <a:prstGeom prst="rect">
              <a:avLst/>
            </a:prstGeom>
            <a:ln>
              <a:solidFill>
                <a:schemeClr val="accent1">
                  <a:lumMod val="60000"/>
                  <a:lumOff val="40000"/>
                </a:schemeClr>
              </a:solidFill>
            </a:ln>
            <a:effectLst/>
          </p:spPr>
        </p:pic>
      </p:grpSp>
      <p:pic>
        <p:nvPicPr>
          <p:cNvPr id="16" name="Picture 15"/>
          <p:cNvPicPr>
            <a:picLocks noChangeAspect="1"/>
          </p:cNvPicPr>
          <p:nvPr/>
        </p:nvPicPr>
        <p:blipFill>
          <a:blip r:embed="rId5"/>
          <a:stretch>
            <a:fillRect/>
          </a:stretch>
        </p:blipFill>
        <p:spPr>
          <a:xfrm>
            <a:off x="60801" y="1550551"/>
            <a:ext cx="2295757" cy="1744775"/>
          </a:xfrm>
          <a:prstGeom prst="rect">
            <a:avLst/>
          </a:prstGeom>
          <a:ln>
            <a:solidFill>
              <a:schemeClr val="accent1"/>
            </a:solidFill>
          </a:ln>
          <a:effectLst/>
        </p:spPr>
      </p:pic>
      <p:sp>
        <p:nvSpPr>
          <p:cNvPr id="17" name="TextBox 16"/>
          <p:cNvSpPr txBox="1"/>
          <p:nvPr/>
        </p:nvSpPr>
        <p:spPr>
          <a:xfrm>
            <a:off x="60801" y="960549"/>
            <a:ext cx="2295756" cy="369332"/>
          </a:xfrm>
          <a:prstGeom prst="rect">
            <a:avLst/>
          </a:prstGeom>
          <a:noFill/>
        </p:spPr>
        <p:txBody>
          <a:bodyPr wrap="square" rtlCol="0">
            <a:spAutoFit/>
          </a:bodyPr>
          <a:lstStyle/>
          <a:p>
            <a:pPr algn="ctr"/>
            <a:r>
              <a:rPr lang="en-CA" sz="1800" dirty="0">
                <a:solidFill>
                  <a:schemeClr val="tx2"/>
                </a:solidFill>
                <a:latin typeface="Arial" panose="020B0604020202020204" pitchFamily="34" charset="0"/>
                <a:cs typeface="Arial" panose="020B0604020202020204" pitchFamily="34" charset="0"/>
              </a:rPr>
              <a:t>Sample Project Plan</a:t>
            </a:r>
          </a:p>
        </p:txBody>
      </p:sp>
      <p:sp>
        <p:nvSpPr>
          <p:cNvPr id="18" name="TextBox 17"/>
          <p:cNvSpPr txBox="1"/>
          <p:nvPr/>
        </p:nvSpPr>
        <p:spPr>
          <a:xfrm>
            <a:off x="4681460" y="806893"/>
            <a:ext cx="2405718" cy="646331"/>
          </a:xfrm>
          <a:prstGeom prst="rect">
            <a:avLst/>
          </a:prstGeom>
          <a:noFill/>
        </p:spPr>
        <p:txBody>
          <a:bodyPr wrap="square" rtlCol="0">
            <a:spAutoFit/>
          </a:bodyPr>
          <a:lstStyle/>
          <a:p>
            <a:pPr algn="ctr"/>
            <a:r>
              <a:rPr lang="en-CA" sz="1800" dirty="0">
                <a:solidFill>
                  <a:schemeClr val="tx2"/>
                </a:solidFill>
                <a:latin typeface="Arial" panose="020B0604020202020204" pitchFamily="34" charset="0"/>
                <a:cs typeface="Arial" panose="020B0604020202020204" pitchFamily="34" charset="0"/>
              </a:rPr>
              <a:t>Sample Project Docs</a:t>
            </a:r>
            <a:br>
              <a:rPr lang="en-CA" sz="1800" dirty="0">
                <a:solidFill>
                  <a:schemeClr val="tx2"/>
                </a:solidFill>
                <a:latin typeface="Arial" panose="020B0604020202020204" pitchFamily="34" charset="0"/>
                <a:cs typeface="Arial" panose="020B0604020202020204" pitchFamily="34" charset="0"/>
              </a:rPr>
            </a:br>
            <a:r>
              <a:rPr lang="en-CA" sz="1800" dirty="0">
                <a:solidFill>
                  <a:schemeClr val="tx2"/>
                </a:solidFill>
                <a:latin typeface="Arial" panose="020B0604020202020204" pitchFamily="34" charset="0"/>
                <a:cs typeface="Arial" panose="020B0604020202020204" pitchFamily="34" charset="0"/>
              </a:rPr>
              <a:t>(Req. &amp; Test Plan)</a:t>
            </a:r>
          </a:p>
        </p:txBody>
      </p:sp>
      <p:sp>
        <p:nvSpPr>
          <p:cNvPr id="19" name="TextBox 18"/>
          <p:cNvSpPr txBox="1"/>
          <p:nvPr/>
        </p:nvSpPr>
        <p:spPr>
          <a:xfrm>
            <a:off x="2279475" y="939379"/>
            <a:ext cx="2407548" cy="369332"/>
          </a:xfrm>
          <a:prstGeom prst="rect">
            <a:avLst/>
          </a:prstGeom>
          <a:noFill/>
        </p:spPr>
        <p:txBody>
          <a:bodyPr wrap="square" rtlCol="0">
            <a:spAutoFit/>
          </a:bodyPr>
          <a:lstStyle/>
          <a:p>
            <a:pPr algn="ctr"/>
            <a:r>
              <a:rPr lang="en-CA" sz="1800" dirty="0">
                <a:solidFill>
                  <a:schemeClr val="tx2"/>
                </a:solidFill>
                <a:latin typeface="Arial" panose="020B0604020202020204" pitchFamily="34" charset="0"/>
                <a:cs typeface="Arial" panose="020B0604020202020204" pitchFamily="34" charset="0"/>
              </a:rPr>
              <a:t>Sample RACI Matrix</a:t>
            </a:r>
          </a:p>
        </p:txBody>
      </p:sp>
      <p:pic>
        <p:nvPicPr>
          <p:cNvPr id="2" name="Picture 1"/>
          <p:cNvPicPr>
            <a:picLocks noChangeAspect="1"/>
          </p:cNvPicPr>
          <p:nvPr/>
        </p:nvPicPr>
        <p:blipFill rotWithShape="1">
          <a:blip r:embed="rId6"/>
          <a:srcRect r="35353"/>
          <a:stretch/>
        </p:blipFill>
        <p:spPr>
          <a:xfrm>
            <a:off x="2494269" y="1550551"/>
            <a:ext cx="1977961" cy="1410209"/>
          </a:xfrm>
          <a:prstGeom prst="rect">
            <a:avLst/>
          </a:prstGeom>
          <a:ln>
            <a:solidFill>
              <a:schemeClr val="accent1"/>
            </a:solidFill>
          </a:ln>
          <a:effectLst/>
        </p:spPr>
      </p:pic>
      <p:grpSp>
        <p:nvGrpSpPr>
          <p:cNvPr id="8" name="Group 7"/>
          <p:cNvGrpSpPr/>
          <p:nvPr/>
        </p:nvGrpSpPr>
        <p:grpSpPr>
          <a:xfrm>
            <a:off x="7308249" y="1535393"/>
            <a:ext cx="1698459" cy="2910359"/>
            <a:chOff x="7312160" y="1535393"/>
            <a:chExt cx="1698459" cy="2910359"/>
          </a:xfrm>
        </p:grpSpPr>
        <p:pic>
          <p:nvPicPr>
            <p:cNvPr id="3" name="Picture 2"/>
            <p:cNvPicPr>
              <a:picLocks noChangeAspect="1"/>
            </p:cNvPicPr>
            <p:nvPr/>
          </p:nvPicPr>
          <p:blipFill>
            <a:blip r:embed="rId7"/>
            <a:stretch>
              <a:fillRect/>
            </a:stretch>
          </p:blipFill>
          <p:spPr>
            <a:xfrm>
              <a:off x="7312160" y="1535393"/>
              <a:ext cx="1376321" cy="1830507"/>
            </a:xfrm>
            <a:prstGeom prst="rect">
              <a:avLst/>
            </a:prstGeom>
            <a:ln>
              <a:solidFill>
                <a:schemeClr val="bg1">
                  <a:lumMod val="65000"/>
                </a:schemeClr>
              </a:solidFill>
            </a:ln>
          </p:spPr>
        </p:pic>
        <p:pic>
          <p:nvPicPr>
            <p:cNvPr id="6" name="Picture 5"/>
            <p:cNvPicPr>
              <a:picLocks noChangeAspect="1"/>
            </p:cNvPicPr>
            <p:nvPr/>
          </p:nvPicPr>
          <p:blipFill>
            <a:blip r:embed="rId8"/>
            <a:stretch>
              <a:fillRect/>
            </a:stretch>
          </p:blipFill>
          <p:spPr>
            <a:xfrm>
              <a:off x="7634298" y="2615245"/>
              <a:ext cx="1376321" cy="1830507"/>
            </a:xfrm>
            <a:prstGeom prst="rect">
              <a:avLst/>
            </a:prstGeom>
            <a:ln>
              <a:solidFill>
                <a:schemeClr val="bg1">
                  <a:lumMod val="65000"/>
                </a:schemeClr>
              </a:solidFill>
            </a:ln>
          </p:spPr>
        </p:pic>
      </p:grpSp>
      <p:sp>
        <p:nvSpPr>
          <p:cNvPr id="13" name="TextBox 12"/>
          <p:cNvSpPr txBox="1"/>
          <p:nvPr/>
        </p:nvSpPr>
        <p:spPr>
          <a:xfrm>
            <a:off x="6938576" y="828502"/>
            <a:ext cx="2295756" cy="646331"/>
          </a:xfrm>
          <a:prstGeom prst="rect">
            <a:avLst/>
          </a:prstGeom>
          <a:noFill/>
        </p:spPr>
        <p:txBody>
          <a:bodyPr wrap="square" rtlCol="0">
            <a:spAutoFit/>
          </a:bodyPr>
          <a:lstStyle/>
          <a:p>
            <a:pPr algn="ctr"/>
            <a:r>
              <a:rPr lang="en-CA" sz="1800" dirty="0">
                <a:solidFill>
                  <a:schemeClr val="tx2"/>
                </a:solidFill>
                <a:latin typeface="Arial" panose="020B0604020202020204" pitchFamily="34" charset="0"/>
                <a:cs typeface="Arial" panose="020B0604020202020204" pitchFamily="34" charset="0"/>
              </a:rPr>
              <a:t>Sample Awareness Posters</a:t>
            </a:r>
          </a:p>
        </p:txBody>
      </p:sp>
    </p:spTree>
    <p:extLst>
      <p:ext uri="{BB962C8B-B14F-4D97-AF65-F5344CB8AC3E}">
        <p14:creationId xmlns:p14="http://schemas.microsoft.com/office/powerpoint/2010/main" val="3034786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Communication Resources</a:t>
            </a:r>
          </a:p>
        </p:txBody>
      </p:sp>
      <p:grpSp>
        <p:nvGrpSpPr>
          <p:cNvPr id="4" name="Group 3"/>
          <p:cNvGrpSpPr/>
          <p:nvPr/>
        </p:nvGrpSpPr>
        <p:grpSpPr>
          <a:xfrm>
            <a:off x="5568712" y="1697509"/>
            <a:ext cx="2779808" cy="2815356"/>
            <a:chOff x="7928804" y="2066176"/>
            <a:chExt cx="3706411" cy="3753808"/>
          </a:xfrm>
          <a:effectLst/>
        </p:grpSpPr>
        <p:pic>
          <p:nvPicPr>
            <p:cNvPr id="5" name="Picture 4"/>
            <p:cNvPicPr>
              <a:picLocks noChangeAspect="1"/>
            </p:cNvPicPr>
            <p:nvPr/>
          </p:nvPicPr>
          <p:blipFill>
            <a:blip r:embed="rId3"/>
            <a:stretch>
              <a:fillRect/>
            </a:stretch>
          </p:blipFill>
          <p:spPr>
            <a:xfrm>
              <a:off x="7928804" y="2066176"/>
              <a:ext cx="2838752" cy="3673679"/>
            </a:xfrm>
            <a:prstGeom prst="rect">
              <a:avLst/>
            </a:prstGeom>
            <a:ln>
              <a:solidFill>
                <a:schemeClr val="accent1"/>
              </a:solidFill>
            </a:ln>
            <a:effectLst/>
          </p:spPr>
        </p:pic>
        <p:pic>
          <p:nvPicPr>
            <p:cNvPr id="6" name="Picture 5"/>
            <p:cNvPicPr>
              <a:picLocks noChangeAspect="1"/>
            </p:cNvPicPr>
            <p:nvPr/>
          </p:nvPicPr>
          <p:blipFill>
            <a:blip r:embed="rId4"/>
            <a:stretch>
              <a:fillRect/>
            </a:stretch>
          </p:blipFill>
          <p:spPr>
            <a:xfrm>
              <a:off x="8129947" y="3181350"/>
              <a:ext cx="3505268" cy="2638634"/>
            </a:xfrm>
            <a:prstGeom prst="rect">
              <a:avLst/>
            </a:prstGeom>
            <a:ln>
              <a:solidFill>
                <a:schemeClr val="accent1">
                  <a:lumMod val="60000"/>
                  <a:lumOff val="40000"/>
                </a:schemeClr>
              </a:solidFill>
            </a:ln>
          </p:spPr>
        </p:pic>
      </p:grpSp>
      <p:sp>
        <p:nvSpPr>
          <p:cNvPr id="7" name="TextBox 6"/>
          <p:cNvSpPr txBox="1"/>
          <p:nvPr/>
        </p:nvSpPr>
        <p:spPr>
          <a:xfrm>
            <a:off x="5545595" y="1035559"/>
            <a:ext cx="2760474" cy="646331"/>
          </a:xfrm>
          <a:prstGeom prst="rect">
            <a:avLst/>
          </a:prstGeom>
          <a:noFill/>
        </p:spPr>
        <p:txBody>
          <a:bodyPr wrap="square" rtlCol="0">
            <a:spAutoFit/>
          </a:bodyPr>
          <a:lstStyle/>
          <a:p>
            <a:pPr algn="ctr"/>
            <a:r>
              <a:rPr lang="en-CA" sz="1800" dirty="0">
                <a:solidFill>
                  <a:schemeClr val="tx2"/>
                </a:solidFill>
                <a:latin typeface="Arial" panose="020B0604020202020204" pitchFamily="34" charset="0"/>
                <a:cs typeface="Arial" panose="020B0604020202020204" pitchFamily="34" charset="0"/>
              </a:rPr>
              <a:t>Sample Employee Communication Tools</a:t>
            </a:r>
          </a:p>
        </p:txBody>
      </p:sp>
      <p:sp>
        <p:nvSpPr>
          <p:cNvPr id="8" name="TextBox 7"/>
          <p:cNvSpPr txBox="1"/>
          <p:nvPr/>
        </p:nvSpPr>
        <p:spPr>
          <a:xfrm>
            <a:off x="1447832" y="1074262"/>
            <a:ext cx="2760474" cy="646331"/>
          </a:xfrm>
          <a:prstGeom prst="rect">
            <a:avLst/>
          </a:prstGeom>
          <a:noFill/>
        </p:spPr>
        <p:txBody>
          <a:bodyPr wrap="square" rtlCol="0">
            <a:spAutoFit/>
          </a:bodyPr>
          <a:lstStyle/>
          <a:p>
            <a:pPr algn="ctr"/>
            <a:r>
              <a:rPr lang="en-CA" sz="1800" dirty="0">
                <a:solidFill>
                  <a:schemeClr val="tx2"/>
                </a:solidFill>
                <a:latin typeface="Arial" panose="020B0604020202020204" pitchFamily="34" charset="0"/>
                <a:cs typeface="Arial" panose="020B0604020202020204" pitchFamily="34" charset="0"/>
              </a:rPr>
              <a:t>Sample Executive Communication Template</a:t>
            </a:r>
          </a:p>
        </p:txBody>
      </p:sp>
      <p:pic>
        <p:nvPicPr>
          <p:cNvPr id="48" name="Picture 47"/>
          <p:cNvPicPr>
            <a:picLocks noChangeAspect="1"/>
          </p:cNvPicPr>
          <p:nvPr/>
        </p:nvPicPr>
        <p:blipFill>
          <a:blip r:embed="rId5"/>
          <a:stretch>
            <a:fillRect/>
          </a:stretch>
        </p:blipFill>
        <p:spPr>
          <a:xfrm>
            <a:off x="1084138" y="1687004"/>
            <a:ext cx="3487862" cy="2614532"/>
          </a:xfrm>
          <a:prstGeom prst="rect">
            <a:avLst/>
          </a:prstGeom>
          <a:ln>
            <a:solidFill>
              <a:schemeClr val="accent1"/>
            </a:solidFill>
          </a:ln>
          <a:effectLst/>
        </p:spPr>
      </p:pic>
    </p:spTree>
    <p:extLst>
      <p:ext uri="{BB962C8B-B14F-4D97-AF65-F5344CB8AC3E}">
        <p14:creationId xmlns:p14="http://schemas.microsoft.com/office/powerpoint/2010/main" val="3526590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5227" y="1101464"/>
            <a:ext cx="3213548" cy="2803425"/>
          </a:xfrm>
          <a:prstGeom prst="rect">
            <a:avLst/>
          </a:prstGeom>
        </p:spPr>
      </p:pic>
      <p:sp>
        <p:nvSpPr>
          <p:cNvPr id="2" name="Title 1"/>
          <p:cNvSpPr>
            <a:spLocks noGrp="1"/>
          </p:cNvSpPr>
          <p:nvPr>
            <p:ph type="title"/>
          </p:nvPr>
        </p:nvSpPr>
        <p:spPr/>
        <p:txBody>
          <a:bodyPr vert="horz" lIns="68580" tIns="89154" rIns="68580" bIns="34290" rtlCol="0" anchor="ctr">
            <a:normAutofit/>
          </a:bodyPr>
          <a:lstStyle/>
          <a:p>
            <a:r>
              <a:rPr lang="en-US" sz="3225" dirty="0"/>
              <a:t>Functional Enablement</a:t>
            </a:r>
            <a:endParaRPr lang="en-CA" sz="3075" b="0" dirty="0">
              <a:solidFill>
                <a:srgbClr val="0070C0"/>
              </a:solidFill>
            </a:endParaRPr>
          </a:p>
        </p:txBody>
      </p:sp>
      <p:sp>
        <p:nvSpPr>
          <p:cNvPr id="8" name="TextBox 7"/>
          <p:cNvSpPr txBox="1"/>
          <p:nvPr/>
        </p:nvSpPr>
        <p:spPr>
          <a:xfrm>
            <a:off x="4009751" y="909169"/>
            <a:ext cx="1122926" cy="253916"/>
          </a:xfrm>
          <a:prstGeom prst="rect">
            <a:avLst/>
          </a:prstGeom>
          <a:noFill/>
        </p:spPr>
        <p:txBody>
          <a:bodyPr wrap="square" rtlCol="0">
            <a:spAutoFit/>
          </a:bodyPr>
          <a:lstStyle/>
          <a:p>
            <a:pPr algn="ctr"/>
            <a:r>
              <a:rPr lang="en-US" sz="1050" dirty="0">
                <a:solidFill>
                  <a:schemeClr val="tx2"/>
                </a:solidFill>
                <a:latin typeface="Arial" panose="020B0604020202020204" pitchFamily="34" charset="0"/>
                <a:cs typeface="Arial" panose="020B0604020202020204" pitchFamily="34" charset="0"/>
              </a:rPr>
              <a:t>Maturity</a:t>
            </a:r>
            <a:endParaRPr lang="en-CA" sz="1050" dirty="0" err="1">
              <a:solidFill>
                <a:schemeClr val="tx2"/>
              </a:solidFill>
              <a:latin typeface="Arial" panose="020B0604020202020204" pitchFamily="34" charset="0"/>
              <a:cs typeface="Arial" panose="020B0604020202020204" pitchFamily="34" charset="0"/>
            </a:endParaRPr>
          </a:p>
        </p:txBody>
      </p:sp>
      <p:sp>
        <p:nvSpPr>
          <p:cNvPr id="9" name="TextBox 8"/>
          <p:cNvSpPr txBox="1"/>
          <p:nvPr/>
        </p:nvSpPr>
        <p:spPr>
          <a:xfrm>
            <a:off x="5980727" y="3904889"/>
            <a:ext cx="1122926" cy="253916"/>
          </a:xfrm>
          <a:prstGeom prst="rect">
            <a:avLst/>
          </a:prstGeom>
          <a:noFill/>
        </p:spPr>
        <p:txBody>
          <a:bodyPr wrap="square" rtlCol="0">
            <a:spAutoFit/>
          </a:bodyPr>
          <a:lstStyle/>
          <a:p>
            <a:r>
              <a:rPr lang="en-US" sz="1050" dirty="0">
                <a:solidFill>
                  <a:schemeClr val="tx2"/>
                </a:solidFill>
                <a:latin typeface="Arial" panose="020B0604020202020204" pitchFamily="34" charset="0"/>
                <a:cs typeface="Arial" panose="020B0604020202020204" pitchFamily="34" charset="0"/>
              </a:rPr>
              <a:t>Time</a:t>
            </a:r>
            <a:endParaRPr lang="en-CA" sz="1050" dirty="0" err="1">
              <a:solidFill>
                <a:schemeClr val="tx2"/>
              </a:solidFill>
              <a:latin typeface="Arial" panose="020B0604020202020204" pitchFamily="34" charset="0"/>
              <a:cs typeface="Arial" panose="020B0604020202020204" pitchFamily="34" charset="0"/>
            </a:endParaRPr>
          </a:p>
        </p:txBody>
      </p:sp>
      <p:sp>
        <p:nvSpPr>
          <p:cNvPr id="10" name="TextBox 9"/>
          <p:cNvSpPr txBox="1"/>
          <p:nvPr/>
        </p:nvSpPr>
        <p:spPr>
          <a:xfrm>
            <a:off x="1645920" y="3904889"/>
            <a:ext cx="1338593" cy="253916"/>
          </a:xfrm>
          <a:prstGeom prst="rect">
            <a:avLst/>
          </a:prstGeom>
          <a:noFill/>
        </p:spPr>
        <p:txBody>
          <a:bodyPr wrap="square" rtlCol="0">
            <a:spAutoFit/>
          </a:bodyPr>
          <a:lstStyle/>
          <a:p>
            <a:pPr algn="r"/>
            <a:r>
              <a:rPr lang="en-US" sz="1050" dirty="0">
                <a:solidFill>
                  <a:schemeClr val="tx2"/>
                </a:solidFill>
                <a:latin typeface="Arial" panose="020B0604020202020204" pitchFamily="34" charset="0"/>
                <a:cs typeface="Arial" panose="020B0604020202020204" pitchFamily="34" charset="0"/>
              </a:rPr>
              <a:t>Unstructured Data</a:t>
            </a:r>
            <a:endParaRPr lang="en-CA" sz="1050" dirty="0" err="1">
              <a:solidFill>
                <a:schemeClr val="tx2"/>
              </a:solidFill>
              <a:latin typeface="Arial" panose="020B0604020202020204" pitchFamily="34" charset="0"/>
              <a:cs typeface="Arial" panose="020B0604020202020204" pitchFamily="34" charset="0"/>
            </a:endParaRPr>
          </a:p>
        </p:txBody>
      </p:sp>
      <p:grpSp>
        <p:nvGrpSpPr>
          <p:cNvPr id="17" name="Group 16"/>
          <p:cNvGrpSpPr/>
          <p:nvPr/>
        </p:nvGrpSpPr>
        <p:grpSpPr>
          <a:xfrm>
            <a:off x="2539270" y="2332332"/>
            <a:ext cx="5468874" cy="1151222"/>
            <a:chOff x="3385693" y="3106602"/>
            <a:chExt cx="7291832" cy="1534962"/>
          </a:xfrm>
        </p:grpSpPr>
        <p:cxnSp>
          <p:nvCxnSpPr>
            <p:cNvPr id="23" name="Straight Connector 22"/>
            <p:cNvCxnSpPr>
              <a:stCxn id="24" idx="1"/>
            </p:cNvCxnSpPr>
            <p:nvPr/>
          </p:nvCxnSpPr>
          <p:spPr>
            <a:xfrm flipH="1" flipV="1">
              <a:off x="6191608" y="3245102"/>
              <a:ext cx="2040920" cy="1538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232528" y="3106602"/>
              <a:ext cx="2444997" cy="338555"/>
            </a:xfrm>
            <a:prstGeom prst="rect">
              <a:avLst/>
            </a:prstGeom>
            <a:noFill/>
          </p:spPr>
          <p:txBody>
            <a:bodyPr wrap="square" rtlCol="0">
              <a:spAutoFit/>
            </a:bodyPr>
            <a:lstStyle/>
            <a:p>
              <a:r>
                <a:rPr lang="en-US" sz="1050" dirty="0">
                  <a:solidFill>
                    <a:schemeClr val="tx2"/>
                  </a:solidFill>
                  <a:latin typeface="Arial" panose="020B0604020202020204" pitchFamily="34" charset="0"/>
                  <a:cs typeface="Arial" panose="020B0604020202020204" pitchFamily="34" charset="0"/>
                </a:rPr>
                <a:t>CRAWL</a:t>
              </a:r>
              <a:endParaRPr lang="en-CA" sz="1050" dirty="0" err="1">
                <a:solidFill>
                  <a:schemeClr val="bg1">
                    <a:lumMod val="50000"/>
                  </a:schemeClr>
                </a:solidFill>
                <a:latin typeface="Arial" panose="020B0604020202020204" pitchFamily="34" charset="0"/>
                <a:cs typeface="Arial" panose="020B0604020202020204" pitchFamily="34" charset="0"/>
              </a:endParaRPr>
            </a:p>
          </p:txBody>
        </p:sp>
        <p:cxnSp>
          <p:nvCxnSpPr>
            <p:cNvPr id="35" name="Straight Connector 34"/>
            <p:cNvCxnSpPr/>
            <p:nvPr/>
          </p:nvCxnSpPr>
          <p:spPr>
            <a:xfrm flipH="1">
              <a:off x="3953638" y="3245102"/>
              <a:ext cx="202806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5693" y="3130801"/>
              <a:ext cx="315212" cy="228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047" y="3244419"/>
              <a:ext cx="1210069" cy="1397145"/>
            </a:xfrm>
            <a:prstGeom prst="rect">
              <a:avLst/>
            </a:prstGeom>
          </p:spPr>
        </p:pic>
      </p:grpSp>
      <p:grpSp>
        <p:nvGrpSpPr>
          <p:cNvPr id="18" name="Group 17"/>
          <p:cNvGrpSpPr/>
          <p:nvPr/>
        </p:nvGrpSpPr>
        <p:grpSpPr>
          <a:xfrm>
            <a:off x="2508405" y="1780087"/>
            <a:ext cx="5499739" cy="2150402"/>
            <a:chOff x="3344540" y="2370275"/>
            <a:chExt cx="7332985" cy="2867202"/>
          </a:xfrm>
        </p:grpSpPr>
        <p:cxnSp>
          <p:nvCxnSpPr>
            <p:cNvPr id="27" name="Straight Connector 26"/>
            <p:cNvCxnSpPr>
              <a:stCxn id="28" idx="1"/>
            </p:cNvCxnSpPr>
            <p:nvPr/>
          </p:nvCxnSpPr>
          <p:spPr>
            <a:xfrm flipH="1" flipV="1">
              <a:off x="6191608" y="2648406"/>
              <a:ext cx="2040920" cy="153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232528" y="2509906"/>
              <a:ext cx="2444997" cy="338555"/>
            </a:xfrm>
            <a:prstGeom prst="rect">
              <a:avLst/>
            </a:prstGeom>
            <a:noFill/>
          </p:spPr>
          <p:txBody>
            <a:bodyPr wrap="square" rtlCol="0">
              <a:spAutoFit/>
            </a:bodyPr>
            <a:lstStyle/>
            <a:p>
              <a:r>
                <a:rPr lang="en-US" sz="1050" dirty="0">
                  <a:solidFill>
                    <a:schemeClr val="accent1"/>
                  </a:solidFill>
                  <a:latin typeface="Arial" panose="020B0604020202020204" pitchFamily="34" charset="0"/>
                  <a:cs typeface="Arial" panose="020B0604020202020204" pitchFamily="34" charset="0"/>
                </a:rPr>
                <a:t>WALK</a:t>
              </a:r>
              <a:endParaRPr lang="en-CA" sz="1050" dirty="0" err="1">
                <a:solidFill>
                  <a:schemeClr val="bg1">
                    <a:lumMod val="50000"/>
                  </a:schemeClr>
                </a:solidFill>
                <a:latin typeface="Arial" panose="020B0604020202020204" pitchFamily="34" charset="0"/>
                <a:cs typeface="Arial" panose="020B0604020202020204" pitchFamily="34" charset="0"/>
              </a:endParaRPr>
            </a:p>
          </p:txBody>
        </p:sp>
        <p:cxnSp>
          <p:nvCxnSpPr>
            <p:cNvPr id="36" name="Straight Connector 35"/>
            <p:cNvCxnSpPr/>
            <p:nvPr/>
          </p:nvCxnSpPr>
          <p:spPr>
            <a:xfrm flipH="1">
              <a:off x="3953636" y="2648406"/>
              <a:ext cx="202806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4540" y="2370275"/>
              <a:ext cx="397518" cy="594360"/>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2151" y="2648505"/>
              <a:ext cx="2241860" cy="2588972"/>
            </a:xfrm>
            <a:prstGeom prst="rect">
              <a:avLst/>
            </a:prstGeom>
          </p:spPr>
        </p:pic>
      </p:grpSp>
      <p:grpSp>
        <p:nvGrpSpPr>
          <p:cNvPr id="19" name="Group 18"/>
          <p:cNvGrpSpPr/>
          <p:nvPr/>
        </p:nvGrpSpPr>
        <p:grpSpPr>
          <a:xfrm>
            <a:off x="2442851" y="1293705"/>
            <a:ext cx="5565293" cy="3108800"/>
            <a:chOff x="3257134" y="1721765"/>
            <a:chExt cx="7420391" cy="4145067"/>
          </a:xfrm>
        </p:grpSpPr>
        <p:cxnSp>
          <p:nvCxnSpPr>
            <p:cNvPr id="33" name="Straight Connector 32"/>
            <p:cNvCxnSpPr>
              <a:stCxn id="34" idx="1"/>
            </p:cNvCxnSpPr>
            <p:nvPr/>
          </p:nvCxnSpPr>
          <p:spPr>
            <a:xfrm flipH="1" flipV="1">
              <a:off x="6191608" y="1996086"/>
              <a:ext cx="2040920" cy="1538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232528" y="1857586"/>
              <a:ext cx="2444997" cy="338555"/>
            </a:xfrm>
            <a:prstGeom prst="rect">
              <a:avLst/>
            </a:prstGeom>
            <a:noFill/>
          </p:spPr>
          <p:txBody>
            <a:bodyPr wrap="square" rtlCol="0">
              <a:spAutoFit/>
            </a:bodyPr>
            <a:lstStyle/>
            <a:p>
              <a:r>
                <a:rPr lang="en-US" sz="1050" dirty="0">
                  <a:solidFill>
                    <a:schemeClr val="accent5"/>
                  </a:solidFill>
                  <a:latin typeface="Arial" panose="020B0604020202020204" pitchFamily="34" charset="0"/>
                  <a:cs typeface="Arial" panose="020B0604020202020204" pitchFamily="34" charset="0"/>
                </a:rPr>
                <a:t>RUN</a:t>
              </a:r>
              <a:endParaRPr lang="en-CA" sz="1050" dirty="0" err="1">
                <a:solidFill>
                  <a:schemeClr val="bg1">
                    <a:lumMod val="50000"/>
                  </a:schemeClr>
                </a:solidFill>
                <a:latin typeface="Arial" panose="020B0604020202020204" pitchFamily="34" charset="0"/>
                <a:cs typeface="Arial" panose="020B0604020202020204" pitchFamily="34" charset="0"/>
              </a:endParaRPr>
            </a:p>
          </p:txBody>
        </p:sp>
        <p:cxnSp>
          <p:nvCxnSpPr>
            <p:cNvPr id="37" name="Straight Connector 36"/>
            <p:cNvCxnSpPr/>
            <p:nvPr/>
          </p:nvCxnSpPr>
          <p:spPr>
            <a:xfrm flipH="1">
              <a:off x="3953636" y="1996086"/>
              <a:ext cx="202806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7134" y="1721765"/>
              <a:ext cx="572331" cy="548640"/>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5597" y="2020046"/>
              <a:ext cx="3333295" cy="3846786"/>
            </a:xfrm>
            <a:prstGeom prst="rect">
              <a:avLst/>
            </a:prstGeom>
          </p:spPr>
        </p:pic>
      </p:grpSp>
    </p:spTree>
    <p:extLst>
      <p:ext uri="{BB962C8B-B14F-4D97-AF65-F5344CB8AC3E}">
        <p14:creationId xmlns:p14="http://schemas.microsoft.com/office/powerpoint/2010/main" val="286084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400" dirty="0"/>
              <a:t>Data Classification Templates</a:t>
            </a:r>
          </a:p>
        </p:txBody>
      </p:sp>
      <p:sp>
        <p:nvSpPr>
          <p:cNvPr id="7" name="Rectangle 6"/>
          <p:cNvSpPr/>
          <p:nvPr/>
        </p:nvSpPr>
        <p:spPr>
          <a:xfrm>
            <a:off x="737558" y="988669"/>
            <a:ext cx="1543050" cy="685800"/>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12" name="Rectangle 11"/>
          <p:cNvSpPr/>
          <p:nvPr/>
        </p:nvSpPr>
        <p:spPr>
          <a:xfrm>
            <a:off x="2343150" y="988669"/>
            <a:ext cx="1543050" cy="685800"/>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13" name="Rectangle 12"/>
          <p:cNvSpPr/>
          <p:nvPr/>
        </p:nvSpPr>
        <p:spPr>
          <a:xfrm>
            <a:off x="3948743" y="988669"/>
            <a:ext cx="4629150" cy="685800"/>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765" y="1074394"/>
            <a:ext cx="377161" cy="51435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1458" y="1074394"/>
            <a:ext cx="390227" cy="51435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7481" y="1074394"/>
            <a:ext cx="390227" cy="514350"/>
          </a:xfrm>
          <a:prstGeom prst="rect">
            <a:avLst/>
          </a:prstGeom>
        </p:spPr>
      </p:pic>
      <p:sp>
        <p:nvSpPr>
          <p:cNvPr id="19" name="TextBox 18"/>
          <p:cNvSpPr txBox="1"/>
          <p:nvPr/>
        </p:nvSpPr>
        <p:spPr>
          <a:xfrm>
            <a:off x="1229925" y="1158445"/>
            <a:ext cx="1050683" cy="369332"/>
          </a:xfrm>
          <a:prstGeom prst="rect">
            <a:avLst/>
          </a:prstGeom>
          <a:noFill/>
        </p:spPr>
        <p:txBody>
          <a:bodyPr wrap="square" rtlCol="0">
            <a:spAutoFit/>
          </a:bodyPr>
          <a:lstStyle/>
          <a:p>
            <a:r>
              <a:rPr lang="en-US" sz="900" dirty="0">
                <a:solidFill>
                  <a:schemeClr val="tx2"/>
                </a:solidFill>
                <a:latin typeface="Arial" panose="020B0604020202020204" pitchFamily="34" charset="0"/>
                <a:cs typeface="Arial" panose="020B0604020202020204" pitchFamily="34" charset="0"/>
              </a:rPr>
              <a:t>Strategic Objectives</a:t>
            </a:r>
            <a:endParaRPr lang="en-CA" sz="900" dirty="0" err="1">
              <a:solidFill>
                <a:schemeClr val="tx2"/>
              </a:solidFill>
              <a:latin typeface="Arial" panose="020B0604020202020204" pitchFamily="34" charset="0"/>
              <a:cs typeface="Arial" panose="020B0604020202020204" pitchFamily="34" charset="0"/>
            </a:endParaRPr>
          </a:p>
        </p:txBody>
      </p:sp>
      <p:sp>
        <p:nvSpPr>
          <p:cNvPr id="20" name="TextBox 19"/>
          <p:cNvSpPr txBox="1"/>
          <p:nvPr/>
        </p:nvSpPr>
        <p:spPr>
          <a:xfrm>
            <a:off x="2831685" y="1227694"/>
            <a:ext cx="1050683" cy="230832"/>
          </a:xfrm>
          <a:prstGeom prst="rect">
            <a:avLst/>
          </a:prstGeom>
          <a:noFill/>
        </p:spPr>
        <p:txBody>
          <a:bodyPr wrap="square" rtlCol="0">
            <a:spAutoFit/>
          </a:bodyPr>
          <a:lstStyle/>
          <a:p>
            <a:r>
              <a:rPr lang="en-US" sz="900" dirty="0">
                <a:solidFill>
                  <a:schemeClr val="tx2"/>
                </a:solidFill>
                <a:latin typeface="Arial" panose="020B0604020202020204" pitchFamily="34" charset="0"/>
                <a:cs typeface="Arial" panose="020B0604020202020204" pitchFamily="34" charset="0"/>
              </a:rPr>
              <a:t>Outcomes</a:t>
            </a:r>
            <a:endParaRPr lang="en-CA" sz="900" dirty="0" err="1">
              <a:solidFill>
                <a:schemeClr val="tx2"/>
              </a:solidFill>
              <a:latin typeface="Arial" panose="020B0604020202020204" pitchFamily="34" charset="0"/>
              <a:cs typeface="Arial" panose="020B0604020202020204" pitchFamily="34" charset="0"/>
            </a:endParaRPr>
          </a:p>
        </p:txBody>
      </p:sp>
      <p:sp>
        <p:nvSpPr>
          <p:cNvPr id="21" name="TextBox 20"/>
          <p:cNvSpPr txBox="1"/>
          <p:nvPr/>
        </p:nvSpPr>
        <p:spPr>
          <a:xfrm>
            <a:off x="4467707" y="1158445"/>
            <a:ext cx="1152824" cy="369332"/>
          </a:xfrm>
          <a:prstGeom prst="rect">
            <a:avLst/>
          </a:prstGeom>
          <a:noFill/>
        </p:spPr>
        <p:txBody>
          <a:bodyPr wrap="square" rtlCol="0">
            <a:spAutoFit/>
          </a:bodyPr>
          <a:lstStyle/>
          <a:p>
            <a:r>
              <a:rPr lang="en-US" sz="900" dirty="0">
                <a:solidFill>
                  <a:schemeClr val="tx2"/>
                </a:solidFill>
                <a:latin typeface="Arial" panose="020B0604020202020204" pitchFamily="34" charset="0"/>
                <a:cs typeface="Arial" panose="020B0604020202020204" pitchFamily="34" charset="0"/>
              </a:rPr>
              <a:t>Data Classification Templates</a:t>
            </a:r>
            <a:endParaRPr lang="en-CA" sz="900" dirty="0" err="1">
              <a:solidFill>
                <a:schemeClr val="tx2"/>
              </a:solidFill>
              <a:latin typeface="Arial" panose="020B0604020202020204" pitchFamily="34" charset="0"/>
              <a:cs typeface="Arial" panose="020B0604020202020204" pitchFamily="34" charset="0"/>
            </a:endParaRPr>
          </a:p>
        </p:txBody>
      </p:sp>
      <p:sp>
        <p:nvSpPr>
          <p:cNvPr id="22" name="Rectangle 21"/>
          <p:cNvSpPr/>
          <p:nvPr/>
        </p:nvSpPr>
        <p:spPr>
          <a:xfrm>
            <a:off x="2339318" y="1966923"/>
            <a:ext cx="1543050" cy="205740"/>
          </a:xfrm>
          <a:prstGeom prst="rect">
            <a:avLst/>
          </a:prstGeom>
          <a:solidFill>
            <a:schemeClr val="bg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chemeClr val="bg2">
                    <a:lumMod val="50000"/>
                  </a:schemeClr>
                </a:solidFill>
                <a:latin typeface="Arial" panose="020B0604020202020204" pitchFamily="34" charset="0"/>
                <a:cs typeface="Arial" panose="020B0604020202020204" pitchFamily="34" charset="0"/>
              </a:rPr>
              <a:t>Classification Labels and Levels</a:t>
            </a:r>
          </a:p>
        </p:txBody>
      </p:sp>
      <p:sp>
        <p:nvSpPr>
          <p:cNvPr id="25" name="Rectangle 24"/>
          <p:cNvSpPr/>
          <p:nvPr/>
        </p:nvSpPr>
        <p:spPr>
          <a:xfrm>
            <a:off x="2339318" y="2173228"/>
            <a:ext cx="1543050" cy="205740"/>
          </a:xfrm>
          <a:prstGeom prst="rect">
            <a:avLst/>
          </a:prstGeom>
          <a:solidFill>
            <a:schemeClr val="bg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chemeClr val="bg2">
                    <a:lumMod val="50000"/>
                  </a:schemeClr>
                </a:solidFill>
                <a:latin typeface="Arial" panose="020B0604020202020204" pitchFamily="34" charset="0"/>
                <a:cs typeface="Arial" panose="020B0604020202020204" pitchFamily="34" charset="0"/>
              </a:rPr>
              <a:t>Level of User Engagement</a:t>
            </a:r>
          </a:p>
        </p:txBody>
      </p:sp>
      <p:sp>
        <p:nvSpPr>
          <p:cNvPr id="26" name="Rectangle 25"/>
          <p:cNvSpPr/>
          <p:nvPr/>
        </p:nvSpPr>
        <p:spPr>
          <a:xfrm>
            <a:off x="2339318" y="2379534"/>
            <a:ext cx="1543050" cy="205740"/>
          </a:xfrm>
          <a:prstGeom prst="rect">
            <a:avLst/>
          </a:prstGeom>
          <a:solidFill>
            <a:schemeClr val="bg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chemeClr val="bg2">
                    <a:lumMod val="50000"/>
                  </a:schemeClr>
                </a:solidFill>
                <a:latin typeface="Arial" panose="020B0604020202020204" pitchFamily="34" charset="0"/>
                <a:cs typeface="Arial" panose="020B0604020202020204" pitchFamily="34" charset="0"/>
              </a:rPr>
              <a:t>Data Coverage</a:t>
            </a:r>
          </a:p>
        </p:txBody>
      </p:sp>
      <p:sp>
        <p:nvSpPr>
          <p:cNvPr id="27" name="Rectangle 26"/>
          <p:cNvSpPr/>
          <p:nvPr/>
        </p:nvSpPr>
        <p:spPr>
          <a:xfrm>
            <a:off x="2339318" y="2584143"/>
            <a:ext cx="1543050" cy="205740"/>
          </a:xfrm>
          <a:prstGeom prst="rect">
            <a:avLst/>
          </a:prstGeom>
          <a:solidFill>
            <a:schemeClr val="bg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chemeClr val="bg2">
                    <a:lumMod val="50000"/>
                  </a:schemeClr>
                </a:solidFill>
                <a:latin typeface="Arial" panose="020B0604020202020204" pitchFamily="34" charset="0"/>
                <a:cs typeface="Arial" panose="020B0604020202020204" pitchFamily="34" charset="0"/>
              </a:rPr>
              <a:t>Universal vs. Group Policy</a:t>
            </a:r>
          </a:p>
        </p:txBody>
      </p:sp>
      <p:sp>
        <p:nvSpPr>
          <p:cNvPr id="29" name="Rectangle 28"/>
          <p:cNvSpPr/>
          <p:nvPr/>
        </p:nvSpPr>
        <p:spPr>
          <a:xfrm>
            <a:off x="737558" y="1966923"/>
            <a:ext cx="1543050" cy="822960"/>
          </a:xfrm>
          <a:prstGeom prst="rect">
            <a:avLst/>
          </a:prstGeom>
          <a:solidFill>
            <a:srgbClr val="58595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solidFill>
                  <a:schemeClr val="bg1"/>
                </a:solidFill>
                <a:latin typeface="Arial" panose="020B0604020202020204" pitchFamily="34" charset="0"/>
                <a:cs typeface="Arial" panose="020B0604020202020204" pitchFamily="34" charset="0"/>
              </a:rPr>
              <a:t>Accurately Identify Information Assets</a:t>
            </a:r>
          </a:p>
        </p:txBody>
      </p:sp>
      <p:sp>
        <p:nvSpPr>
          <p:cNvPr id="31" name="Rectangle 30"/>
          <p:cNvSpPr/>
          <p:nvPr/>
        </p:nvSpPr>
        <p:spPr>
          <a:xfrm>
            <a:off x="737558" y="2842126"/>
            <a:ext cx="1543050" cy="822960"/>
          </a:xfrm>
          <a:prstGeom prst="rect">
            <a:avLst/>
          </a:prstGeom>
          <a:solidFill>
            <a:srgbClr val="652D9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solidFill>
                  <a:schemeClr val="bg1"/>
                </a:solidFill>
                <a:latin typeface="Arial" panose="020B0604020202020204" pitchFamily="34" charset="0"/>
                <a:cs typeface="Arial" panose="020B0604020202020204" pitchFamily="34" charset="0"/>
              </a:rPr>
              <a:t>Transform</a:t>
            </a:r>
          </a:p>
          <a:p>
            <a:pPr algn="ctr"/>
            <a:r>
              <a:rPr lang="en-CA" sz="900" dirty="0">
                <a:solidFill>
                  <a:schemeClr val="bg1"/>
                </a:solidFill>
                <a:latin typeface="Arial" panose="020B0604020202020204" pitchFamily="34" charset="0"/>
                <a:cs typeface="Arial" panose="020B0604020202020204" pitchFamily="34" charset="0"/>
              </a:rPr>
              <a:t>Security Culture</a:t>
            </a:r>
          </a:p>
        </p:txBody>
      </p:sp>
      <p:sp>
        <p:nvSpPr>
          <p:cNvPr id="32" name="Rectangle 31"/>
          <p:cNvSpPr/>
          <p:nvPr/>
        </p:nvSpPr>
        <p:spPr>
          <a:xfrm>
            <a:off x="2339318" y="2842058"/>
            <a:ext cx="1543050" cy="274320"/>
          </a:xfrm>
          <a:prstGeom prst="rect">
            <a:avLst/>
          </a:prstGeom>
          <a:solidFill>
            <a:srgbClr val="652D90">
              <a:alpha val="1490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rgbClr val="652D90"/>
                </a:solidFill>
                <a:latin typeface="Arial" panose="020B0604020202020204" pitchFamily="34" charset="0"/>
                <a:cs typeface="Arial" panose="020B0604020202020204" pitchFamily="34" charset="0"/>
              </a:rPr>
              <a:t>Awareness</a:t>
            </a:r>
          </a:p>
        </p:txBody>
      </p:sp>
      <p:sp>
        <p:nvSpPr>
          <p:cNvPr id="33" name="Rectangle 32"/>
          <p:cNvSpPr/>
          <p:nvPr/>
        </p:nvSpPr>
        <p:spPr>
          <a:xfrm>
            <a:off x="2339318" y="3116378"/>
            <a:ext cx="1543050" cy="274320"/>
          </a:xfrm>
          <a:prstGeom prst="rect">
            <a:avLst/>
          </a:prstGeom>
          <a:solidFill>
            <a:srgbClr val="E8E0E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rgbClr val="652D90"/>
                </a:solidFill>
                <a:latin typeface="Arial" panose="020B0604020202020204" pitchFamily="34" charset="0"/>
                <a:cs typeface="Arial" panose="020B0604020202020204" pitchFamily="34" charset="0"/>
              </a:rPr>
              <a:t>Education</a:t>
            </a:r>
          </a:p>
        </p:txBody>
      </p:sp>
      <p:sp>
        <p:nvSpPr>
          <p:cNvPr id="34" name="Rectangle 33"/>
          <p:cNvSpPr/>
          <p:nvPr/>
        </p:nvSpPr>
        <p:spPr>
          <a:xfrm>
            <a:off x="2339318" y="3390563"/>
            <a:ext cx="1543050" cy="274320"/>
          </a:xfrm>
          <a:prstGeom prst="rect">
            <a:avLst/>
          </a:prstGeom>
          <a:solidFill>
            <a:srgbClr val="E8E0E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rgbClr val="652D90"/>
                </a:solidFill>
                <a:latin typeface="Arial" panose="020B0604020202020204" pitchFamily="34" charset="0"/>
                <a:cs typeface="Arial" panose="020B0604020202020204" pitchFamily="34" charset="0"/>
              </a:rPr>
              <a:t>Culture Change Validation</a:t>
            </a:r>
          </a:p>
        </p:txBody>
      </p:sp>
      <p:sp>
        <p:nvSpPr>
          <p:cNvPr id="36" name="Rectangle 35"/>
          <p:cNvSpPr/>
          <p:nvPr/>
        </p:nvSpPr>
        <p:spPr>
          <a:xfrm>
            <a:off x="737558" y="3716949"/>
            <a:ext cx="1543050" cy="822960"/>
          </a:xfrm>
          <a:prstGeom prst="rect">
            <a:avLst/>
          </a:prstGeom>
          <a:solidFill>
            <a:srgbClr val="258C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solidFill>
                  <a:schemeClr val="bg1"/>
                </a:solidFill>
                <a:latin typeface="Arial" panose="020B0604020202020204" pitchFamily="34" charset="0"/>
                <a:cs typeface="Arial" panose="020B0604020202020204" pitchFamily="34" charset="0"/>
              </a:rPr>
              <a:t>Manage and Control Information</a:t>
            </a:r>
          </a:p>
        </p:txBody>
      </p:sp>
      <p:sp>
        <p:nvSpPr>
          <p:cNvPr id="37" name="Rectangle 36"/>
          <p:cNvSpPr/>
          <p:nvPr/>
        </p:nvSpPr>
        <p:spPr>
          <a:xfrm>
            <a:off x="2339318" y="3717219"/>
            <a:ext cx="1543050" cy="274320"/>
          </a:xfrm>
          <a:prstGeom prst="rect">
            <a:avLst/>
          </a:prstGeom>
          <a:solidFill>
            <a:srgbClr val="258CCC">
              <a:alpha val="1490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rgbClr val="258CCC"/>
                </a:solidFill>
                <a:latin typeface="Arial" panose="020B0604020202020204" pitchFamily="34" charset="0"/>
                <a:cs typeface="Arial" panose="020B0604020202020204" pitchFamily="34" charset="0"/>
              </a:rPr>
              <a:t>Control Sharing Based on Classification in Email</a:t>
            </a:r>
          </a:p>
        </p:txBody>
      </p:sp>
      <p:sp>
        <p:nvSpPr>
          <p:cNvPr id="38" name="Rectangle 37"/>
          <p:cNvSpPr/>
          <p:nvPr/>
        </p:nvSpPr>
        <p:spPr>
          <a:xfrm>
            <a:off x="2339318" y="3991134"/>
            <a:ext cx="1543050" cy="274320"/>
          </a:xfrm>
          <a:prstGeom prst="rect">
            <a:avLst/>
          </a:prstGeom>
          <a:solidFill>
            <a:srgbClr val="DFEEF7"/>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rgbClr val="258CCC"/>
                </a:solidFill>
                <a:latin typeface="Arial" panose="020B0604020202020204" pitchFamily="34" charset="0"/>
                <a:cs typeface="Arial" panose="020B0604020202020204" pitchFamily="34" charset="0"/>
              </a:rPr>
              <a:t>Control Data Sharing across the Network and Cloud</a:t>
            </a:r>
          </a:p>
        </p:txBody>
      </p:sp>
      <p:sp>
        <p:nvSpPr>
          <p:cNvPr id="39" name="Rectangle 38"/>
          <p:cNvSpPr/>
          <p:nvPr/>
        </p:nvSpPr>
        <p:spPr>
          <a:xfrm>
            <a:off x="2339318" y="4265859"/>
            <a:ext cx="1543050" cy="274320"/>
          </a:xfrm>
          <a:prstGeom prst="rect">
            <a:avLst/>
          </a:prstGeom>
          <a:solidFill>
            <a:srgbClr val="DFEEF7"/>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50" dirty="0">
                <a:solidFill>
                  <a:srgbClr val="258CCC"/>
                </a:solidFill>
                <a:latin typeface="Arial" panose="020B0604020202020204" pitchFamily="34" charset="0"/>
                <a:cs typeface="Arial" panose="020B0604020202020204" pitchFamily="34" charset="0"/>
              </a:rPr>
              <a:t>Apply Protection based on Data Classification</a:t>
            </a:r>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559" y="2309823"/>
            <a:ext cx="189128" cy="137160"/>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0430" y="2241243"/>
            <a:ext cx="286166" cy="274320"/>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1583" y="2241243"/>
            <a:ext cx="183470" cy="274320"/>
          </a:xfrm>
          <a:prstGeom prst="rect">
            <a:avLst/>
          </a:prstGeom>
        </p:spPr>
      </p:pic>
      <p:sp>
        <p:nvSpPr>
          <p:cNvPr id="3" name="Rectangle 2"/>
          <p:cNvSpPr/>
          <p:nvPr/>
        </p:nvSpPr>
        <p:spPr>
          <a:xfrm>
            <a:off x="3948743" y="1966923"/>
            <a:ext cx="1508760" cy="822960"/>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35" name="Rectangle 34"/>
          <p:cNvSpPr/>
          <p:nvPr/>
        </p:nvSpPr>
        <p:spPr>
          <a:xfrm>
            <a:off x="5508938" y="1966923"/>
            <a:ext cx="1508760" cy="822960"/>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40" name="Rectangle 39"/>
          <p:cNvSpPr/>
          <p:nvPr/>
        </p:nvSpPr>
        <p:spPr>
          <a:xfrm>
            <a:off x="7069133" y="1966923"/>
            <a:ext cx="1508760" cy="822960"/>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41" name="Rectangle 40"/>
          <p:cNvSpPr/>
          <p:nvPr/>
        </p:nvSpPr>
        <p:spPr>
          <a:xfrm>
            <a:off x="3948743" y="2842058"/>
            <a:ext cx="1508760" cy="822960"/>
          </a:xfrm>
          <a:prstGeom prst="rect">
            <a:avLst/>
          </a:prstGeom>
          <a:noFill/>
          <a:ln w="19050">
            <a:solidFill>
              <a:srgbClr val="652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42" name="Rectangle 41"/>
          <p:cNvSpPr/>
          <p:nvPr/>
        </p:nvSpPr>
        <p:spPr>
          <a:xfrm>
            <a:off x="5508938" y="2842058"/>
            <a:ext cx="1508760" cy="822960"/>
          </a:xfrm>
          <a:prstGeom prst="rect">
            <a:avLst/>
          </a:prstGeom>
          <a:noFill/>
          <a:ln w="19050">
            <a:solidFill>
              <a:srgbClr val="652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49" name="Rectangle 48"/>
          <p:cNvSpPr/>
          <p:nvPr/>
        </p:nvSpPr>
        <p:spPr>
          <a:xfrm>
            <a:off x="7069133" y="2842058"/>
            <a:ext cx="1508760" cy="822960"/>
          </a:xfrm>
          <a:prstGeom prst="rect">
            <a:avLst/>
          </a:prstGeom>
          <a:noFill/>
          <a:ln w="19050">
            <a:solidFill>
              <a:srgbClr val="652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50" name="Rectangle 49"/>
          <p:cNvSpPr/>
          <p:nvPr/>
        </p:nvSpPr>
        <p:spPr>
          <a:xfrm>
            <a:off x="3948743" y="3716949"/>
            <a:ext cx="1508760" cy="82296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51" name="Rectangle 50"/>
          <p:cNvSpPr/>
          <p:nvPr/>
        </p:nvSpPr>
        <p:spPr>
          <a:xfrm>
            <a:off x="5508938" y="3716949"/>
            <a:ext cx="1508760" cy="82296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52" name="Rectangle 51"/>
          <p:cNvSpPr/>
          <p:nvPr/>
        </p:nvSpPr>
        <p:spPr>
          <a:xfrm>
            <a:off x="7069133" y="3716949"/>
            <a:ext cx="1508760" cy="82296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559" y="3184958"/>
            <a:ext cx="189128" cy="137160"/>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0430" y="3116378"/>
            <a:ext cx="286166" cy="274320"/>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1583" y="3116378"/>
            <a:ext cx="183470" cy="274320"/>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559" y="4059849"/>
            <a:ext cx="189128" cy="137160"/>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0430" y="3991269"/>
            <a:ext cx="286166" cy="274320"/>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1583" y="3991269"/>
            <a:ext cx="183470" cy="274320"/>
          </a:xfrm>
          <a:prstGeom prst="rect">
            <a:avLst/>
          </a:prstGeom>
        </p:spPr>
      </p:pic>
      <p:sp>
        <p:nvSpPr>
          <p:cNvPr id="59" name="Rectangle 58"/>
          <p:cNvSpPr/>
          <p:nvPr/>
        </p:nvSpPr>
        <p:spPr>
          <a:xfrm>
            <a:off x="3948743" y="1726400"/>
            <a:ext cx="1508760" cy="184927"/>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anose="020B0604020202020204" pitchFamily="34" charset="0"/>
                <a:cs typeface="Arial" panose="020B0604020202020204" pitchFamily="34" charset="0"/>
              </a:rPr>
              <a:t>Crawl</a:t>
            </a:r>
            <a:endParaRPr lang="en-CA" sz="1050" dirty="0">
              <a:latin typeface="Arial" panose="020B0604020202020204" pitchFamily="34" charset="0"/>
              <a:cs typeface="Arial" panose="020B0604020202020204" pitchFamily="34" charset="0"/>
            </a:endParaRPr>
          </a:p>
        </p:txBody>
      </p:sp>
      <p:sp>
        <p:nvSpPr>
          <p:cNvPr id="60" name="Rectangle 59"/>
          <p:cNvSpPr/>
          <p:nvPr/>
        </p:nvSpPr>
        <p:spPr>
          <a:xfrm>
            <a:off x="5508938" y="1726400"/>
            <a:ext cx="1508760" cy="184927"/>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anose="020B0604020202020204" pitchFamily="34" charset="0"/>
                <a:cs typeface="Arial" panose="020B0604020202020204" pitchFamily="34" charset="0"/>
              </a:rPr>
              <a:t>Walk</a:t>
            </a:r>
            <a:endParaRPr lang="en-CA" sz="1050" dirty="0">
              <a:latin typeface="Arial" panose="020B0604020202020204" pitchFamily="34" charset="0"/>
              <a:cs typeface="Arial" panose="020B0604020202020204" pitchFamily="34" charset="0"/>
            </a:endParaRPr>
          </a:p>
        </p:txBody>
      </p:sp>
      <p:sp>
        <p:nvSpPr>
          <p:cNvPr id="61" name="Rectangle 60"/>
          <p:cNvSpPr/>
          <p:nvPr/>
        </p:nvSpPr>
        <p:spPr>
          <a:xfrm>
            <a:off x="7069133" y="1726400"/>
            <a:ext cx="1508760" cy="184927"/>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anose="020B0604020202020204" pitchFamily="34" charset="0"/>
                <a:cs typeface="Arial" panose="020B0604020202020204" pitchFamily="34" charset="0"/>
              </a:rPr>
              <a:t>Run</a:t>
            </a:r>
            <a:endParaRPr lang="en-CA" sz="1050" dirty="0">
              <a:latin typeface="Arial" panose="020B0604020202020204" pitchFamily="34" charset="0"/>
              <a:cs typeface="Arial" panose="020B0604020202020204" pitchFamily="34" charset="0"/>
            </a:endParaRPr>
          </a:p>
        </p:txBody>
      </p:sp>
      <p:sp>
        <p:nvSpPr>
          <p:cNvPr id="4" name="Isosceles Triangle 3"/>
          <p:cNvSpPr/>
          <p:nvPr/>
        </p:nvSpPr>
        <p:spPr>
          <a:xfrm rot="10800000">
            <a:off x="3021432" y="1762313"/>
            <a:ext cx="186488" cy="124851"/>
          </a:xfrm>
          <a:prstGeom prst="triangl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62" name="Isosceles Triangle 61"/>
          <p:cNvSpPr/>
          <p:nvPr/>
        </p:nvSpPr>
        <p:spPr>
          <a:xfrm rot="10800000">
            <a:off x="1415839" y="1762313"/>
            <a:ext cx="186488" cy="124851"/>
          </a:xfrm>
          <a:prstGeom prst="triangl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Tree>
    <p:extLst>
      <p:ext uri="{BB962C8B-B14F-4D97-AF65-F5344CB8AC3E}">
        <p14:creationId xmlns:p14="http://schemas.microsoft.com/office/powerpoint/2010/main" val="47500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TITUS Customer Engagement</a:t>
            </a:r>
          </a:p>
        </p:txBody>
      </p:sp>
      <p:sp>
        <p:nvSpPr>
          <p:cNvPr id="8" name="TextBox 7"/>
          <p:cNvSpPr txBox="1"/>
          <p:nvPr/>
        </p:nvSpPr>
        <p:spPr>
          <a:xfrm>
            <a:off x="872945" y="1087012"/>
            <a:ext cx="2103461" cy="553998"/>
          </a:xfrm>
          <a:prstGeom prst="rect">
            <a:avLst/>
          </a:prstGeom>
          <a:noFill/>
        </p:spPr>
        <p:txBody>
          <a:bodyPr wrap="square" rtlCol="0">
            <a:spAutoFit/>
          </a:bodyPr>
          <a:lstStyle/>
          <a:p>
            <a:pPr algn="ctr"/>
            <a:r>
              <a:rPr lang="en-CA" sz="1500" dirty="0">
                <a:solidFill>
                  <a:schemeClr val="tx2"/>
                </a:solidFill>
                <a:latin typeface="Arial" panose="020B0604020202020204" pitchFamily="34" charset="0"/>
                <a:cs typeface="Arial" panose="020B0604020202020204" pitchFamily="34" charset="0"/>
              </a:rPr>
              <a:t>Agreement with TITUS is Signed</a:t>
            </a:r>
          </a:p>
        </p:txBody>
      </p:sp>
      <p:sp>
        <p:nvSpPr>
          <p:cNvPr id="37" name="TextBox 36"/>
          <p:cNvSpPr txBox="1"/>
          <p:nvPr/>
        </p:nvSpPr>
        <p:spPr>
          <a:xfrm>
            <a:off x="5930468" y="1273995"/>
            <a:ext cx="2008887" cy="1246495"/>
          </a:xfrm>
          <a:prstGeom prst="rect">
            <a:avLst/>
          </a:prstGeom>
          <a:noFill/>
        </p:spPr>
        <p:txBody>
          <a:bodyPr wrap="square" rtlCol="0">
            <a:spAutoFit/>
          </a:bodyPr>
          <a:lstStyle/>
          <a:p>
            <a:pPr algn="ctr"/>
            <a:r>
              <a:rPr lang="en-CA" sz="1500" b="1" dirty="0">
                <a:solidFill>
                  <a:schemeClr val="tx2"/>
                </a:solidFill>
                <a:latin typeface="Arial" panose="020B0604020202020204" pitchFamily="34" charset="0"/>
                <a:cs typeface="Arial" panose="020B0604020202020204" pitchFamily="34" charset="0"/>
              </a:rPr>
              <a:t>Onboarding</a:t>
            </a:r>
          </a:p>
          <a:p>
            <a:pPr algn="ctr"/>
            <a:r>
              <a:rPr lang="en-CA" sz="1200" dirty="0">
                <a:solidFill>
                  <a:srgbClr val="0070C0"/>
                </a:solidFill>
                <a:latin typeface="Arial" panose="020B0604020202020204" pitchFamily="34" charset="0"/>
                <a:cs typeface="Arial" panose="020B0604020202020204" pitchFamily="34" charset="0"/>
              </a:rPr>
              <a:t>License Letter</a:t>
            </a:r>
          </a:p>
          <a:p>
            <a:pPr algn="ctr"/>
            <a:r>
              <a:rPr lang="en-CA" sz="1200" dirty="0">
                <a:solidFill>
                  <a:srgbClr val="0070C0"/>
                </a:solidFill>
                <a:latin typeface="Arial" panose="020B0604020202020204" pitchFamily="34" charset="0"/>
                <a:cs typeface="Arial" panose="020B0604020202020204" pitchFamily="34" charset="0"/>
              </a:rPr>
              <a:t>License Key</a:t>
            </a:r>
          </a:p>
          <a:p>
            <a:pPr algn="ctr"/>
            <a:r>
              <a:rPr lang="en-CA" sz="1200" dirty="0">
                <a:solidFill>
                  <a:srgbClr val="0070C0"/>
                </a:solidFill>
                <a:latin typeface="Arial" panose="020B0604020202020204" pitchFamily="34" charset="0"/>
                <a:cs typeface="Arial" panose="020B0604020202020204" pitchFamily="34" charset="0"/>
              </a:rPr>
              <a:t>Support Portal</a:t>
            </a:r>
          </a:p>
          <a:p>
            <a:pPr algn="ctr"/>
            <a:r>
              <a:rPr lang="en-CA" sz="1200" dirty="0">
                <a:solidFill>
                  <a:srgbClr val="0070C0"/>
                </a:solidFill>
                <a:latin typeface="Arial" panose="020B0604020202020204" pitchFamily="34" charset="0"/>
                <a:cs typeface="Arial" panose="020B0604020202020204" pitchFamily="34" charset="0"/>
              </a:rPr>
              <a:t>Methodology Portal</a:t>
            </a:r>
          </a:p>
          <a:p>
            <a:pPr algn="ctr"/>
            <a:r>
              <a:rPr lang="en-CA" sz="1200" dirty="0">
                <a:solidFill>
                  <a:srgbClr val="0070C0"/>
                </a:solidFill>
                <a:latin typeface="Arial" panose="020B0604020202020204" pitchFamily="34" charset="0"/>
                <a:cs typeface="Arial" panose="020B0604020202020204" pitchFamily="34" charset="0"/>
              </a:rPr>
              <a:t>Technical Account </a:t>
            </a:r>
            <a:r>
              <a:rPr lang="en-CA" sz="1200" dirty="0" err="1">
                <a:solidFill>
                  <a:srgbClr val="0070C0"/>
                </a:solidFill>
                <a:latin typeface="Arial" panose="020B0604020202020204" pitchFamily="34" charset="0"/>
                <a:cs typeface="Arial" panose="020B0604020202020204" pitchFamily="34" charset="0"/>
              </a:rPr>
              <a:t>Mgr</a:t>
            </a:r>
            <a:r>
              <a:rPr lang="en-CA" sz="1200" dirty="0">
                <a:solidFill>
                  <a:srgbClr val="0070C0"/>
                </a:solidFill>
                <a:latin typeface="Arial" panose="020B0604020202020204" pitchFamily="34" charset="0"/>
                <a:cs typeface="Arial" panose="020B0604020202020204" pitchFamily="34" charset="0"/>
              </a:rPr>
              <a:t>*</a:t>
            </a:r>
          </a:p>
        </p:txBody>
      </p:sp>
      <p:sp>
        <p:nvSpPr>
          <p:cNvPr id="40" name="TextBox 39"/>
          <p:cNvSpPr txBox="1"/>
          <p:nvPr/>
        </p:nvSpPr>
        <p:spPr>
          <a:xfrm>
            <a:off x="5701163" y="3099563"/>
            <a:ext cx="2467497" cy="1061829"/>
          </a:xfrm>
          <a:prstGeom prst="rect">
            <a:avLst/>
          </a:prstGeom>
          <a:noFill/>
        </p:spPr>
        <p:txBody>
          <a:bodyPr wrap="square" rtlCol="0">
            <a:spAutoFit/>
          </a:bodyPr>
          <a:lstStyle/>
          <a:p>
            <a:pPr algn="ctr"/>
            <a:r>
              <a:rPr lang="en-CA" sz="1500" b="1" dirty="0">
                <a:solidFill>
                  <a:schemeClr val="tx2"/>
                </a:solidFill>
                <a:latin typeface="Arial" panose="020B0604020202020204" pitchFamily="34" charset="0"/>
                <a:cs typeface="Arial" panose="020B0604020202020204" pitchFamily="34" charset="0"/>
              </a:rPr>
              <a:t>Professional Services*</a:t>
            </a:r>
            <a:endParaRPr lang="en-CA" sz="1200" dirty="0">
              <a:solidFill>
                <a:srgbClr val="0070C0"/>
              </a:solidFill>
              <a:latin typeface="Arial" panose="020B0604020202020204" pitchFamily="34" charset="0"/>
              <a:cs typeface="Arial" panose="020B0604020202020204" pitchFamily="34" charset="0"/>
            </a:endParaRPr>
          </a:p>
          <a:p>
            <a:pPr algn="ctr"/>
            <a:r>
              <a:rPr lang="en-CA" sz="1200" dirty="0">
                <a:solidFill>
                  <a:srgbClr val="0070C0"/>
                </a:solidFill>
                <a:latin typeface="Arial" panose="020B0604020202020204" pitchFamily="34" charset="0"/>
                <a:cs typeface="Arial" panose="020B0604020202020204" pitchFamily="34" charset="0"/>
              </a:rPr>
              <a:t>PS Kick-Off</a:t>
            </a:r>
          </a:p>
          <a:p>
            <a:pPr algn="ctr"/>
            <a:r>
              <a:rPr lang="en-CA" sz="1200" dirty="0">
                <a:solidFill>
                  <a:srgbClr val="0070C0"/>
                </a:solidFill>
                <a:latin typeface="Arial" panose="020B0604020202020204" pitchFamily="34" charset="0"/>
                <a:cs typeface="Arial" panose="020B0604020202020204" pitchFamily="34" charset="0"/>
              </a:rPr>
              <a:t>Methodology Review</a:t>
            </a:r>
          </a:p>
          <a:p>
            <a:pPr algn="ctr"/>
            <a:r>
              <a:rPr lang="en-CA" sz="1200" dirty="0">
                <a:solidFill>
                  <a:srgbClr val="0070C0"/>
                </a:solidFill>
                <a:latin typeface="Arial" panose="020B0604020202020204" pitchFamily="34" charset="0"/>
                <a:cs typeface="Arial" panose="020B0604020202020204" pitchFamily="34" charset="0"/>
              </a:rPr>
              <a:t>Deployment Planning</a:t>
            </a:r>
          </a:p>
          <a:p>
            <a:pPr algn="ctr"/>
            <a:r>
              <a:rPr lang="en-CA" sz="1200" dirty="0">
                <a:solidFill>
                  <a:srgbClr val="0070C0"/>
                </a:solidFill>
                <a:latin typeface="Arial" panose="020B0604020202020204" pitchFamily="34" charset="0"/>
                <a:cs typeface="Arial" panose="020B0604020202020204" pitchFamily="34" charset="0"/>
              </a:rPr>
              <a:t> </a:t>
            </a:r>
          </a:p>
        </p:txBody>
      </p:sp>
      <p:sp>
        <p:nvSpPr>
          <p:cNvPr id="41" name="TextBox 40"/>
          <p:cNvSpPr txBox="1"/>
          <p:nvPr/>
        </p:nvSpPr>
        <p:spPr>
          <a:xfrm>
            <a:off x="7813497" y="4329961"/>
            <a:ext cx="1330503" cy="253916"/>
          </a:xfrm>
          <a:prstGeom prst="rect">
            <a:avLst/>
          </a:prstGeom>
          <a:noFill/>
        </p:spPr>
        <p:txBody>
          <a:bodyPr wrap="square" rtlCol="0">
            <a:spAutoFit/>
          </a:bodyPr>
          <a:lstStyle/>
          <a:p>
            <a:pPr algn="ctr"/>
            <a:r>
              <a:rPr lang="en-CA" sz="1050" b="1" dirty="0">
                <a:solidFill>
                  <a:schemeClr val="tx2"/>
                </a:solidFill>
                <a:latin typeface="Arial" panose="020B0604020202020204" pitchFamily="34" charset="0"/>
                <a:cs typeface="Arial" panose="020B0604020202020204" pitchFamily="34" charset="0"/>
              </a:rPr>
              <a:t>*</a:t>
            </a:r>
            <a:r>
              <a:rPr lang="en-CA" sz="1050" i="1" dirty="0">
                <a:solidFill>
                  <a:schemeClr val="tx2"/>
                </a:solidFill>
                <a:latin typeface="Arial" panose="020B0604020202020204" pitchFamily="34" charset="0"/>
                <a:cs typeface="Arial" panose="020B0604020202020204" pitchFamily="34" charset="0"/>
              </a:rPr>
              <a:t>If Purchased</a:t>
            </a:r>
            <a:endParaRPr lang="en-CA" sz="825" i="1" dirty="0">
              <a:solidFill>
                <a:srgbClr val="0070C0"/>
              </a:solidFill>
              <a:latin typeface="Arial" panose="020B0604020202020204" pitchFamily="34" charset="0"/>
              <a:cs typeface="Arial" panose="020B0604020202020204" pitchFamily="34" charset="0"/>
            </a:endParaRPr>
          </a:p>
        </p:txBody>
      </p:sp>
      <p:sp>
        <p:nvSpPr>
          <p:cNvPr id="22" name="Freeform 21"/>
          <p:cNvSpPr/>
          <p:nvPr/>
        </p:nvSpPr>
        <p:spPr>
          <a:xfrm>
            <a:off x="2473503" y="1857455"/>
            <a:ext cx="1841643" cy="225444"/>
          </a:xfrm>
          <a:custGeom>
            <a:avLst/>
            <a:gdLst>
              <a:gd name="connsiteX0" fmla="*/ 0 w 2455524"/>
              <a:gd name="connsiteY0" fmla="*/ 300592 h 300592"/>
              <a:gd name="connsiteX1" fmla="*/ 852756 w 2455524"/>
              <a:gd name="connsiteY1" fmla="*/ 33463 h 300592"/>
              <a:gd name="connsiteX2" fmla="*/ 2455524 w 2455524"/>
              <a:gd name="connsiteY2" fmla="*/ 12915 h 300592"/>
            </a:gdLst>
            <a:ahLst/>
            <a:cxnLst>
              <a:cxn ang="0">
                <a:pos x="connsiteX0" y="connsiteY0"/>
              </a:cxn>
              <a:cxn ang="0">
                <a:pos x="connsiteX1" y="connsiteY1"/>
              </a:cxn>
              <a:cxn ang="0">
                <a:pos x="connsiteX2" y="connsiteY2"/>
              </a:cxn>
            </a:cxnLst>
            <a:rect l="l" t="t" r="r" b="b"/>
            <a:pathLst>
              <a:path w="2455524" h="300592">
                <a:moveTo>
                  <a:pt x="0" y="300592"/>
                </a:moveTo>
                <a:cubicBezTo>
                  <a:pt x="221751" y="191000"/>
                  <a:pt x="443502" y="81409"/>
                  <a:pt x="852756" y="33463"/>
                </a:cubicBezTo>
                <a:cubicBezTo>
                  <a:pt x="1262010" y="-14483"/>
                  <a:pt x="1858767" y="-784"/>
                  <a:pt x="2455524" y="12915"/>
                </a:cubicBezTo>
              </a:path>
            </a:pathLst>
          </a:custGeom>
          <a:noFill/>
          <a:ln w="63500">
            <a:solidFill>
              <a:srgbClr val="2BB673"/>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28" name="Freeform 27"/>
          <p:cNvSpPr/>
          <p:nvPr/>
        </p:nvSpPr>
        <p:spPr>
          <a:xfrm flipV="1">
            <a:off x="2433033" y="3442693"/>
            <a:ext cx="1841643" cy="225444"/>
          </a:xfrm>
          <a:custGeom>
            <a:avLst/>
            <a:gdLst>
              <a:gd name="connsiteX0" fmla="*/ 0 w 2455524"/>
              <a:gd name="connsiteY0" fmla="*/ 300592 h 300592"/>
              <a:gd name="connsiteX1" fmla="*/ 852756 w 2455524"/>
              <a:gd name="connsiteY1" fmla="*/ 33463 h 300592"/>
              <a:gd name="connsiteX2" fmla="*/ 2455524 w 2455524"/>
              <a:gd name="connsiteY2" fmla="*/ 12915 h 300592"/>
            </a:gdLst>
            <a:ahLst/>
            <a:cxnLst>
              <a:cxn ang="0">
                <a:pos x="connsiteX0" y="connsiteY0"/>
              </a:cxn>
              <a:cxn ang="0">
                <a:pos x="connsiteX1" y="connsiteY1"/>
              </a:cxn>
              <a:cxn ang="0">
                <a:pos x="connsiteX2" y="connsiteY2"/>
              </a:cxn>
            </a:cxnLst>
            <a:rect l="l" t="t" r="r" b="b"/>
            <a:pathLst>
              <a:path w="2455524" h="300592">
                <a:moveTo>
                  <a:pt x="0" y="300592"/>
                </a:moveTo>
                <a:cubicBezTo>
                  <a:pt x="221751" y="191000"/>
                  <a:pt x="443502" y="81409"/>
                  <a:pt x="852756" y="33463"/>
                </a:cubicBezTo>
                <a:cubicBezTo>
                  <a:pt x="1262010" y="-14483"/>
                  <a:pt x="1858767" y="-784"/>
                  <a:pt x="2455524" y="12915"/>
                </a:cubicBezTo>
              </a:path>
            </a:pathLst>
          </a:custGeom>
          <a:noFill/>
          <a:ln w="63500">
            <a:solidFill>
              <a:srgbClr val="2BB673"/>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380" y="3084056"/>
            <a:ext cx="1179479" cy="1069760"/>
          </a:xfrm>
          <a:prstGeom prst="rect">
            <a:avLst/>
          </a:prstGeom>
        </p:spPr>
      </p:pic>
      <p:grpSp>
        <p:nvGrpSpPr>
          <p:cNvPr id="27" name="Group 26"/>
          <p:cNvGrpSpPr/>
          <p:nvPr/>
        </p:nvGrpSpPr>
        <p:grpSpPr>
          <a:xfrm>
            <a:off x="4643529" y="1449110"/>
            <a:ext cx="873180" cy="873180"/>
            <a:chOff x="657225" y="4437611"/>
            <a:chExt cx="1164240" cy="1164240"/>
          </a:xfrm>
        </p:grpSpPr>
        <p:sp>
          <p:nvSpPr>
            <p:cNvPr id="24" name="Oval 23"/>
            <p:cNvSpPr/>
            <p:nvPr/>
          </p:nvSpPr>
          <p:spPr>
            <a:xfrm>
              <a:off x="657225" y="4437611"/>
              <a:ext cx="1164240" cy="1164240"/>
            </a:xfrm>
            <a:prstGeom prst="ellipse">
              <a:avLst/>
            </a:prstGeom>
            <a:noFill/>
            <a:ln w="127000">
              <a:solidFill>
                <a:srgbClr val="1D9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26" name="Isosceles Triangle 25"/>
            <p:cNvSpPr/>
            <p:nvPr/>
          </p:nvSpPr>
          <p:spPr>
            <a:xfrm rot="5400000">
              <a:off x="1040834" y="4813685"/>
              <a:ext cx="478033" cy="412097"/>
            </a:xfrm>
            <a:prstGeom prst="triangle">
              <a:avLst/>
            </a:prstGeom>
            <a:solidFill>
              <a:srgbClr val="1D915C"/>
            </a:solidFill>
            <a:ln w="127000">
              <a:solidFill>
                <a:srgbClr val="1D915C"/>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435" y="2188203"/>
            <a:ext cx="1346482" cy="1149186"/>
          </a:xfrm>
          <a:prstGeom prst="rect">
            <a:avLst/>
          </a:prstGeom>
        </p:spPr>
      </p:pic>
    </p:spTree>
    <p:extLst>
      <p:ext uri="{BB962C8B-B14F-4D97-AF65-F5344CB8AC3E}">
        <p14:creationId xmlns:p14="http://schemas.microsoft.com/office/powerpoint/2010/main" val="173990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971800"/>
            <a:ext cx="9144000" cy="1263078"/>
          </a:xfrm>
          <a:prstGeom prst="rect">
            <a:avLst/>
          </a:prstGeom>
          <a:solidFill>
            <a:schemeClr val="tx2">
              <a:alpha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81325"/>
            <a:ext cx="9144000" cy="1353312"/>
          </a:xfrm>
          <a:prstGeom prst="rect">
            <a:avLst/>
          </a:prstGeom>
        </p:spPr>
      </p:pic>
    </p:spTree>
    <p:extLst>
      <p:ext uri="{BB962C8B-B14F-4D97-AF65-F5344CB8AC3E}">
        <p14:creationId xmlns:p14="http://schemas.microsoft.com/office/powerpoint/2010/main" val="3749414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3177543.jpg"/>
          <p:cNvPicPr>
            <a:picLocks noChangeAspect="1"/>
          </p:cNvPicPr>
          <p:nvPr/>
        </p:nvPicPr>
        <p:blipFill rotWithShape="1">
          <a:blip r:embed="rId3">
            <a:extLst>
              <a:ext uri="{28A0092B-C50C-407E-A947-70E740481C1C}">
                <a14:useLocalDpi xmlns:a14="http://schemas.microsoft.com/office/drawing/2010/main" val="0"/>
              </a:ext>
            </a:extLst>
          </a:blip>
          <a:srcRect r="688" b="6692"/>
          <a:stretch/>
        </p:blipFill>
        <p:spPr>
          <a:xfrm>
            <a:off x="0" y="0"/>
            <a:ext cx="9144000" cy="5148264"/>
          </a:xfrm>
          <a:prstGeom prst="rect">
            <a:avLst/>
          </a:prstGeom>
        </p:spPr>
      </p:pic>
      <p:sp>
        <p:nvSpPr>
          <p:cNvPr id="3" name="Rectangle 2"/>
          <p:cNvSpPr/>
          <p:nvPr/>
        </p:nvSpPr>
        <p:spPr>
          <a:xfrm>
            <a:off x="0" y="376829"/>
            <a:ext cx="9144000" cy="1263078"/>
          </a:xfrm>
          <a:prstGeom prst="rect">
            <a:avLst/>
          </a:prstGeom>
          <a:solidFill>
            <a:schemeClr val="accent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8768"/>
            <a:ext cx="9144000" cy="146211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122" y="1712821"/>
            <a:ext cx="5346655" cy="384081"/>
          </a:xfrm>
          <a:prstGeom prst="rect">
            <a:avLst/>
          </a:prstGeom>
        </p:spPr>
      </p:pic>
    </p:spTree>
    <p:extLst>
      <p:ext uri="{BB962C8B-B14F-4D97-AF65-F5344CB8AC3E}">
        <p14:creationId xmlns:p14="http://schemas.microsoft.com/office/powerpoint/2010/main" val="267129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2971800"/>
            <a:ext cx="9144000" cy="1263078"/>
          </a:xfrm>
          <a:prstGeom prst="rect">
            <a:avLst/>
          </a:prstGeom>
          <a:solidFill>
            <a:schemeClr val="tx2">
              <a:alpha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71800"/>
            <a:ext cx="9144000" cy="1359408"/>
          </a:xfrm>
          <a:prstGeom prst="rect">
            <a:avLst/>
          </a:prstGeom>
        </p:spPr>
      </p:pic>
    </p:spTree>
    <p:extLst>
      <p:ext uri="{BB962C8B-B14F-4D97-AF65-F5344CB8AC3E}">
        <p14:creationId xmlns:p14="http://schemas.microsoft.com/office/powerpoint/2010/main" val="2731293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25738236.jpg"/>
          <p:cNvPicPr>
            <a:picLocks noChangeAspect="1"/>
          </p:cNvPicPr>
          <p:nvPr/>
        </p:nvPicPr>
        <p:blipFill rotWithShape="1">
          <a:blip r:embed="rId3">
            <a:extLst>
              <a:ext uri="{28A0092B-C50C-407E-A947-70E740481C1C}">
                <a14:useLocalDpi xmlns:a14="http://schemas.microsoft.com/office/drawing/2010/main" val="0"/>
              </a:ext>
            </a:extLst>
          </a:blip>
          <a:srcRect t="9102" b="4095"/>
          <a:stretch/>
        </p:blipFill>
        <p:spPr>
          <a:xfrm>
            <a:off x="0" y="-1"/>
            <a:ext cx="9144000" cy="5148263"/>
          </a:xfrm>
          <a:prstGeom prst="rect">
            <a:avLst/>
          </a:prstGeom>
        </p:spPr>
      </p:pic>
      <p:sp>
        <p:nvSpPr>
          <p:cNvPr id="4" name="Rectangle 3"/>
          <p:cNvSpPr/>
          <p:nvPr/>
        </p:nvSpPr>
        <p:spPr>
          <a:xfrm>
            <a:off x="0" y="2075445"/>
            <a:ext cx="9144000" cy="1077218"/>
          </a:xfrm>
          <a:prstGeom prst="rect">
            <a:avLst/>
          </a:prstGeom>
          <a:solidFill>
            <a:schemeClr val="accent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231"/>
            <a:ext cx="9144000" cy="1467914"/>
          </a:xfrm>
          <a:prstGeom prst="rect">
            <a:avLst/>
          </a:prstGeom>
        </p:spPr>
      </p:pic>
    </p:spTree>
    <p:extLst>
      <p:ext uri="{BB962C8B-B14F-4D97-AF65-F5344CB8AC3E}">
        <p14:creationId xmlns:p14="http://schemas.microsoft.com/office/powerpoint/2010/main" val="269291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80316225.jpg"/>
          <p:cNvPicPr>
            <a:picLocks noChangeAspect="1"/>
          </p:cNvPicPr>
          <p:nvPr/>
        </p:nvPicPr>
        <p:blipFill rotWithShape="1">
          <a:blip r:embed="rId3">
            <a:extLst>
              <a:ext uri="{28A0092B-C50C-407E-A947-70E740481C1C}">
                <a14:useLocalDpi xmlns:a14="http://schemas.microsoft.com/office/drawing/2010/main" val="0"/>
              </a:ext>
            </a:extLst>
          </a:blip>
          <a:srcRect l="168" t="15722" r="-168"/>
          <a:stretch/>
        </p:blipFill>
        <p:spPr>
          <a:xfrm>
            <a:off x="-1" y="0"/>
            <a:ext cx="9159383" cy="5148263"/>
          </a:xfrm>
          <a:prstGeom prst="rect">
            <a:avLst/>
          </a:prstGeom>
        </p:spPr>
      </p:pic>
      <p:sp>
        <p:nvSpPr>
          <p:cNvPr id="4" name="Rectangle 3"/>
          <p:cNvSpPr/>
          <p:nvPr/>
        </p:nvSpPr>
        <p:spPr>
          <a:xfrm>
            <a:off x="0" y="2082800"/>
            <a:ext cx="9144000" cy="1066800"/>
          </a:xfrm>
          <a:prstGeom prst="rect">
            <a:avLst/>
          </a:prstGeom>
          <a:solidFill>
            <a:schemeClr val="accent2">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232"/>
            <a:ext cx="9144000" cy="1467914"/>
          </a:xfrm>
          <a:prstGeom prst="rect">
            <a:avLst/>
          </a:prstGeom>
        </p:spPr>
      </p:pic>
    </p:spTree>
    <p:extLst>
      <p:ext uri="{BB962C8B-B14F-4D97-AF65-F5344CB8AC3E}">
        <p14:creationId xmlns:p14="http://schemas.microsoft.com/office/powerpoint/2010/main" val="2822659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20018849.jpg"/>
          <p:cNvPicPr>
            <a:picLocks noChangeAspect="1"/>
          </p:cNvPicPr>
          <p:nvPr/>
        </p:nvPicPr>
        <p:blipFill rotWithShape="1">
          <a:blip r:embed="rId3">
            <a:extLst>
              <a:ext uri="{28A0092B-C50C-407E-A947-70E740481C1C}">
                <a14:useLocalDpi xmlns:a14="http://schemas.microsoft.com/office/drawing/2010/main" val="0"/>
              </a:ext>
            </a:extLst>
          </a:blip>
          <a:srcRect b="15547"/>
          <a:stretch/>
        </p:blipFill>
        <p:spPr>
          <a:xfrm>
            <a:off x="0" y="-1"/>
            <a:ext cx="9144000" cy="5148264"/>
          </a:xfrm>
          <a:prstGeom prst="rect">
            <a:avLst/>
          </a:prstGeom>
        </p:spPr>
      </p:pic>
      <p:sp>
        <p:nvSpPr>
          <p:cNvPr id="11" name="Rectangle 10"/>
          <p:cNvSpPr/>
          <p:nvPr/>
        </p:nvSpPr>
        <p:spPr>
          <a:xfrm>
            <a:off x="0" y="0"/>
            <a:ext cx="9144000" cy="1162691"/>
          </a:xfrm>
          <a:prstGeom prst="rect">
            <a:avLst/>
          </a:prstGeom>
          <a:solidFill>
            <a:schemeClr val="accent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3613287"/>
            <a:ext cx="9144000" cy="1405653"/>
          </a:xfrm>
          <a:prstGeom prst="rect">
            <a:avLst/>
          </a:prstGeom>
          <a:solidFill>
            <a:schemeClr val="accent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557950" y="4114138"/>
            <a:ext cx="4042634"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254"/>
            <a:ext cx="9144000" cy="146791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97492"/>
            <a:ext cx="9144000" cy="79487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07004"/>
            <a:ext cx="9144000" cy="1456310"/>
          </a:xfrm>
          <a:prstGeom prst="rect">
            <a:avLst/>
          </a:prstGeom>
        </p:spPr>
      </p:pic>
    </p:spTree>
    <p:extLst>
      <p:ext uri="{BB962C8B-B14F-4D97-AF65-F5344CB8AC3E}">
        <p14:creationId xmlns:p14="http://schemas.microsoft.com/office/powerpoint/2010/main" val="30371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8065623.jpg"/>
          <p:cNvPicPr>
            <a:picLocks noChangeAspect="1"/>
          </p:cNvPicPr>
          <p:nvPr/>
        </p:nvPicPr>
        <p:blipFill rotWithShape="1">
          <a:blip r:embed="rId3">
            <a:extLst>
              <a:ext uri="{28A0092B-C50C-407E-A947-70E740481C1C}">
                <a14:useLocalDpi xmlns:a14="http://schemas.microsoft.com/office/drawing/2010/main" val="0"/>
              </a:ext>
            </a:extLst>
          </a:blip>
          <a:srcRect t="9683" b="5864"/>
          <a:stretch/>
        </p:blipFill>
        <p:spPr>
          <a:xfrm>
            <a:off x="0" y="0"/>
            <a:ext cx="9144000" cy="5148263"/>
          </a:xfrm>
          <a:prstGeom prst="rect">
            <a:avLst/>
          </a:prstGeom>
        </p:spPr>
      </p:pic>
      <p:sp>
        <p:nvSpPr>
          <p:cNvPr id="9" name="Rectangle 8"/>
          <p:cNvSpPr/>
          <p:nvPr/>
        </p:nvSpPr>
        <p:spPr>
          <a:xfrm>
            <a:off x="0" y="2928609"/>
            <a:ext cx="9144000" cy="1178218"/>
          </a:xfrm>
          <a:prstGeom prst="rect">
            <a:avLst/>
          </a:prstGeom>
          <a:solidFill>
            <a:schemeClr val="accent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13307"/>
            <a:ext cx="9144000" cy="78907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35734"/>
            <a:ext cx="9144000" cy="997949"/>
          </a:xfrm>
          <a:prstGeom prst="rect">
            <a:avLst/>
          </a:prstGeom>
        </p:spPr>
      </p:pic>
    </p:spTree>
    <p:extLst>
      <p:ext uri="{BB962C8B-B14F-4D97-AF65-F5344CB8AC3E}">
        <p14:creationId xmlns:p14="http://schemas.microsoft.com/office/powerpoint/2010/main" val="386822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US">
  <a:themeElements>
    <a:clrScheme name="TITUS">
      <a:dk1>
        <a:srgbClr val="112233"/>
      </a:dk1>
      <a:lt1>
        <a:sysClr val="window" lastClr="FFFFFF"/>
      </a:lt1>
      <a:dk2>
        <a:srgbClr val="003E7E"/>
      </a:dk2>
      <a:lt2>
        <a:srgbClr val="BFBFBF"/>
      </a:lt2>
      <a:accent1>
        <a:srgbClr val="0973BA"/>
      </a:accent1>
      <a:accent2>
        <a:srgbClr val="F1C40F"/>
      </a:accent2>
      <a:accent3>
        <a:srgbClr val="191919"/>
      </a:accent3>
      <a:accent4>
        <a:srgbClr val="E67E22"/>
      </a:accent4>
      <a:accent5>
        <a:srgbClr val="27AAE1"/>
      </a:accent5>
      <a:accent6>
        <a:srgbClr val="39B54A"/>
      </a:accent6>
      <a:hlink>
        <a:srgbClr val="27AAE1"/>
      </a:hlink>
      <a:folHlink>
        <a:srgbClr val="003E7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3200" dirty="0" err="1" smtClean="0">
            <a:solidFill>
              <a:schemeClr val="tx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2" id="{B86221A4-5E92-469F-8C6C-8B79775094BE}" vid="{F77F187B-99DC-4619-9775-807866C80582}"/>
    </a:ext>
  </a:extLst>
</a:theme>
</file>

<file path=ppt/theme/theme2.xml><?xml version="1.0" encoding="utf-8"?>
<a:theme xmlns:a="http://schemas.openxmlformats.org/drawingml/2006/main" name="1_TITUS">
  <a:themeElements>
    <a:clrScheme name="TITUS Corporate">
      <a:dk1>
        <a:srgbClr val="000000"/>
      </a:dk1>
      <a:lt1>
        <a:srgbClr val="FFFFFF"/>
      </a:lt1>
      <a:dk2>
        <a:srgbClr val="003E7E"/>
      </a:dk2>
      <a:lt2>
        <a:srgbClr val="EEC21A"/>
      </a:lt2>
      <a:accent1>
        <a:srgbClr val="0973BA"/>
      </a:accent1>
      <a:accent2>
        <a:srgbClr val="F69321"/>
      </a:accent2>
      <a:accent3>
        <a:srgbClr val="EF4138"/>
      </a:accent3>
      <a:accent4>
        <a:srgbClr val="662D91"/>
      </a:accent4>
      <a:accent5>
        <a:srgbClr val="3EB44A"/>
      </a:accent5>
      <a:accent6>
        <a:srgbClr val="58595B"/>
      </a:accent6>
      <a:hlink>
        <a:srgbClr val="0E72B9"/>
      </a:hlink>
      <a:folHlink>
        <a:srgbClr val="003E7E"/>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762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0E72B9"/>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400" dirty="0" err="1" smtClean="0">
            <a:solidFill>
              <a:schemeClr val="tx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ITUS" id="{2B281C6A-4B13-4732-B4C4-4961BA849B55}" vid="{67054F82-5FB0-44C3-91CC-3B4243C270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10254</TotalTime>
  <Words>3174</Words>
  <Application>Microsoft Office PowerPoint</Application>
  <PresentationFormat>Custom</PresentationFormat>
  <Paragraphs>301</Paragraphs>
  <Slides>28</Slides>
  <Notes>23</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 unicode ms</vt:lpstr>
      <vt:lpstr>Arial</vt:lpstr>
      <vt:lpstr>Avenir Heavy</vt:lpstr>
      <vt:lpstr>Calibri</vt:lpstr>
      <vt:lpstr>TITUS</vt:lpstr>
      <vt:lpstr>1_TITUS</vt:lpstr>
      <vt:lpstr>Digital Disruption is Changing the World: It is time to transform your Security Culture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TITUS Use Cases </vt:lpstr>
      <vt:lpstr>The TITUS Methodology</vt:lpstr>
      <vt:lpstr>Requirements for Success</vt:lpstr>
      <vt:lpstr>Why a Deployment Methodology for Classification?</vt:lpstr>
      <vt:lpstr>A Blueprint for Success</vt:lpstr>
      <vt:lpstr>Data Classifiction Deployment Methodology</vt:lpstr>
      <vt:lpstr>Methodology Portal</vt:lpstr>
      <vt:lpstr>Resources to Get Started</vt:lpstr>
      <vt:lpstr>Communication Resources</vt:lpstr>
      <vt:lpstr>Functional Enablement</vt:lpstr>
      <vt:lpstr>Data Classification Templates</vt:lpstr>
      <vt:lpstr>TITUS Customer Engagement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Introduction Deck v05</dc:title>
  <dc:creator>Bergen Wilde</dc:creator>
  <cp:keywords>Classification=Confidential;</cp:keywords>
  <cp:lastModifiedBy>Stephanie Hedspeth</cp:lastModifiedBy>
  <cp:revision>482</cp:revision>
  <dcterms:created xsi:type="dcterms:W3CDTF">2016-09-29T13:53:27Z</dcterms:created>
  <dcterms:modified xsi:type="dcterms:W3CDTF">2018-02-01T12:37:37Z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8d7f197b-e296-4377-bc13-4dd55411f04a</vt:lpwstr>
  </property>
  <property fmtid="{D5CDD505-2E9C-101B-9397-08002B2CF9AE}" pid="3" name="TVM">
    <vt:lpwstr>1</vt:lpwstr>
  </property>
  <property fmtid="{D5CDD505-2E9C-101B-9397-08002B2CF9AE}" pid="4" name="Classification">
    <vt:lpwstr>Confidential</vt:lpwstr>
  </property>
  <property fmtid="{D5CDD505-2E9C-101B-9397-08002B2CF9AE}" pid="5" name="Sensitivity">
    <vt:lpwstr>None</vt:lpwstr>
  </property>
  <property fmtid="{D5CDD505-2E9C-101B-9397-08002B2CF9AE}" pid="6" name="VisualMarkings">
    <vt:lpwstr>Footers</vt:lpwstr>
  </property>
</Properties>
</file>