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21"/>
  </p:notesMasterIdLst>
  <p:handoutMasterIdLst>
    <p:handoutMasterId r:id="rId22"/>
  </p:handoutMasterIdLst>
  <p:sldIdLst>
    <p:sldId id="257" r:id="rId2"/>
    <p:sldId id="270" r:id="rId3"/>
    <p:sldId id="275" r:id="rId4"/>
    <p:sldId id="273" r:id="rId5"/>
    <p:sldId id="285" r:id="rId6"/>
    <p:sldId id="284" r:id="rId7"/>
    <p:sldId id="279" r:id="rId8"/>
    <p:sldId id="287" r:id="rId9"/>
    <p:sldId id="289" r:id="rId10"/>
    <p:sldId id="288" r:id="rId11"/>
    <p:sldId id="290" r:id="rId12"/>
    <p:sldId id="271" r:id="rId13"/>
    <p:sldId id="286" r:id="rId14"/>
    <p:sldId id="296" r:id="rId15"/>
    <p:sldId id="283" r:id="rId16"/>
    <p:sldId id="298" r:id="rId17"/>
    <p:sldId id="274" r:id="rId18"/>
    <p:sldId id="294" r:id="rId19"/>
    <p:sldId id="292" r:id="rId20"/>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576">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BA84"/>
    <a:srgbClr val="C7B26F"/>
    <a:srgbClr val="7E9195"/>
    <a:srgbClr val="4B4B4B"/>
    <a:srgbClr val="A99B36"/>
    <a:srgbClr val="000000"/>
    <a:srgbClr val="A415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98" autoAdjust="0"/>
    <p:restoredTop sz="94636" autoAdjust="0"/>
  </p:normalViewPr>
  <p:slideViewPr>
    <p:cSldViewPr snapToGrid="0">
      <p:cViewPr varScale="1">
        <p:scale>
          <a:sx n="122" d="100"/>
          <a:sy n="122" d="100"/>
        </p:scale>
        <p:origin x="1134" y="90"/>
      </p:cViewPr>
      <p:guideLst>
        <p:guide orient="horz" pos="2160"/>
        <p:guide pos="576"/>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78" d="100"/>
          <a:sy n="78" d="100"/>
        </p:scale>
        <p:origin x="-2098" y="-8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142CDF65-762B-4D5B-8EC7-5C48894173E3}" type="datetimeFigureOut">
              <a:rPr lang="en-US" smtClean="0"/>
              <a:pPr/>
              <a:t>1/19/2017</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66BF55FA-60BC-4D07-A1E9-B0CADAE2F0F6}" type="slidenum">
              <a:rPr lang="en-US" smtClean="0"/>
              <a:pPr/>
              <a:t>‹#›</a:t>
            </a:fld>
            <a:endParaRPr lang="en-US"/>
          </a:p>
        </p:txBody>
      </p:sp>
    </p:spTree>
    <p:extLst>
      <p:ext uri="{BB962C8B-B14F-4D97-AF65-F5344CB8AC3E}">
        <p14:creationId xmlns:p14="http://schemas.microsoft.com/office/powerpoint/2010/main" val="678014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a:lvl1pPr>
          </a:lstStyle>
          <a:p>
            <a:endParaRPr lang="en-US"/>
          </a:p>
        </p:txBody>
      </p:sp>
      <p:sp>
        <p:nvSpPr>
          <p:cNvPr id="4099" name="Rectangle 3"/>
          <p:cNvSpPr>
            <a:spLocks noGrp="1" noChangeArrowheads="1"/>
          </p:cNvSpPr>
          <p:nvPr>
            <p:ph type="dt"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vl1pPr>
          </a:lstStyle>
          <a:p>
            <a:endParaRPr lang="en-US"/>
          </a:p>
        </p:txBody>
      </p:sp>
      <p:sp>
        <p:nvSpPr>
          <p:cNvPr id="41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31520" y="4560570"/>
            <a:ext cx="5852160" cy="432054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a:lvl1pPr>
          </a:lstStyle>
          <a:p>
            <a:endParaRPr lang="en-US"/>
          </a:p>
        </p:txBody>
      </p:sp>
      <p:sp>
        <p:nvSpPr>
          <p:cNvPr id="4103" name="Rectangle 7"/>
          <p:cNvSpPr>
            <a:spLocks noGrp="1" noChangeArrowheads="1"/>
          </p:cNvSpPr>
          <p:nvPr>
            <p:ph type="sldNum" sz="quarter" idx="5"/>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vl1pPr>
          </a:lstStyle>
          <a:p>
            <a:fld id="{EEBDD373-BCDA-423A-8FF9-C1D9E87C0400}" type="slidenum">
              <a:rPr lang="en-US"/>
              <a:pPr/>
              <a:t>‹#›</a:t>
            </a:fld>
            <a:endParaRPr lang="en-US"/>
          </a:p>
        </p:txBody>
      </p:sp>
    </p:spTree>
    <p:extLst>
      <p:ext uri="{BB962C8B-B14F-4D97-AF65-F5344CB8AC3E}">
        <p14:creationId xmlns:p14="http://schemas.microsoft.com/office/powerpoint/2010/main" val="203465034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D82590-FD99-43CE-BE57-51FCCB27FF14}" type="slidenum">
              <a:rPr lang="en-US"/>
              <a:pPr/>
              <a:t>1</a:t>
            </a:fld>
            <a:endParaRPr lang="en-US" dirty="0"/>
          </a:p>
        </p:txBody>
      </p:sp>
      <p:sp>
        <p:nvSpPr>
          <p:cNvPr id="18434" name="Rectangle 2"/>
          <p:cNvSpPr>
            <a:spLocks noGrp="1" noRot="1" noChangeAspect="1" noChangeArrowheads="1" noTextEdit="1"/>
          </p:cNvSpPr>
          <p:nvPr>
            <p:ph type="sldImg"/>
          </p:nvPr>
        </p:nvSpPr>
        <p:spPr>
          <a:xfrm>
            <a:off x="1257300" y="661988"/>
            <a:ext cx="4800600" cy="3600450"/>
          </a:xfrm>
          <a:ln/>
        </p:spPr>
      </p:sp>
      <p:sp>
        <p:nvSpPr>
          <p:cNvPr id="18435" name="Rectangle 3"/>
          <p:cNvSpPr>
            <a:spLocks noGrp="1" noChangeArrowheads="1"/>
          </p:cNvSpPr>
          <p:nvPr>
            <p:ph type="body" idx="1"/>
          </p:nvPr>
        </p:nvSpPr>
        <p:spPr>
          <a:xfrm>
            <a:off x="336975" y="4437221"/>
            <a:ext cx="6700519" cy="4668917"/>
          </a:xfrm>
        </p:spPr>
        <p:txBody>
          <a:bodyPr/>
          <a:lstStyle/>
          <a:p>
            <a:endParaRPr lang="en-US" dirty="0"/>
          </a:p>
        </p:txBody>
      </p:sp>
    </p:spTree>
    <p:extLst>
      <p:ext uri="{BB962C8B-B14F-4D97-AF65-F5344CB8AC3E}">
        <p14:creationId xmlns:p14="http://schemas.microsoft.com/office/powerpoint/2010/main" val="21282808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1" name="Picture 10" descr="shutterstock_13392376_b.jpg"/>
          <p:cNvPicPr>
            <a:picLocks noChangeAspect="1"/>
          </p:cNvPicPr>
          <p:nvPr userDrawn="1"/>
        </p:nvPicPr>
        <p:blipFill>
          <a:blip r:embed="rId2" cstate="print"/>
          <a:stretch>
            <a:fillRect/>
          </a:stretch>
        </p:blipFill>
        <p:spPr>
          <a:xfrm>
            <a:off x="0" y="-1"/>
            <a:ext cx="9144000" cy="3792483"/>
          </a:xfrm>
          <a:prstGeom prst="rect">
            <a:avLst/>
          </a:prstGeom>
        </p:spPr>
      </p:pic>
      <p:sp>
        <p:nvSpPr>
          <p:cNvPr id="16397" name="Rectangle 13"/>
          <p:cNvSpPr>
            <a:spLocks noChangeArrowheads="1"/>
          </p:cNvSpPr>
          <p:nvPr userDrawn="1"/>
        </p:nvSpPr>
        <p:spPr bwMode="black">
          <a:xfrm>
            <a:off x="7178818" y="6580188"/>
            <a:ext cx="1901174" cy="92333"/>
          </a:xfrm>
          <a:prstGeom prst="rect">
            <a:avLst/>
          </a:prstGeom>
          <a:noFill/>
          <a:ln w="9525">
            <a:noFill/>
            <a:miter lim="800000"/>
            <a:headEnd/>
            <a:tailEnd/>
          </a:ln>
          <a:effectLst/>
        </p:spPr>
        <p:txBody>
          <a:bodyPr wrap="square" lIns="0" tIns="0" rIns="0" bIns="0">
            <a:spAutoFit/>
          </a:bodyPr>
          <a:lstStyle/>
          <a:p>
            <a:pPr eaLnBrk="0" hangingPunct="0"/>
            <a:r>
              <a:rPr lang="en-US" altLang="en-US" sz="600" dirty="0">
                <a:cs typeface="Arial" charset="0"/>
              </a:rPr>
              <a:t>© 2017</a:t>
            </a:r>
            <a:r>
              <a:rPr lang="en-US" altLang="en-US" sz="600" baseline="0" dirty="0">
                <a:cs typeface="Arial" charset="0"/>
              </a:rPr>
              <a:t> </a:t>
            </a:r>
            <a:r>
              <a:rPr lang="en-US" altLang="en-US" sz="600" dirty="0">
                <a:cs typeface="Arial" charset="0"/>
              </a:rPr>
              <a:t>HBR CONSULTING</a:t>
            </a:r>
            <a:r>
              <a:rPr lang="en-US" altLang="en-US" sz="600" baseline="0" dirty="0">
                <a:cs typeface="Arial" charset="0"/>
              </a:rPr>
              <a:t> LLC</a:t>
            </a:r>
            <a:r>
              <a:rPr lang="en-US" altLang="en-US" sz="600" dirty="0">
                <a:cs typeface="Arial" charset="0"/>
              </a:rPr>
              <a:t>. All rights reserved.</a:t>
            </a:r>
          </a:p>
        </p:txBody>
      </p:sp>
      <p:sp>
        <p:nvSpPr>
          <p:cNvPr id="16386" name="Rectangle 2"/>
          <p:cNvSpPr>
            <a:spLocks noGrp="1" noChangeArrowheads="1"/>
          </p:cNvSpPr>
          <p:nvPr>
            <p:ph type="ctrTitle"/>
          </p:nvPr>
        </p:nvSpPr>
        <p:spPr>
          <a:xfrm>
            <a:off x="914401" y="3566451"/>
            <a:ext cx="6163056" cy="1353021"/>
          </a:xfrm>
        </p:spPr>
        <p:txBody>
          <a:bodyPr anchor="b" anchorCtr="0"/>
          <a:lstStyle>
            <a:lvl1pPr algn="l">
              <a:defRPr sz="3200"/>
            </a:lvl1pPr>
          </a:lstStyle>
          <a:p>
            <a:r>
              <a:rPr lang="en-US"/>
              <a:t>Click to edit Master title style</a:t>
            </a:r>
            <a:endParaRPr lang="en-US" dirty="0"/>
          </a:p>
        </p:txBody>
      </p:sp>
      <p:sp>
        <p:nvSpPr>
          <p:cNvPr id="16387" name="Rectangle 3"/>
          <p:cNvSpPr>
            <a:spLocks noGrp="1" noChangeArrowheads="1"/>
          </p:cNvSpPr>
          <p:nvPr>
            <p:ph type="subTitle" idx="1"/>
          </p:nvPr>
        </p:nvSpPr>
        <p:spPr>
          <a:xfrm>
            <a:off x="914401" y="5093208"/>
            <a:ext cx="6172200" cy="1554480"/>
          </a:xfrm>
        </p:spPr>
        <p:txBody>
          <a:bodyPr rIns="0"/>
          <a:lstStyle>
            <a:lvl1pPr marL="0" indent="0">
              <a:lnSpc>
                <a:spcPct val="90000"/>
              </a:lnSpc>
              <a:spcBef>
                <a:spcPct val="0"/>
              </a:spcBef>
              <a:buFontTx/>
              <a:buNone/>
              <a:defRPr sz="1600">
                <a:solidFill>
                  <a:schemeClr val="tx1"/>
                </a:solidFill>
              </a:defRPr>
            </a:lvl1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45250" y="934720"/>
            <a:ext cx="1841500" cy="51612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17575" y="924560"/>
            <a:ext cx="5375275" cy="517144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2000">
                <a:solidFill>
                  <a:srgbClr val="000000"/>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399" y="4406900"/>
            <a:ext cx="7580313" cy="1362075"/>
          </a:xfrm>
        </p:spPr>
        <p:txBody>
          <a:bodyPr anchor="t"/>
          <a:lstStyle>
            <a:lvl1pPr algn="l">
              <a:defRPr sz="3200" b="0" cap="none" baseline="0">
                <a:latin typeface="+mn-lt"/>
              </a:defRPr>
            </a:lvl1pPr>
          </a:lstStyle>
          <a:p>
            <a:r>
              <a:rPr lang="en-US"/>
              <a:t>Click to edit Master title style</a:t>
            </a:r>
            <a:endParaRPr lang="en-US" dirty="0"/>
          </a:p>
        </p:txBody>
      </p:sp>
      <p:sp>
        <p:nvSpPr>
          <p:cNvPr id="3" name="Text Placeholder 2"/>
          <p:cNvSpPr>
            <a:spLocks noGrp="1"/>
          </p:cNvSpPr>
          <p:nvPr>
            <p:ph type="body" idx="1"/>
          </p:nvPr>
        </p:nvSpPr>
        <p:spPr>
          <a:xfrm>
            <a:off x="914399" y="2906713"/>
            <a:ext cx="7580313" cy="134524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7575" y="2123440"/>
            <a:ext cx="3608388" cy="3972560"/>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78363" y="2123440"/>
            <a:ext cx="3608387" cy="3972560"/>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1" y="905065"/>
            <a:ext cx="7376984" cy="1047304"/>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1" y="2092819"/>
            <a:ext cx="3632886" cy="639762"/>
          </a:xfrm>
        </p:spPr>
        <p:txBody>
          <a:bodyPr anchor="b"/>
          <a:lstStyle>
            <a:lvl1pPr marL="0" indent="0">
              <a:buNone/>
              <a:defRPr sz="2200" b="0">
                <a:solidFill>
                  <a:srgbClr val="4B4B4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914399" y="2891481"/>
            <a:ext cx="3620531" cy="3539481"/>
          </a:xfrm>
        </p:spPr>
        <p:txBody>
          <a:bodyPr/>
          <a:lstStyle>
            <a:lvl1pPr>
              <a:defRPr sz="20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7925" y="2092819"/>
            <a:ext cx="3583460" cy="639762"/>
          </a:xfrm>
        </p:spPr>
        <p:txBody>
          <a:bodyPr anchor="b"/>
          <a:lstStyle>
            <a:lvl1pPr marL="0" indent="0">
              <a:buNone/>
              <a:defRPr sz="2200" b="0">
                <a:solidFill>
                  <a:srgbClr val="4B4B4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95569" y="2891481"/>
            <a:ext cx="3595816" cy="3539481"/>
          </a:xfrm>
        </p:spPr>
        <p:txBody>
          <a:bodyPr/>
          <a:lstStyle>
            <a:lvl1pPr>
              <a:defRPr sz="20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9760" y="974090"/>
            <a:ext cx="3008313" cy="1162050"/>
          </a:xfrm>
        </p:spPr>
        <p:txBody>
          <a:bodyPr/>
          <a:lstStyle>
            <a:lvl1pPr algn="l">
              <a:defRPr sz="2200" b="0"/>
            </a:lvl1pPr>
          </a:lstStyle>
          <a:p>
            <a:r>
              <a:rPr lang="en-US"/>
              <a:t>Click to edit Master title style</a:t>
            </a:r>
            <a:endParaRPr lang="en-US" dirty="0"/>
          </a:p>
        </p:txBody>
      </p:sp>
      <p:sp>
        <p:nvSpPr>
          <p:cNvPr id="3" name="Content Placeholder 2"/>
          <p:cNvSpPr>
            <a:spLocks noGrp="1"/>
          </p:cNvSpPr>
          <p:nvPr>
            <p:ph idx="1"/>
          </p:nvPr>
        </p:nvSpPr>
        <p:spPr>
          <a:xfrm>
            <a:off x="3737610" y="974091"/>
            <a:ext cx="5111750" cy="5457190"/>
          </a:xfrm>
        </p:spPr>
        <p:txBody>
          <a:bodyPr/>
          <a:lstStyle>
            <a:lvl1pPr>
              <a:defRPr sz="2000"/>
            </a:lvl1pPr>
            <a:lvl2pPr>
              <a:defRPr sz="1800"/>
            </a:lvl2pPr>
            <a:lvl3pPr>
              <a:defRPr sz="1600"/>
            </a:lvl3pPr>
            <a:lvl4pPr>
              <a:defRPr sz="1400"/>
            </a:lvl4pPr>
            <a:lvl5pPr>
              <a:defRPr sz="12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19760" y="2367281"/>
            <a:ext cx="3008313" cy="4074160"/>
          </a:xfrm>
        </p:spPr>
        <p:txBody>
          <a:bodyPr/>
          <a:lstStyle>
            <a:lvl1pPr marL="0" indent="0">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675640"/>
          </a:xfrm>
        </p:spPr>
        <p:txBody>
          <a:bodyPr/>
          <a:lstStyle>
            <a:lvl1pPr algn="l">
              <a:defRPr sz="2000" b="0"/>
            </a:lvl1pPr>
          </a:lstStyle>
          <a:p>
            <a:r>
              <a:rPr lang="en-US"/>
              <a:t>Click to edit Master title style</a:t>
            </a:r>
            <a:endParaRPr lang="en-US" dirty="0"/>
          </a:p>
        </p:txBody>
      </p:sp>
      <p:sp>
        <p:nvSpPr>
          <p:cNvPr id="3" name="Picture Placeholder 2"/>
          <p:cNvSpPr>
            <a:spLocks noGrp="1"/>
          </p:cNvSpPr>
          <p:nvPr>
            <p:ph type="pic" idx="1"/>
          </p:nvPr>
        </p:nvSpPr>
        <p:spPr>
          <a:xfrm>
            <a:off x="1792288" y="843279"/>
            <a:ext cx="5486400" cy="388429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547360"/>
            <a:ext cx="5486400" cy="624840"/>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6" name="Rectangle 6"/>
          <p:cNvSpPr>
            <a:spLocks noGrp="1" noChangeArrowheads="1"/>
          </p:cNvSpPr>
          <p:nvPr>
            <p:ph type="title"/>
          </p:nvPr>
        </p:nvSpPr>
        <p:spPr bwMode="auto">
          <a:xfrm>
            <a:off x="914400" y="865847"/>
            <a:ext cx="7784537" cy="93058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Click to edit Master title style</a:t>
            </a:r>
            <a:endParaRPr lang="en-US" dirty="0"/>
          </a:p>
        </p:txBody>
      </p:sp>
      <p:sp>
        <p:nvSpPr>
          <p:cNvPr id="15367" name="Rectangle 7"/>
          <p:cNvSpPr>
            <a:spLocks noGrp="1" noChangeArrowheads="1"/>
          </p:cNvSpPr>
          <p:nvPr>
            <p:ph type="body" idx="1"/>
          </p:nvPr>
        </p:nvSpPr>
        <p:spPr bwMode="auto">
          <a:xfrm>
            <a:off x="914400" y="1925904"/>
            <a:ext cx="7784537" cy="4450620"/>
          </a:xfrm>
          <a:prstGeom prst="rect">
            <a:avLst/>
          </a:prstGeom>
          <a:noFill/>
          <a:ln w="9525">
            <a:noFill/>
            <a:miter lim="800000"/>
            <a:headEnd/>
            <a:tailEnd/>
          </a:ln>
          <a:effectLst/>
        </p:spPr>
        <p:txBody>
          <a:bodyPr vert="horz" wrap="square" lIns="0" tIns="0" rIns="18288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371" name="Rectangle 11"/>
          <p:cNvSpPr>
            <a:spLocks noChangeArrowheads="1"/>
          </p:cNvSpPr>
          <p:nvPr/>
        </p:nvSpPr>
        <p:spPr bwMode="auto">
          <a:xfrm>
            <a:off x="8508915" y="6460928"/>
            <a:ext cx="439738" cy="241300"/>
          </a:xfrm>
          <a:prstGeom prst="rect">
            <a:avLst/>
          </a:prstGeom>
          <a:noFill/>
          <a:ln w="9525">
            <a:noFill/>
            <a:miter lim="800000"/>
            <a:headEnd/>
            <a:tailEnd/>
          </a:ln>
          <a:effectLst/>
        </p:spPr>
        <p:txBody>
          <a:bodyPr/>
          <a:lstStyle/>
          <a:p>
            <a:pPr algn="ctr"/>
            <a:fld id="{AA224666-FB7F-4449-B0F5-E42FC5A563B3}" type="slidenum">
              <a:rPr lang="en-US" sz="800">
                <a:solidFill>
                  <a:srgbClr val="000000"/>
                </a:solidFill>
              </a:rPr>
              <a:pPr algn="ctr"/>
              <a:t>‹#›</a:t>
            </a:fld>
            <a:endParaRPr lang="en-US" sz="800" dirty="0">
              <a:solidFill>
                <a:srgbClr val="000000"/>
              </a:solidFill>
            </a:endParaRPr>
          </a:p>
        </p:txBody>
      </p:sp>
      <p:pic>
        <p:nvPicPr>
          <p:cNvPr id="14" name="Picture 13" descr="HBR_logo_ppt_banner.png"/>
          <p:cNvPicPr>
            <a:picLocks noChangeAspect="1"/>
          </p:cNvPicPr>
          <p:nvPr/>
        </p:nvPicPr>
        <p:blipFill>
          <a:blip r:embed="rId13" cstate="print"/>
          <a:stretch>
            <a:fillRect/>
          </a:stretch>
        </p:blipFill>
        <p:spPr>
          <a:xfrm>
            <a:off x="377" y="0"/>
            <a:ext cx="9143245" cy="786319"/>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fade/>
  </p:transition>
  <p:txStyles>
    <p:titleStyle>
      <a:lvl1pPr algn="l" rtl="0" eaLnBrk="1" fontAlgn="base" hangingPunct="1">
        <a:spcBef>
          <a:spcPct val="0"/>
        </a:spcBef>
        <a:spcAft>
          <a:spcPct val="0"/>
        </a:spcAft>
        <a:defRPr sz="2800">
          <a:solidFill>
            <a:srgbClr val="A41533"/>
          </a:solidFill>
          <a:latin typeface="+mj-lt"/>
          <a:ea typeface="+mj-ea"/>
          <a:cs typeface="+mj-cs"/>
        </a:defRPr>
      </a:lvl1pPr>
      <a:lvl2pPr algn="l" rtl="0" eaLnBrk="1" fontAlgn="base" hangingPunct="1">
        <a:spcBef>
          <a:spcPct val="0"/>
        </a:spcBef>
        <a:spcAft>
          <a:spcPct val="0"/>
        </a:spcAft>
        <a:defRPr sz="2800">
          <a:solidFill>
            <a:srgbClr val="A41533"/>
          </a:solidFill>
          <a:latin typeface="Arial" charset="0"/>
        </a:defRPr>
      </a:lvl2pPr>
      <a:lvl3pPr algn="l" rtl="0" eaLnBrk="1" fontAlgn="base" hangingPunct="1">
        <a:spcBef>
          <a:spcPct val="0"/>
        </a:spcBef>
        <a:spcAft>
          <a:spcPct val="0"/>
        </a:spcAft>
        <a:defRPr sz="2800">
          <a:solidFill>
            <a:srgbClr val="A41533"/>
          </a:solidFill>
          <a:latin typeface="Arial" charset="0"/>
        </a:defRPr>
      </a:lvl3pPr>
      <a:lvl4pPr algn="l" rtl="0" eaLnBrk="1" fontAlgn="base" hangingPunct="1">
        <a:spcBef>
          <a:spcPct val="0"/>
        </a:spcBef>
        <a:spcAft>
          <a:spcPct val="0"/>
        </a:spcAft>
        <a:defRPr sz="2800">
          <a:solidFill>
            <a:srgbClr val="A41533"/>
          </a:solidFill>
          <a:latin typeface="Arial" charset="0"/>
        </a:defRPr>
      </a:lvl4pPr>
      <a:lvl5pPr algn="l" rtl="0" eaLnBrk="1" fontAlgn="base" hangingPunct="1">
        <a:spcBef>
          <a:spcPct val="0"/>
        </a:spcBef>
        <a:spcAft>
          <a:spcPct val="0"/>
        </a:spcAft>
        <a:defRPr sz="2800">
          <a:solidFill>
            <a:srgbClr val="A41533"/>
          </a:solidFill>
          <a:latin typeface="Arial" charset="0"/>
        </a:defRPr>
      </a:lvl5pPr>
      <a:lvl6pPr marL="457200" algn="l" rtl="0" eaLnBrk="1" fontAlgn="base" hangingPunct="1">
        <a:spcBef>
          <a:spcPct val="0"/>
        </a:spcBef>
        <a:spcAft>
          <a:spcPct val="0"/>
        </a:spcAft>
        <a:defRPr sz="2800">
          <a:solidFill>
            <a:srgbClr val="A41533"/>
          </a:solidFill>
          <a:latin typeface="Arial" charset="0"/>
        </a:defRPr>
      </a:lvl6pPr>
      <a:lvl7pPr marL="914400" algn="l" rtl="0" eaLnBrk="1" fontAlgn="base" hangingPunct="1">
        <a:spcBef>
          <a:spcPct val="0"/>
        </a:spcBef>
        <a:spcAft>
          <a:spcPct val="0"/>
        </a:spcAft>
        <a:defRPr sz="2800">
          <a:solidFill>
            <a:srgbClr val="A41533"/>
          </a:solidFill>
          <a:latin typeface="Arial" charset="0"/>
        </a:defRPr>
      </a:lvl7pPr>
      <a:lvl8pPr marL="1371600" algn="l" rtl="0" eaLnBrk="1" fontAlgn="base" hangingPunct="1">
        <a:spcBef>
          <a:spcPct val="0"/>
        </a:spcBef>
        <a:spcAft>
          <a:spcPct val="0"/>
        </a:spcAft>
        <a:defRPr sz="2800">
          <a:solidFill>
            <a:srgbClr val="A41533"/>
          </a:solidFill>
          <a:latin typeface="Arial" charset="0"/>
        </a:defRPr>
      </a:lvl8pPr>
      <a:lvl9pPr marL="1828800" algn="l" rtl="0" eaLnBrk="1" fontAlgn="base" hangingPunct="1">
        <a:spcBef>
          <a:spcPct val="0"/>
        </a:spcBef>
        <a:spcAft>
          <a:spcPct val="0"/>
        </a:spcAft>
        <a:defRPr sz="2800">
          <a:solidFill>
            <a:srgbClr val="A41533"/>
          </a:solidFill>
          <a:latin typeface="Arial" charset="0"/>
        </a:defRPr>
      </a:lvl9pPr>
    </p:titleStyle>
    <p:bodyStyle>
      <a:lvl1pPr marL="228600" indent="-228600" algn="l" rtl="0" eaLnBrk="1" fontAlgn="base" hangingPunct="1">
        <a:spcBef>
          <a:spcPts val="0"/>
        </a:spcBef>
        <a:spcAft>
          <a:spcPts val="600"/>
        </a:spcAft>
        <a:buClr>
          <a:srgbClr val="A41533"/>
        </a:buClr>
        <a:buFont typeface="Wingdings" pitchFamily="2" charset="2"/>
        <a:buChar char="§"/>
        <a:defRPr sz="2000">
          <a:solidFill>
            <a:srgbClr val="000000"/>
          </a:solidFill>
          <a:latin typeface="+mn-lt"/>
          <a:ea typeface="+mn-ea"/>
          <a:cs typeface="+mn-cs"/>
        </a:defRPr>
      </a:lvl1pPr>
      <a:lvl2pPr marL="628650" indent="-285750" algn="l" rtl="0" eaLnBrk="1" fontAlgn="base" hangingPunct="1">
        <a:spcBef>
          <a:spcPts val="0"/>
        </a:spcBef>
        <a:spcAft>
          <a:spcPts val="600"/>
        </a:spcAft>
        <a:buClr>
          <a:srgbClr val="A41533"/>
        </a:buClr>
        <a:buFont typeface="Arial" charset="0"/>
        <a:buChar char="–"/>
        <a:defRPr sz="1800">
          <a:solidFill>
            <a:schemeClr val="tx1"/>
          </a:solidFill>
          <a:latin typeface="+mn-lt"/>
        </a:defRPr>
      </a:lvl2pPr>
      <a:lvl3pPr marL="914400" indent="-171450" algn="l" rtl="0" eaLnBrk="1" fontAlgn="base" hangingPunct="1">
        <a:spcBef>
          <a:spcPts val="0"/>
        </a:spcBef>
        <a:spcAft>
          <a:spcPts val="600"/>
        </a:spcAft>
        <a:buClr>
          <a:srgbClr val="000000"/>
        </a:buClr>
        <a:buSzPct val="90000"/>
        <a:buFont typeface="Wingdings" pitchFamily="2" charset="2"/>
        <a:buChar char="§"/>
        <a:defRPr sz="1600">
          <a:solidFill>
            <a:schemeClr val="tx1"/>
          </a:solidFill>
          <a:latin typeface="+mn-lt"/>
        </a:defRPr>
      </a:lvl3pPr>
      <a:lvl4pPr marL="1257300" indent="-228600" algn="l" rtl="0" eaLnBrk="1" fontAlgn="base" hangingPunct="1">
        <a:spcBef>
          <a:spcPts val="0"/>
        </a:spcBef>
        <a:spcAft>
          <a:spcPts val="600"/>
        </a:spcAft>
        <a:buClr>
          <a:srgbClr val="A41533"/>
        </a:buClr>
        <a:buFont typeface="Arial" charset="0"/>
        <a:buChar char="–"/>
        <a:defRPr sz="1400">
          <a:solidFill>
            <a:schemeClr val="tx1"/>
          </a:solidFill>
          <a:latin typeface="+mn-lt"/>
        </a:defRPr>
      </a:lvl4pPr>
      <a:lvl5pPr marL="1485900" indent="-114300" algn="l" rtl="0" eaLnBrk="1" fontAlgn="base" hangingPunct="1">
        <a:spcBef>
          <a:spcPts val="0"/>
        </a:spcBef>
        <a:spcAft>
          <a:spcPts val="600"/>
        </a:spcAft>
        <a:buClr>
          <a:srgbClr val="A41533"/>
        </a:buClr>
        <a:buSzPct val="90000"/>
        <a:buFont typeface="Wingdings" pitchFamily="2" charset="2"/>
        <a:buChar char="§"/>
        <a:defRPr sz="1200">
          <a:solidFill>
            <a:schemeClr val="tx1"/>
          </a:solidFill>
          <a:latin typeface="+mn-lt"/>
        </a:defRPr>
      </a:lvl5pPr>
      <a:lvl6pPr marL="1943100" indent="-114300" algn="l" rtl="0" eaLnBrk="1" fontAlgn="base" hangingPunct="1">
        <a:spcBef>
          <a:spcPct val="20000"/>
        </a:spcBef>
        <a:spcAft>
          <a:spcPct val="0"/>
        </a:spcAft>
        <a:buClr>
          <a:srgbClr val="A41533"/>
        </a:buClr>
        <a:buChar char="•"/>
        <a:defRPr sz="1400">
          <a:solidFill>
            <a:schemeClr val="tx1"/>
          </a:solidFill>
          <a:latin typeface="+mn-lt"/>
        </a:defRPr>
      </a:lvl6pPr>
      <a:lvl7pPr marL="2400300" indent="-114300" algn="l" rtl="0" eaLnBrk="1" fontAlgn="base" hangingPunct="1">
        <a:spcBef>
          <a:spcPct val="20000"/>
        </a:spcBef>
        <a:spcAft>
          <a:spcPct val="0"/>
        </a:spcAft>
        <a:buClr>
          <a:srgbClr val="A41533"/>
        </a:buClr>
        <a:buChar char="•"/>
        <a:defRPr sz="1400">
          <a:solidFill>
            <a:schemeClr val="tx1"/>
          </a:solidFill>
          <a:latin typeface="+mn-lt"/>
        </a:defRPr>
      </a:lvl7pPr>
      <a:lvl8pPr marL="2857500" indent="-114300" algn="l" rtl="0" eaLnBrk="1" fontAlgn="base" hangingPunct="1">
        <a:spcBef>
          <a:spcPct val="20000"/>
        </a:spcBef>
        <a:spcAft>
          <a:spcPct val="0"/>
        </a:spcAft>
        <a:buClr>
          <a:srgbClr val="A41533"/>
        </a:buClr>
        <a:buChar char="•"/>
        <a:defRPr sz="1400">
          <a:solidFill>
            <a:schemeClr val="tx1"/>
          </a:solidFill>
          <a:latin typeface="+mn-lt"/>
        </a:defRPr>
      </a:lvl8pPr>
      <a:lvl9pPr marL="3314700" indent="-114300" algn="l" rtl="0" eaLnBrk="1" fontAlgn="base" hangingPunct="1">
        <a:spcBef>
          <a:spcPct val="20000"/>
        </a:spcBef>
        <a:spcAft>
          <a:spcPct val="0"/>
        </a:spcAft>
        <a:buClr>
          <a:srgbClr val="A41533"/>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mailto:sbradley@hbrconsulting.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artner.com/doc/3446718/market-guide-file-analysis-softwar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10"/>
          <p:cNvSpPr>
            <a:spLocks noGrp="1"/>
          </p:cNvSpPr>
          <p:nvPr>
            <p:ph type="subTitle" idx="1"/>
          </p:nvPr>
        </p:nvSpPr>
        <p:spPr/>
        <p:txBody>
          <a:bodyPr/>
          <a:lstStyle/>
          <a:p>
            <a:r>
              <a:rPr lang="en-US"/>
              <a:t>ARMA Charlotte-Piedmont </a:t>
            </a:r>
            <a:r>
              <a:rPr lang="en-US" dirty="0"/>
              <a:t>and Triangle Chapters</a:t>
            </a:r>
            <a:br>
              <a:rPr lang="en-US" dirty="0"/>
            </a:br>
            <a:endParaRPr lang="en-US" dirty="0"/>
          </a:p>
          <a:p>
            <a:endParaRPr lang="en-US" dirty="0"/>
          </a:p>
          <a:p>
            <a:r>
              <a:rPr lang="en-US" dirty="0"/>
              <a:t>Steve Bradley, Director</a:t>
            </a:r>
          </a:p>
          <a:p>
            <a:r>
              <a:rPr lang="en-US" dirty="0"/>
              <a:t>January 12, 2017</a:t>
            </a:r>
          </a:p>
        </p:txBody>
      </p:sp>
      <p:sp>
        <p:nvSpPr>
          <p:cNvPr id="12" name="Title 11"/>
          <p:cNvSpPr>
            <a:spLocks noGrp="1"/>
          </p:cNvSpPr>
          <p:nvPr>
            <p:ph type="ctrTitle"/>
          </p:nvPr>
        </p:nvSpPr>
        <p:spPr/>
        <p:txBody>
          <a:bodyPr/>
          <a:lstStyle/>
          <a:p>
            <a:r>
              <a:rPr lang="en-US" dirty="0"/>
              <a:t>The Evolving File Analysis Marketplace</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Who – Representative Vendors</a:t>
            </a:r>
            <a:br>
              <a:rPr lang="en-US" dirty="0"/>
            </a:br>
            <a:r>
              <a:rPr lang="en-US" sz="2400" dirty="0"/>
              <a:t>New to the 2016 List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67844365"/>
              </p:ext>
            </p:extLst>
          </p:nvPr>
        </p:nvGraphicFramePr>
        <p:xfrm>
          <a:off x="914400" y="1925638"/>
          <a:ext cx="7785100" cy="3337560"/>
        </p:xfrm>
        <a:graphic>
          <a:graphicData uri="http://schemas.openxmlformats.org/drawingml/2006/table">
            <a:tbl>
              <a:tblPr firstRow="1" bandRow="1">
                <a:tableStyleId>{5C22544A-7EE6-4342-B048-85BDC9FD1C3A}</a:tableStyleId>
              </a:tblPr>
              <a:tblGrid>
                <a:gridCol w="3489158">
                  <a:extLst>
                    <a:ext uri="{9D8B030D-6E8A-4147-A177-3AD203B41FA5}">
                      <a16:colId xmlns:a16="http://schemas.microsoft.com/office/drawing/2014/main" xmlns="" val="1290972802"/>
                    </a:ext>
                  </a:extLst>
                </a:gridCol>
                <a:gridCol w="4295942">
                  <a:extLst>
                    <a:ext uri="{9D8B030D-6E8A-4147-A177-3AD203B41FA5}">
                      <a16:colId xmlns:a16="http://schemas.microsoft.com/office/drawing/2014/main" xmlns="" val="3145844677"/>
                    </a:ext>
                  </a:extLst>
                </a:gridCol>
              </a:tblGrid>
              <a:tr h="370840">
                <a:tc>
                  <a:txBody>
                    <a:bodyPr/>
                    <a:lstStyle/>
                    <a:p>
                      <a:pPr algn="l" fontAlgn="t"/>
                      <a:r>
                        <a:rPr lang="en-US" sz="1100" b="1" i="0" u="none" strike="noStrike" dirty="0">
                          <a:solidFill>
                            <a:schemeClr val="bg1"/>
                          </a:solidFill>
                          <a:effectLst/>
                          <a:latin typeface="Arial" panose="020B0604020202020204" pitchFamily="34" charset="0"/>
                        </a:rPr>
                        <a:t>Vendor Name</a:t>
                      </a:r>
                    </a:p>
                  </a:txBody>
                  <a:tcPr marL="45720" marR="45720"/>
                </a:tc>
                <a:tc>
                  <a:txBody>
                    <a:bodyPr/>
                    <a:lstStyle/>
                    <a:p>
                      <a:pPr algn="l" fontAlgn="t"/>
                      <a:r>
                        <a:rPr lang="en-US" sz="1100" b="1" i="0" u="none" strike="noStrike" dirty="0">
                          <a:solidFill>
                            <a:schemeClr val="bg1"/>
                          </a:solidFill>
                          <a:effectLst/>
                          <a:latin typeface="Arial" panose="020B0604020202020204" pitchFamily="34" charset="0"/>
                        </a:rPr>
                        <a:t>Product</a:t>
                      </a:r>
                    </a:p>
                  </a:txBody>
                  <a:tcPr marL="45720" marR="45720"/>
                </a:tc>
                <a:extLst>
                  <a:ext uri="{0D108BD9-81ED-4DB2-BD59-A6C34878D82A}">
                    <a16:rowId xmlns:a16="http://schemas.microsoft.com/office/drawing/2014/main" xmlns="" val="3419350898"/>
                  </a:ext>
                </a:extLst>
              </a:tr>
              <a:tr h="370840">
                <a:tc>
                  <a:txBody>
                    <a:bodyPr/>
                    <a:lstStyle/>
                    <a:p>
                      <a:pPr algn="l" fontAlgn="t"/>
                      <a:r>
                        <a:rPr lang="en-US" sz="1400" b="0" i="0" u="none" strike="noStrike" dirty="0">
                          <a:solidFill>
                            <a:srgbClr val="000000"/>
                          </a:solidFill>
                          <a:effectLst/>
                          <a:latin typeface="+mn-lt"/>
                        </a:rPr>
                        <a:t>Capax Discovery</a:t>
                      </a:r>
                    </a:p>
                  </a:txBody>
                  <a:tcPr marL="45720" marR="45720"/>
                </a:tc>
                <a:tc>
                  <a:txBody>
                    <a:bodyPr/>
                    <a:lstStyle/>
                    <a:p>
                      <a:pPr algn="l" fontAlgn="t"/>
                      <a:r>
                        <a:rPr lang="en-US" sz="1400" b="0" i="0" u="none" strike="noStrike" dirty="0">
                          <a:solidFill>
                            <a:srgbClr val="000000"/>
                          </a:solidFill>
                          <a:effectLst/>
                          <a:latin typeface="+mn-lt"/>
                        </a:rPr>
                        <a:t>Enterprise Archive Solution (EAS) Data Light</a:t>
                      </a:r>
                    </a:p>
                  </a:txBody>
                  <a:tcPr marL="45720" marR="45720"/>
                </a:tc>
                <a:extLst>
                  <a:ext uri="{0D108BD9-81ED-4DB2-BD59-A6C34878D82A}">
                    <a16:rowId xmlns:a16="http://schemas.microsoft.com/office/drawing/2014/main" xmlns="" val="1303152865"/>
                  </a:ext>
                </a:extLst>
              </a:tr>
              <a:tr h="370840">
                <a:tc>
                  <a:txBody>
                    <a:bodyPr/>
                    <a:lstStyle/>
                    <a:p>
                      <a:pPr algn="l" fontAlgn="t"/>
                      <a:r>
                        <a:rPr lang="en-US" sz="1400" b="0" i="0" u="none" strike="noStrike" dirty="0">
                          <a:solidFill>
                            <a:srgbClr val="000000"/>
                          </a:solidFill>
                          <a:effectLst/>
                          <a:latin typeface="+mn-lt"/>
                        </a:rPr>
                        <a:t>Controle</a:t>
                      </a:r>
                    </a:p>
                  </a:txBody>
                  <a:tcPr marL="45720" marR="45720"/>
                </a:tc>
                <a:tc>
                  <a:txBody>
                    <a:bodyPr/>
                    <a:lstStyle/>
                    <a:p>
                      <a:pPr algn="l" fontAlgn="t"/>
                      <a:r>
                        <a:rPr lang="en-US" sz="1400" b="0" i="0" u="none" strike="noStrike" dirty="0">
                          <a:solidFill>
                            <a:srgbClr val="000000"/>
                          </a:solidFill>
                          <a:effectLst/>
                          <a:latin typeface="+mn-lt"/>
                        </a:rPr>
                        <a:t>eGovern</a:t>
                      </a:r>
                    </a:p>
                  </a:txBody>
                  <a:tcPr marL="45720" marR="45720"/>
                </a:tc>
                <a:extLst>
                  <a:ext uri="{0D108BD9-81ED-4DB2-BD59-A6C34878D82A}">
                    <a16:rowId xmlns:a16="http://schemas.microsoft.com/office/drawing/2014/main" xmlns="" val="87601914"/>
                  </a:ext>
                </a:extLst>
              </a:tr>
              <a:tr h="370840">
                <a:tc>
                  <a:txBody>
                    <a:bodyPr/>
                    <a:lstStyle/>
                    <a:p>
                      <a:pPr algn="l" fontAlgn="t"/>
                      <a:r>
                        <a:rPr lang="en-US" sz="1400" b="0" i="0" u="none" strike="noStrike" dirty="0">
                          <a:solidFill>
                            <a:srgbClr val="000000"/>
                          </a:solidFill>
                          <a:effectLst/>
                          <a:latin typeface="+mn-lt"/>
                        </a:rPr>
                        <a:t>Druva</a:t>
                      </a:r>
                    </a:p>
                  </a:txBody>
                  <a:tcPr marL="45720" marR="45720"/>
                </a:tc>
                <a:tc>
                  <a:txBody>
                    <a:bodyPr/>
                    <a:lstStyle/>
                    <a:p>
                      <a:pPr algn="l" fontAlgn="t"/>
                      <a:r>
                        <a:rPr lang="en-US" sz="1400" b="0" i="0" u="none" strike="noStrike" dirty="0">
                          <a:solidFill>
                            <a:srgbClr val="000000"/>
                          </a:solidFill>
                          <a:effectLst/>
                          <a:latin typeface="+mn-lt"/>
                        </a:rPr>
                        <a:t>inSync</a:t>
                      </a:r>
                    </a:p>
                  </a:txBody>
                  <a:tcPr marL="45720" marR="45720"/>
                </a:tc>
                <a:extLst>
                  <a:ext uri="{0D108BD9-81ED-4DB2-BD59-A6C34878D82A}">
                    <a16:rowId xmlns:a16="http://schemas.microsoft.com/office/drawing/2014/main" xmlns="" val="2753177157"/>
                  </a:ext>
                </a:extLst>
              </a:tr>
              <a:tr h="370840">
                <a:tc>
                  <a:txBody>
                    <a:bodyPr/>
                    <a:lstStyle/>
                    <a:p>
                      <a:pPr algn="l" fontAlgn="t"/>
                      <a:r>
                        <a:rPr lang="en-US" sz="1400" b="0" i="0" u="none" strike="noStrike" dirty="0">
                          <a:solidFill>
                            <a:srgbClr val="000000"/>
                          </a:solidFill>
                          <a:effectLst/>
                          <a:latin typeface="+mn-lt"/>
                        </a:rPr>
                        <a:t>Egnyte</a:t>
                      </a:r>
                    </a:p>
                  </a:txBody>
                  <a:tcPr marL="45720" marR="45720"/>
                </a:tc>
                <a:tc>
                  <a:txBody>
                    <a:bodyPr/>
                    <a:lstStyle/>
                    <a:p>
                      <a:pPr algn="l" fontAlgn="t"/>
                      <a:r>
                        <a:rPr lang="en-US" sz="1400" b="0" i="0" u="none" strike="noStrike" dirty="0">
                          <a:solidFill>
                            <a:srgbClr val="000000"/>
                          </a:solidFill>
                          <a:effectLst/>
                          <a:latin typeface="+mn-lt"/>
                        </a:rPr>
                        <a:t>Egnyte Connect, Egnyte Protect</a:t>
                      </a:r>
                    </a:p>
                  </a:txBody>
                  <a:tcPr marL="45720" marR="45720"/>
                </a:tc>
                <a:extLst>
                  <a:ext uri="{0D108BD9-81ED-4DB2-BD59-A6C34878D82A}">
                    <a16:rowId xmlns:a16="http://schemas.microsoft.com/office/drawing/2014/main" xmlns="" val="3583559842"/>
                  </a:ext>
                </a:extLst>
              </a:tr>
              <a:tr h="370840">
                <a:tc>
                  <a:txBody>
                    <a:bodyPr/>
                    <a:lstStyle/>
                    <a:p>
                      <a:pPr algn="l" fontAlgn="t"/>
                      <a:r>
                        <a:rPr lang="en-US" sz="1400" b="0" i="0" u="none" strike="noStrike" dirty="0">
                          <a:solidFill>
                            <a:srgbClr val="000000"/>
                          </a:solidFill>
                          <a:effectLst/>
                          <a:latin typeface="+mn-lt"/>
                        </a:rPr>
                        <a:t>Haystac</a:t>
                      </a:r>
                    </a:p>
                  </a:txBody>
                  <a:tcPr marL="45720" marR="45720"/>
                </a:tc>
                <a:tc>
                  <a:txBody>
                    <a:bodyPr/>
                    <a:lstStyle/>
                    <a:p>
                      <a:pPr algn="l" fontAlgn="t"/>
                      <a:r>
                        <a:rPr lang="en-US" sz="1400" b="0" i="0" u="none" strike="noStrike" dirty="0">
                          <a:solidFill>
                            <a:srgbClr val="000000"/>
                          </a:solidFill>
                          <a:effectLst/>
                          <a:latin typeface="+mn-lt"/>
                        </a:rPr>
                        <a:t>Indago</a:t>
                      </a:r>
                    </a:p>
                  </a:txBody>
                  <a:tcPr marL="45720" marR="45720"/>
                </a:tc>
                <a:extLst>
                  <a:ext uri="{0D108BD9-81ED-4DB2-BD59-A6C34878D82A}">
                    <a16:rowId xmlns:a16="http://schemas.microsoft.com/office/drawing/2014/main" xmlns="" val="2183114720"/>
                  </a:ext>
                </a:extLst>
              </a:tr>
              <a:tr h="370840">
                <a:tc>
                  <a:txBody>
                    <a:bodyPr/>
                    <a:lstStyle/>
                    <a:p>
                      <a:pPr algn="l" fontAlgn="t"/>
                      <a:r>
                        <a:rPr lang="en-US" sz="1400" b="0" i="0" u="none" strike="noStrike" dirty="0">
                          <a:solidFill>
                            <a:srgbClr val="000000"/>
                          </a:solidFill>
                          <a:effectLst/>
                          <a:latin typeface="+mn-lt"/>
                        </a:rPr>
                        <a:t>Kazoup</a:t>
                      </a:r>
                    </a:p>
                  </a:txBody>
                  <a:tcPr marL="45720" marR="45720"/>
                </a:tc>
                <a:tc>
                  <a:txBody>
                    <a:bodyPr/>
                    <a:lstStyle/>
                    <a:p>
                      <a:pPr algn="l" fontAlgn="t"/>
                      <a:r>
                        <a:rPr lang="en-US" sz="1400" b="0" i="0" u="none" strike="noStrike" dirty="0">
                          <a:solidFill>
                            <a:srgbClr val="000000"/>
                          </a:solidFill>
                          <a:effectLst/>
                          <a:latin typeface="+mn-lt"/>
                        </a:rPr>
                        <a:t>Kazoup analytis platform</a:t>
                      </a:r>
                    </a:p>
                  </a:txBody>
                  <a:tcPr marL="45720" marR="45720"/>
                </a:tc>
                <a:extLst>
                  <a:ext uri="{0D108BD9-81ED-4DB2-BD59-A6C34878D82A}">
                    <a16:rowId xmlns:a16="http://schemas.microsoft.com/office/drawing/2014/main" xmlns="" val="151097032"/>
                  </a:ext>
                </a:extLst>
              </a:tr>
              <a:tr h="370840">
                <a:tc>
                  <a:txBody>
                    <a:bodyPr/>
                    <a:lstStyle/>
                    <a:p>
                      <a:pPr algn="l" fontAlgn="t"/>
                      <a:r>
                        <a:rPr lang="en-US" sz="1400" b="0" i="0" u="none" strike="noStrike" dirty="0">
                          <a:solidFill>
                            <a:srgbClr val="000000"/>
                          </a:solidFill>
                          <a:effectLst/>
                          <a:latin typeface="+mn-lt"/>
                        </a:rPr>
                        <a:t>Titus</a:t>
                      </a:r>
                    </a:p>
                  </a:txBody>
                  <a:tcPr marL="45720" marR="45720"/>
                </a:tc>
                <a:tc>
                  <a:txBody>
                    <a:bodyPr/>
                    <a:lstStyle/>
                    <a:p>
                      <a:pPr algn="l" fontAlgn="t"/>
                      <a:r>
                        <a:rPr lang="fr-FR" sz="1400" b="0" i="0" u="none" strike="noStrike" dirty="0">
                          <a:solidFill>
                            <a:srgbClr val="000000"/>
                          </a:solidFill>
                          <a:effectLst/>
                          <a:latin typeface="+mn-lt"/>
                        </a:rPr>
                        <a:t>Titus Classification Suite, Titus Illuminate</a:t>
                      </a:r>
                    </a:p>
                  </a:txBody>
                  <a:tcPr marL="45720" marR="45720"/>
                </a:tc>
                <a:extLst>
                  <a:ext uri="{0D108BD9-81ED-4DB2-BD59-A6C34878D82A}">
                    <a16:rowId xmlns:a16="http://schemas.microsoft.com/office/drawing/2014/main" xmlns="" val="1840955839"/>
                  </a:ext>
                </a:extLst>
              </a:tr>
              <a:tr h="370840">
                <a:tc>
                  <a:txBody>
                    <a:bodyPr/>
                    <a:lstStyle/>
                    <a:p>
                      <a:pPr algn="l" fontAlgn="t"/>
                      <a:r>
                        <a:rPr lang="en-US" sz="1400" b="0" i="0" u="none" strike="noStrike" dirty="0">
                          <a:solidFill>
                            <a:srgbClr val="000000"/>
                          </a:solidFill>
                          <a:effectLst/>
                          <a:latin typeface="+mn-lt"/>
                        </a:rPr>
                        <a:t>ZL Technologies</a:t>
                      </a:r>
                    </a:p>
                  </a:txBody>
                  <a:tcPr marL="45720" marR="45720"/>
                </a:tc>
                <a:tc>
                  <a:txBody>
                    <a:bodyPr/>
                    <a:lstStyle/>
                    <a:p>
                      <a:pPr algn="l" fontAlgn="t"/>
                      <a:r>
                        <a:rPr lang="en-US" sz="1400" b="0" i="0" u="none" strike="noStrike" dirty="0">
                          <a:solidFill>
                            <a:srgbClr val="000000"/>
                          </a:solidFill>
                          <a:effectLst/>
                          <a:latin typeface="+mn-lt"/>
                        </a:rPr>
                        <a:t>ZL File Analysis and Management</a:t>
                      </a:r>
                    </a:p>
                  </a:txBody>
                  <a:tcPr marL="45720" marR="45720"/>
                </a:tc>
                <a:extLst>
                  <a:ext uri="{0D108BD9-81ED-4DB2-BD59-A6C34878D82A}">
                    <a16:rowId xmlns:a16="http://schemas.microsoft.com/office/drawing/2014/main" xmlns="" val="1934125085"/>
                  </a:ext>
                </a:extLst>
              </a:tr>
            </a:tbl>
          </a:graphicData>
        </a:graphic>
      </p:graphicFrame>
      <p:sp>
        <p:nvSpPr>
          <p:cNvPr id="4" name="Rectangle 3"/>
          <p:cNvSpPr/>
          <p:nvPr/>
        </p:nvSpPr>
        <p:spPr>
          <a:xfrm>
            <a:off x="914399" y="6455876"/>
            <a:ext cx="7784537" cy="215444"/>
          </a:xfrm>
          <a:prstGeom prst="rect">
            <a:avLst/>
          </a:prstGeom>
        </p:spPr>
        <p:txBody>
          <a:bodyPr wrap="square">
            <a:spAutoFit/>
          </a:bodyPr>
          <a:lstStyle/>
          <a:p>
            <a:r>
              <a:rPr lang="en-US" sz="800" dirty="0"/>
              <a:t>Source: Excerpted from Gartner: Market Guide for File Analysis Software (4 August 2015, and 19 September 2016)</a:t>
            </a:r>
          </a:p>
        </p:txBody>
      </p:sp>
    </p:spTree>
    <p:extLst>
      <p:ext uri="{BB962C8B-B14F-4D97-AF65-F5344CB8AC3E}">
        <p14:creationId xmlns:p14="http://schemas.microsoft.com/office/powerpoint/2010/main" val="54834778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Who – Representative Vendors</a:t>
            </a:r>
            <a:br>
              <a:rPr lang="en-US" dirty="0"/>
            </a:br>
            <a:r>
              <a:rPr lang="en-US" sz="2400" dirty="0"/>
              <a:t>On Both the 2015 and 2016 List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59007488"/>
              </p:ext>
            </p:extLst>
          </p:nvPr>
        </p:nvGraphicFramePr>
        <p:xfrm>
          <a:off x="914400" y="1925638"/>
          <a:ext cx="7785100" cy="4663440"/>
        </p:xfrm>
        <a:graphic>
          <a:graphicData uri="http://schemas.openxmlformats.org/drawingml/2006/table">
            <a:tbl>
              <a:tblPr firstRow="1" bandRow="1">
                <a:tableStyleId>{5C22544A-7EE6-4342-B048-85BDC9FD1C3A}</a:tableStyleId>
              </a:tblPr>
              <a:tblGrid>
                <a:gridCol w="2201779">
                  <a:extLst>
                    <a:ext uri="{9D8B030D-6E8A-4147-A177-3AD203B41FA5}">
                      <a16:colId xmlns:a16="http://schemas.microsoft.com/office/drawing/2014/main" xmlns="" val="711007201"/>
                    </a:ext>
                  </a:extLst>
                </a:gridCol>
                <a:gridCol w="5583321">
                  <a:extLst>
                    <a:ext uri="{9D8B030D-6E8A-4147-A177-3AD203B41FA5}">
                      <a16:colId xmlns:a16="http://schemas.microsoft.com/office/drawing/2014/main" xmlns="" val="3587432975"/>
                    </a:ext>
                  </a:extLst>
                </a:gridCol>
              </a:tblGrid>
              <a:tr h="274320">
                <a:tc>
                  <a:txBody>
                    <a:bodyPr/>
                    <a:lstStyle/>
                    <a:p>
                      <a:pPr algn="l" fontAlgn="t"/>
                      <a:r>
                        <a:rPr lang="en-US" sz="1100" b="1" i="0" u="none" strike="noStrike" dirty="0">
                          <a:solidFill>
                            <a:schemeClr val="bg1"/>
                          </a:solidFill>
                          <a:effectLst/>
                          <a:latin typeface="Arial" panose="020B0604020202020204" pitchFamily="34" charset="0"/>
                        </a:rPr>
                        <a:t>Vendor Name</a:t>
                      </a:r>
                    </a:p>
                  </a:txBody>
                  <a:tcPr marL="9525" marR="9525" marT="9525" marB="0"/>
                </a:tc>
                <a:tc>
                  <a:txBody>
                    <a:bodyPr/>
                    <a:lstStyle/>
                    <a:p>
                      <a:pPr algn="l" fontAlgn="t"/>
                      <a:r>
                        <a:rPr lang="en-US" sz="1100" b="1" i="0" u="none" strike="noStrike" dirty="0">
                          <a:solidFill>
                            <a:schemeClr val="bg1"/>
                          </a:solidFill>
                          <a:effectLst/>
                          <a:latin typeface="Arial" panose="020B0604020202020204" pitchFamily="34" charset="0"/>
                        </a:rPr>
                        <a:t>Product</a:t>
                      </a:r>
                    </a:p>
                  </a:txBody>
                  <a:tcPr marL="9525" marR="9525" marT="9525" marB="0"/>
                </a:tc>
                <a:extLst>
                  <a:ext uri="{0D108BD9-81ED-4DB2-BD59-A6C34878D82A}">
                    <a16:rowId xmlns:a16="http://schemas.microsoft.com/office/drawing/2014/main" xmlns="" val="974771040"/>
                  </a:ext>
                </a:extLst>
              </a:tr>
              <a:tr h="274320">
                <a:tc>
                  <a:txBody>
                    <a:bodyPr/>
                    <a:lstStyle/>
                    <a:p>
                      <a:pPr algn="l" fontAlgn="t"/>
                      <a:r>
                        <a:rPr lang="en-US" sz="1100" b="0" i="0" u="none" strike="noStrike" dirty="0">
                          <a:solidFill>
                            <a:srgbClr val="000000"/>
                          </a:solidFill>
                          <a:effectLst/>
                          <a:latin typeface="Arial" panose="020B0604020202020204" pitchFamily="34" charset="0"/>
                        </a:rPr>
                        <a:t>Active Navigation</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Discovery Centre, Action Pack, Analysis Pack</a:t>
                      </a:r>
                    </a:p>
                  </a:txBody>
                  <a:tcPr marL="9525" marR="9525" marT="9525" marB="0"/>
                </a:tc>
                <a:extLst>
                  <a:ext uri="{0D108BD9-81ED-4DB2-BD59-A6C34878D82A}">
                    <a16:rowId xmlns:a16="http://schemas.microsoft.com/office/drawing/2014/main" xmlns="" val="4153753449"/>
                  </a:ext>
                </a:extLst>
              </a:tr>
              <a:tr h="274320">
                <a:tc>
                  <a:txBody>
                    <a:bodyPr/>
                    <a:lstStyle/>
                    <a:p>
                      <a:pPr algn="l" fontAlgn="t"/>
                      <a:r>
                        <a:rPr lang="en-US" sz="1100" b="0" i="0" u="none" strike="noStrike" dirty="0">
                          <a:solidFill>
                            <a:srgbClr val="000000"/>
                          </a:solidFill>
                          <a:effectLst/>
                          <a:latin typeface="Arial" panose="020B0604020202020204" pitchFamily="34" charset="0"/>
                        </a:rPr>
                        <a:t>Adlib Software</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Adlib Elevate platform, PDF Enterprise</a:t>
                      </a:r>
                    </a:p>
                  </a:txBody>
                  <a:tcPr marL="9525" marR="9525" marT="9525" marB="0"/>
                </a:tc>
                <a:extLst>
                  <a:ext uri="{0D108BD9-81ED-4DB2-BD59-A6C34878D82A}">
                    <a16:rowId xmlns:a16="http://schemas.microsoft.com/office/drawing/2014/main" xmlns="" val="2721855594"/>
                  </a:ext>
                </a:extLst>
              </a:tr>
              <a:tr h="274320">
                <a:tc>
                  <a:txBody>
                    <a:bodyPr/>
                    <a:lstStyle/>
                    <a:p>
                      <a:pPr algn="l" fontAlgn="t"/>
                      <a:r>
                        <a:rPr lang="en-US" sz="1100" b="0" i="0" u="none" strike="noStrike" dirty="0">
                          <a:solidFill>
                            <a:srgbClr val="000000"/>
                          </a:solidFill>
                          <a:effectLst/>
                          <a:latin typeface="Arial" panose="020B0604020202020204" pitchFamily="34" charset="0"/>
                        </a:rPr>
                        <a:t>BeyondRecognition</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BeyondRecognition</a:t>
                      </a:r>
                    </a:p>
                  </a:txBody>
                  <a:tcPr marL="9525" marR="9525" marT="9525" marB="0"/>
                </a:tc>
                <a:extLst>
                  <a:ext uri="{0D108BD9-81ED-4DB2-BD59-A6C34878D82A}">
                    <a16:rowId xmlns:a16="http://schemas.microsoft.com/office/drawing/2014/main" xmlns="" val="1087511280"/>
                  </a:ext>
                </a:extLst>
              </a:tr>
              <a:tr h="274320">
                <a:tc>
                  <a:txBody>
                    <a:bodyPr/>
                    <a:lstStyle/>
                    <a:p>
                      <a:pPr algn="l" fontAlgn="t"/>
                      <a:r>
                        <a:rPr lang="en-US" sz="1100" b="0" i="0" u="none" strike="noStrike" dirty="0">
                          <a:solidFill>
                            <a:srgbClr val="000000"/>
                          </a:solidFill>
                          <a:effectLst/>
                          <a:latin typeface="Arial" panose="020B0604020202020204" pitchFamily="34" charset="0"/>
                        </a:rPr>
                        <a:t>Bloomberg</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Bloomberg Vault File Analytics</a:t>
                      </a:r>
                    </a:p>
                  </a:txBody>
                  <a:tcPr marL="9525" marR="9525" marT="9525" marB="0"/>
                </a:tc>
                <a:extLst>
                  <a:ext uri="{0D108BD9-81ED-4DB2-BD59-A6C34878D82A}">
                    <a16:rowId xmlns:a16="http://schemas.microsoft.com/office/drawing/2014/main" xmlns="" val="2016324744"/>
                  </a:ext>
                </a:extLst>
              </a:tr>
              <a:tr h="274320">
                <a:tc>
                  <a:txBody>
                    <a:bodyPr/>
                    <a:lstStyle/>
                    <a:p>
                      <a:pPr algn="l" fontAlgn="t"/>
                      <a:r>
                        <a:rPr lang="en-US" sz="1100" b="0" i="0" u="none" strike="noStrike" dirty="0">
                          <a:solidFill>
                            <a:srgbClr val="000000"/>
                          </a:solidFill>
                          <a:effectLst/>
                          <a:latin typeface="Arial" panose="020B0604020202020204" pitchFamily="34" charset="0"/>
                        </a:rPr>
                        <a:t>Condrey Corporation</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Senergy, Galileo, Aurora</a:t>
                      </a:r>
                    </a:p>
                  </a:txBody>
                  <a:tcPr marL="9525" marR="9525" marT="9525" marB="0"/>
                </a:tc>
                <a:extLst>
                  <a:ext uri="{0D108BD9-81ED-4DB2-BD59-A6C34878D82A}">
                    <a16:rowId xmlns:a16="http://schemas.microsoft.com/office/drawing/2014/main" xmlns="" val="1193574838"/>
                  </a:ext>
                </a:extLst>
              </a:tr>
              <a:tr h="274320">
                <a:tc>
                  <a:txBody>
                    <a:bodyPr/>
                    <a:lstStyle/>
                    <a:p>
                      <a:pPr algn="l" fontAlgn="t"/>
                      <a:r>
                        <a:rPr lang="en-US" sz="1100" b="0" i="0" u="none" strike="noStrike" dirty="0">
                          <a:solidFill>
                            <a:srgbClr val="000000"/>
                          </a:solidFill>
                          <a:effectLst/>
                          <a:latin typeface="Arial" panose="020B0604020202020204" pitchFamily="34" charset="0"/>
                        </a:rPr>
                        <a:t>Cryptzone</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Security Sheriff, Compliance Sheriff, Site Sheriff)</a:t>
                      </a:r>
                    </a:p>
                  </a:txBody>
                  <a:tcPr marL="9525" marR="9525" marT="9525" marB="0"/>
                </a:tc>
                <a:extLst>
                  <a:ext uri="{0D108BD9-81ED-4DB2-BD59-A6C34878D82A}">
                    <a16:rowId xmlns:a16="http://schemas.microsoft.com/office/drawing/2014/main" xmlns="" val="1283259570"/>
                  </a:ext>
                </a:extLst>
              </a:tr>
              <a:tr h="274320">
                <a:tc>
                  <a:txBody>
                    <a:bodyPr/>
                    <a:lstStyle/>
                    <a:p>
                      <a:pPr algn="l" fontAlgn="t"/>
                      <a:r>
                        <a:rPr lang="en-US" sz="1100" b="0" i="0" u="none" strike="noStrike" dirty="0">
                          <a:solidFill>
                            <a:srgbClr val="000000"/>
                          </a:solidFill>
                          <a:effectLst/>
                          <a:latin typeface="Arial" panose="020B0604020202020204" pitchFamily="34" charset="0"/>
                        </a:rPr>
                        <a:t>dataglobal</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dg analyze, dg file, dg classification</a:t>
                      </a:r>
                    </a:p>
                  </a:txBody>
                  <a:tcPr marL="9525" marR="9525" marT="9525" marB="0"/>
                </a:tc>
                <a:extLst>
                  <a:ext uri="{0D108BD9-81ED-4DB2-BD59-A6C34878D82A}">
                    <a16:rowId xmlns:a16="http://schemas.microsoft.com/office/drawing/2014/main" xmlns="" val="2253189366"/>
                  </a:ext>
                </a:extLst>
              </a:tr>
              <a:tr h="274320">
                <a:tc>
                  <a:txBody>
                    <a:bodyPr/>
                    <a:lstStyle/>
                    <a:p>
                      <a:pPr algn="l" fontAlgn="t"/>
                      <a:r>
                        <a:rPr lang="en-US" sz="1100" b="0" i="0" u="none" strike="noStrike" dirty="0">
                          <a:solidFill>
                            <a:srgbClr val="000000"/>
                          </a:solidFill>
                          <a:effectLst/>
                          <a:latin typeface="Arial" panose="020B0604020202020204" pitchFamily="34" charset="0"/>
                        </a:rPr>
                        <a:t>Exterro</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Exterro File Analytis</a:t>
                      </a:r>
                    </a:p>
                  </a:txBody>
                  <a:tcPr marL="9525" marR="9525" marT="9525" marB="0"/>
                </a:tc>
                <a:extLst>
                  <a:ext uri="{0D108BD9-81ED-4DB2-BD59-A6C34878D82A}">
                    <a16:rowId xmlns:a16="http://schemas.microsoft.com/office/drawing/2014/main" xmlns="" val="148138973"/>
                  </a:ext>
                </a:extLst>
              </a:tr>
              <a:tr h="274320">
                <a:tc>
                  <a:txBody>
                    <a:bodyPr/>
                    <a:lstStyle/>
                    <a:p>
                      <a:pPr algn="l" fontAlgn="t"/>
                      <a:r>
                        <a:rPr lang="en-US" sz="1100" b="0" i="0" u="none" strike="noStrike" dirty="0">
                          <a:solidFill>
                            <a:srgbClr val="000000"/>
                          </a:solidFill>
                          <a:effectLst/>
                          <a:latin typeface="Arial" panose="020B0604020202020204" pitchFamily="34" charset="0"/>
                        </a:rPr>
                        <a:t>HPE</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HPE ControlPoint, Storage Optimizer</a:t>
                      </a:r>
                    </a:p>
                  </a:txBody>
                  <a:tcPr marL="9525" marR="9525" marT="9525" marB="0"/>
                </a:tc>
                <a:extLst>
                  <a:ext uri="{0D108BD9-81ED-4DB2-BD59-A6C34878D82A}">
                    <a16:rowId xmlns:a16="http://schemas.microsoft.com/office/drawing/2014/main" xmlns="" val="2840774935"/>
                  </a:ext>
                </a:extLst>
              </a:tr>
              <a:tr h="274320">
                <a:tc>
                  <a:txBody>
                    <a:bodyPr/>
                    <a:lstStyle/>
                    <a:p>
                      <a:pPr algn="l" fontAlgn="t"/>
                      <a:r>
                        <a:rPr lang="en-US" sz="1100" b="0" i="0" u="none" strike="noStrike" dirty="0">
                          <a:solidFill>
                            <a:srgbClr val="000000"/>
                          </a:solidFill>
                          <a:effectLst/>
                          <a:latin typeface="Arial" panose="020B0604020202020204" pitchFamily="34" charset="0"/>
                        </a:rPr>
                        <a:t>IBM</a:t>
                      </a:r>
                    </a:p>
                  </a:txBody>
                  <a:tcPr marL="9525" marR="9525" marT="9525" marB="0"/>
                </a:tc>
                <a:tc>
                  <a:txBody>
                    <a:bodyPr/>
                    <a:lstStyle/>
                    <a:p>
                      <a:pPr algn="l" fontAlgn="t"/>
                      <a:r>
                        <a:rPr lang="en-US" sz="1100" b="0" i="0" u="none" strike="noStrike" dirty="0" err="1">
                          <a:solidFill>
                            <a:srgbClr val="000000"/>
                          </a:solidFill>
                          <a:effectLst/>
                          <a:latin typeface="Arial" panose="020B0604020202020204" pitchFamily="34" charset="0"/>
                        </a:rPr>
                        <a:t>StoredIQ</a:t>
                      </a:r>
                      <a:endParaRPr lang="en-US" sz="1100" b="0" i="0" u="none" strike="noStrike" dirty="0">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xmlns="" val="1107828454"/>
                  </a:ext>
                </a:extLst>
              </a:tr>
              <a:tr h="274320">
                <a:tc>
                  <a:txBody>
                    <a:bodyPr/>
                    <a:lstStyle/>
                    <a:p>
                      <a:pPr algn="l" fontAlgn="t"/>
                      <a:r>
                        <a:rPr lang="en-US" sz="1100" b="0" i="0" u="none" strike="noStrike" dirty="0">
                          <a:solidFill>
                            <a:srgbClr val="000000"/>
                          </a:solidFill>
                          <a:effectLst/>
                          <a:latin typeface="Arial" panose="020B0604020202020204" pitchFamily="34" charset="0"/>
                        </a:rPr>
                        <a:t>Index Engines</a:t>
                      </a:r>
                    </a:p>
                  </a:txBody>
                  <a:tcPr marL="9525" marR="9525" marT="9525" marB="0"/>
                </a:tc>
                <a:tc>
                  <a:txBody>
                    <a:bodyPr/>
                    <a:lstStyle/>
                    <a:p>
                      <a:pPr algn="l" fontAlgn="t"/>
                      <a:r>
                        <a:rPr lang="en-US" sz="1100" b="0" i="0" u="none" strike="noStrike">
                          <a:solidFill>
                            <a:srgbClr val="000000"/>
                          </a:solidFill>
                          <a:effectLst/>
                          <a:latin typeface="Arial" panose="020B0604020202020204" pitchFamily="34" charset="0"/>
                        </a:rPr>
                        <a:t>Catalyst</a:t>
                      </a:r>
                    </a:p>
                  </a:txBody>
                  <a:tcPr marL="9525" marR="9525" marT="9525" marB="0"/>
                </a:tc>
                <a:extLst>
                  <a:ext uri="{0D108BD9-81ED-4DB2-BD59-A6C34878D82A}">
                    <a16:rowId xmlns:a16="http://schemas.microsoft.com/office/drawing/2014/main" xmlns="" val="3953748759"/>
                  </a:ext>
                </a:extLst>
              </a:tr>
              <a:tr h="274320">
                <a:tc>
                  <a:txBody>
                    <a:bodyPr/>
                    <a:lstStyle/>
                    <a:p>
                      <a:pPr algn="l" fontAlgn="t"/>
                      <a:r>
                        <a:rPr lang="en-US" sz="1100" b="0" i="0" u="none" strike="noStrike" dirty="0">
                          <a:solidFill>
                            <a:srgbClr val="000000"/>
                          </a:solidFill>
                          <a:effectLst/>
                          <a:latin typeface="Arial" panose="020B0604020202020204" pitchFamily="34" charset="0"/>
                        </a:rPr>
                        <a:t>SailPoint (</a:t>
                      </a:r>
                      <a:r>
                        <a:rPr lang="en-US" sz="1100" b="0" i="0" u="none" strike="noStrike" dirty="0" err="1">
                          <a:solidFill>
                            <a:srgbClr val="000000"/>
                          </a:solidFill>
                          <a:effectLst/>
                          <a:latin typeface="Arial" panose="020B0604020202020204" pitchFamily="34" charset="0"/>
                        </a:rPr>
                        <a:t>fka</a:t>
                      </a:r>
                      <a:r>
                        <a:rPr lang="en-US" sz="1100" b="0" i="0" u="none" strike="noStrike" dirty="0">
                          <a:solidFill>
                            <a:srgbClr val="000000"/>
                          </a:solidFill>
                          <a:effectLst/>
                          <a:latin typeface="Arial" panose="020B0604020202020204" pitchFamily="34" charset="0"/>
                        </a:rPr>
                        <a:t> </a:t>
                      </a:r>
                      <a:r>
                        <a:rPr lang="en-US" sz="1100" b="0" i="0" u="none" strike="noStrike" dirty="0" err="1">
                          <a:solidFill>
                            <a:srgbClr val="000000"/>
                          </a:solidFill>
                          <a:effectLst/>
                          <a:latin typeface="Arial" panose="020B0604020202020204" pitchFamily="34" charset="0"/>
                        </a:rPr>
                        <a:t>Whitebox</a:t>
                      </a:r>
                      <a:r>
                        <a:rPr lang="en-US" sz="1100" b="0" i="0" u="none" strike="noStrike" dirty="0">
                          <a:solidFill>
                            <a:srgbClr val="000000"/>
                          </a:solidFill>
                          <a:effectLst/>
                          <a:latin typeface="Arial" panose="020B0604020202020204" pitchFamily="34" charset="0"/>
                        </a:rPr>
                        <a:t> Security)</a:t>
                      </a:r>
                    </a:p>
                  </a:txBody>
                  <a:tcPr marL="9525" marR="9525" marT="9525" marB="0"/>
                </a:tc>
                <a:tc>
                  <a:txBody>
                    <a:bodyPr/>
                    <a:lstStyle/>
                    <a:p>
                      <a:pPr algn="l" fontAlgn="t"/>
                      <a:r>
                        <a:rPr lang="en-US" sz="1100" b="0" i="0" u="none" strike="noStrike">
                          <a:solidFill>
                            <a:srgbClr val="000000"/>
                          </a:solidFill>
                          <a:effectLst/>
                          <a:latin typeface="Arial" panose="020B0604020202020204" pitchFamily="34" charset="0"/>
                        </a:rPr>
                        <a:t>SailPoint SecurityIQ</a:t>
                      </a:r>
                    </a:p>
                  </a:txBody>
                  <a:tcPr marL="9525" marR="9525" marT="9525" marB="0"/>
                </a:tc>
                <a:extLst>
                  <a:ext uri="{0D108BD9-81ED-4DB2-BD59-A6C34878D82A}">
                    <a16:rowId xmlns:a16="http://schemas.microsoft.com/office/drawing/2014/main" xmlns="" val="62499319"/>
                  </a:ext>
                </a:extLst>
              </a:tr>
              <a:tr h="274320">
                <a:tc>
                  <a:txBody>
                    <a:bodyPr/>
                    <a:lstStyle/>
                    <a:p>
                      <a:pPr algn="l" fontAlgn="t"/>
                      <a:r>
                        <a:rPr lang="en-US" sz="1100" b="0" i="0" u="none" strike="noStrike" dirty="0">
                          <a:solidFill>
                            <a:srgbClr val="000000"/>
                          </a:solidFill>
                          <a:effectLst/>
                          <a:latin typeface="Arial" panose="020B0604020202020204" pitchFamily="34" charset="0"/>
                        </a:rPr>
                        <a:t>Spirion (</a:t>
                      </a:r>
                      <a:r>
                        <a:rPr lang="en-US" sz="1100" b="0" i="0" u="none" strike="noStrike" dirty="0" err="1">
                          <a:solidFill>
                            <a:srgbClr val="000000"/>
                          </a:solidFill>
                          <a:effectLst/>
                          <a:latin typeface="Arial" panose="020B0604020202020204" pitchFamily="34" charset="0"/>
                        </a:rPr>
                        <a:t>fka</a:t>
                      </a:r>
                      <a:r>
                        <a:rPr lang="en-US" sz="1100" b="0" i="0" u="none" strike="noStrike" dirty="0">
                          <a:solidFill>
                            <a:srgbClr val="000000"/>
                          </a:solidFill>
                          <a:effectLst/>
                          <a:latin typeface="Arial" panose="020B0604020202020204" pitchFamily="34" charset="0"/>
                        </a:rPr>
                        <a:t> Identity Finder)</a:t>
                      </a:r>
                    </a:p>
                  </a:txBody>
                  <a:tcPr marL="9525" marR="9525" marT="9525" marB="0"/>
                </a:tc>
                <a:tc>
                  <a:txBody>
                    <a:bodyPr/>
                    <a:lstStyle/>
                    <a:p>
                      <a:pPr algn="l" fontAlgn="t"/>
                      <a:r>
                        <a:rPr lang="en-US" sz="1100" b="0" i="0" u="none" strike="noStrike">
                          <a:solidFill>
                            <a:srgbClr val="000000"/>
                          </a:solidFill>
                          <a:effectLst/>
                          <a:latin typeface="Arial" panose="020B0604020202020204" pitchFamily="34" charset="0"/>
                        </a:rPr>
                        <a:t>Spirion</a:t>
                      </a:r>
                    </a:p>
                  </a:txBody>
                  <a:tcPr marL="9525" marR="9525" marT="9525" marB="0"/>
                </a:tc>
                <a:extLst>
                  <a:ext uri="{0D108BD9-81ED-4DB2-BD59-A6C34878D82A}">
                    <a16:rowId xmlns:a16="http://schemas.microsoft.com/office/drawing/2014/main" xmlns="" val="1872269221"/>
                  </a:ext>
                </a:extLst>
              </a:tr>
              <a:tr h="274320">
                <a:tc>
                  <a:txBody>
                    <a:bodyPr/>
                    <a:lstStyle/>
                    <a:p>
                      <a:pPr algn="l" fontAlgn="t"/>
                      <a:r>
                        <a:rPr lang="en-US" sz="1100" b="0" i="0" u="none" strike="noStrike" dirty="0">
                          <a:solidFill>
                            <a:srgbClr val="000000"/>
                          </a:solidFill>
                          <a:effectLst/>
                          <a:latin typeface="Arial" panose="020B0604020202020204" pitchFamily="34" charset="0"/>
                        </a:rPr>
                        <a:t>STEALTHbits</a:t>
                      </a:r>
                    </a:p>
                  </a:txBody>
                  <a:tcPr marL="9525" marR="9525" marT="9525" marB="0"/>
                </a:tc>
                <a:tc>
                  <a:txBody>
                    <a:bodyPr/>
                    <a:lstStyle/>
                    <a:p>
                      <a:pPr algn="l" fontAlgn="t"/>
                      <a:r>
                        <a:rPr lang="en-US" sz="1100" b="0" i="0" u="none" strike="noStrike">
                          <a:solidFill>
                            <a:srgbClr val="000000"/>
                          </a:solidFill>
                          <a:effectLst/>
                          <a:latin typeface="Arial" panose="020B0604020202020204" pitchFamily="34" charset="0"/>
                        </a:rPr>
                        <a:t>StealthAUDIT, STEALTHbits File System Clean-up, STEALTHbits File Activity Monitor</a:t>
                      </a:r>
                    </a:p>
                  </a:txBody>
                  <a:tcPr marL="9525" marR="9525" marT="9525" marB="0"/>
                </a:tc>
                <a:extLst>
                  <a:ext uri="{0D108BD9-81ED-4DB2-BD59-A6C34878D82A}">
                    <a16:rowId xmlns:a16="http://schemas.microsoft.com/office/drawing/2014/main" xmlns="" val="557252883"/>
                  </a:ext>
                </a:extLst>
              </a:tr>
              <a:tr h="274320">
                <a:tc>
                  <a:txBody>
                    <a:bodyPr/>
                    <a:lstStyle/>
                    <a:p>
                      <a:pPr algn="l" fontAlgn="t"/>
                      <a:r>
                        <a:rPr lang="en-US" sz="1100" b="0" i="0" u="none" strike="noStrike" dirty="0">
                          <a:solidFill>
                            <a:srgbClr val="000000"/>
                          </a:solidFill>
                          <a:effectLst/>
                          <a:latin typeface="Arial" panose="020B0604020202020204" pitchFamily="34" charset="0"/>
                        </a:rPr>
                        <a:t>Veritas (formerly Symantec)</a:t>
                      </a:r>
                    </a:p>
                  </a:txBody>
                  <a:tcPr marL="9525" marR="9525" marT="9525" marB="0"/>
                </a:tc>
                <a:tc>
                  <a:txBody>
                    <a:bodyPr/>
                    <a:lstStyle/>
                    <a:p>
                      <a:pPr algn="l" fontAlgn="t"/>
                      <a:r>
                        <a:rPr lang="en-US" sz="1100" b="0" i="0" u="none" strike="noStrike">
                          <a:solidFill>
                            <a:srgbClr val="000000"/>
                          </a:solidFill>
                          <a:effectLst/>
                          <a:latin typeface="Arial" panose="020B0604020202020204" pitchFamily="34" charset="0"/>
                        </a:rPr>
                        <a:t>Data Insight, Information Map</a:t>
                      </a:r>
                    </a:p>
                  </a:txBody>
                  <a:tcPr marL="9525" marR="9525" marT="9525" marB="0"/>
                </a:tc>
                <a:extLst>
                  <a:ext uri="{0D108BD9-81ED-4DB2-BD59-A6C34878D82A}">
                    <a16:rowId xmlns:a16="http://schemas.microsoft.com/office/drawing/2014/main" xmlns="" val="2589111378"/>
                  </a:ext>
                </a:extLst>
              </a:tr>
              <a:tr h="274320">
                <a:tc>
                  <a:txBody>
                    <a:bodyPr/>
                    <a:lstStyle/>
                    <a:p>
                      <a:pPr algn="l" fontAlgn="t"/>
                      <a:r>
                        <a:rPr lang="en-US" sz="1100" b="0" i="0" u="none" strike="noStrike" dirty="0">
                          <a:solidFill>
                            <a:srgbClr val="000000"/>
                          </a:solidFill>
                          <a:effectLst/>
                          <a:latin typeface="Arial" panose="020B0604020202020204" pitchFamily="34" charset="0"/>
                        </a:rPr>
                        <a:t>Varonis</a:t>
                      </a:r>
                    </a:p>
                  </a:txBody>
                  <a:tcPr marL="9525" marR="9525" marT="9525" marB="0"/>
                </a:tc>
                <a:tc>
                  <a:txBody>
                    <a:bodyPr/>
                    <a:lstStyle/>
                    <a:p>
                      <a:pPr algn="l" fontAlgn="t"/>
                      <a:r>
                        <a:rPr lang="en-US" sz="1100" b="0" i="0" u="none" strike="noStrike" dirty="0">
                          <a:solidFill>
                            <a:srgbClr val="000000"/>
                          </a:solidFill>
                          <a:effectLst/>
                          <a:latin typeface="Arial" panose="020B0604020202020204" pitchFamily="34" charset="0"/>
                        </a:rPr>
                        <a:t>Metadata Framework</a:t>
                      </a:r>
                    </a:p>
                  </a:txBody>
                  <a:tcPr marL="9525" marR="9525" marT="9525" marB="0"/>
                </a:tc>
                <a:extLst>
                  <a:ext uri="{0D108BD9-81ED-4DB2-BD59-A6C34878D82A}">
                    <a16:rowId xmlns:a16="http://schemas.microsoft.com/office/drawing/2014/main" xmlns="" val="1006729784"/>
                  </a:ext>
                </a:extLst>
              </a:tr>
            </a:tbl>
          </a:graphicData>
        </a:graphic>
      </p:graphicFrame>
      <p:sp>
        <p:nvSpPr>
          <p:cNvPr id="4" name="Rectangle 3"/>
          <p:cNvSpPr/>
          <p:nvPr/>
        </p:nvSpPr>
        <p:spPr>
          <a:xfrm>
            <a:off x="914399" y="6588228"/>
            <a:ext cx="7784537" cy="215444"/>
          </a:xfrm>
          <a:prstGeom prst="rect">
            <a:avLst/>
          </a:prstGeom>
        </p:spPr>
        <p:txBody>
          <a:bodyPr wrap="square">
            <a:spAutoFit/>
          </a:bodyPr>
          <a:lstStyle/>
          <a:p>
            <a:r>
              <a:rPr lang="en-US" sz="800" dirty="0"/>
              <a:t>Source: Excerpted from Gartner: Market Guide for File Analysis Software (4 August 2015, and 19 September 2016)</a:t>
            </a:r>
          </a:p>
        </p:txBody>
      </p:sp>
    </p:spTree>
    <p:extLst>
      <p:ext uri="{BB962C8B-B14F-4D97-AF65-F5344CB8AC3E}">
        <p14:creationId xmlns:p14="http://schemas.microsoft.com/office/powerpoint/2010/main" val="411341163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 Representative Vendors</a:t>
            </a:r>
            <a:br>
              <a:rPr lang="en-US" dirty="0"/>
            </a:br>
            <a:r>
              <a:rPr lang="en-US" sz="2400" dirty="0"/>
              <a:t>Primary Use Cases Supported by 2016 List Vendors</a:t>
            </a:r>
            <a:endParaRPr lang="en-US" dirty="0"/>
          </a:p>
        </p:txBody>
      </p:sp>
      <p:grpSp>
        <p:nvGrpSpPr>
          <p:cNvPr id="9" name="Group 8"/>
          <p:cNvGrpSpPr/>
          <p:nvPr/>
        </p:nvGrpSpPr>
        <p:grpSpPr>
          <a:xfrm>
            <a:off x="2406137" y="2055419"/>
            <a:ext cx="3840480" cy="3840480"/>
            <a:chOff x="1302326" y="2007218"/>
            <a:chExt cx="4318221" cy="4372798"/>
          </a:xfrm>
        </p:grpSpPr>
        <p:sp>
          <p:nvSpPr>
            <p:cNvPr id="5" name="Oval 4"/>
            <p:cNvSpPr/>
            <p:nvPr/>
          </p:nvSpPr>
          <p:spPr>
            <a:xfrm>
              <a:off x="1302326" y="2918688"/>
              <a:ext cx="2514600" cy="2514600"/>
            </a:xfrm>
            <a:prstGeom prst="ellipse">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2204137" y="3865416"/>
              <a:ext cx="2514600" cy="2514600"/>
            </a:xfrm>
            <a:prstGeom prst="ellipse">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3105947" y="2918688"/>
              <a:ext cx="2514600" cy="2514600"/>
            </a:xfrm>
            <a:prstGeom prst="ellipse">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2204136" y="2007218"/>
              <a:ext cx="2514600" cy="2514600"/>
            </a:xfrm>
            <a:prstGeom prst="ellipse">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TextBox 9"/>
          <p:cNvSpPr txBox="1"/>
          <p:nvPr/>
        </p:nvSpPr>
        <p:spPr>
          <a:xfrm>
            <a:off x="6661020" y="2055419"/>
            <a:ext cx="1525097" cy="1785104"/>
          </a:xfrm>
          <a:prstGeom prst="rect">
            <a:avLst/>
          </a:prstGeom>
          <a:noFill/>
        </p:spPr>
        <p:txBody>
          <a:bodyPr wrap="none" rtlCol="0">
            <a:spAutoFit/>
          </a:bodyPr>
          <a:lstStyle/>
          <a:p>
            <a:pPr marL="112713" indent="-112713">
              <a:buFont typeface="Arial" panose="020B0604020202020204" pitchFamily="34" charset="0"/>
              <a:buChar char="•"/>
            </a:pPr>
            <a:r>
              <a:rPr lang="en-US" sz="1100" dirty="0"/>
              <a:t>Active Navigation</a:t>
            </a:r>
          </a:p>
          <a:p>
            <a:pPr marL="112713" indent="-112713">
              <a:buFont typeface="Arial" panose="020B0604020202020204" pitchFamily="34" charset="0"/>
              <a:buChar char="•"/>
            </a:pPr>
            <a:r>
              <a:rPr lang="en-US" sz="1100" dirty="0"/>
              <a:t>Adlib Software</a:t>
            </a:r>
          </a:p>
          <a:p>
            <a:pPr marL="112713" indent="-112713">
              <a:buFont typeface="Arial" panose="020B0604020202020204" pitchFamily="34" charset="0"/>
              <a:buChar char="•"/>
            </a:pPr>
            <a:r>
              <a:rPr lang="en-US" sz="1100" dirty="0"/>
              <a:t>BeyondRecognition</a:t>
            </a:r>
          </a:p>
          <a:p>
            <a:pPr marL="112713" indent="-112713">
              <a:buFont typeface="Arial" panose="020B0604020202020204" pitchFamily="34" charset="0"/>
              <a:buChar char="•"/>
            </a:pPr>
            <a:r>
              <a:rPr lang="en-US" sz="1100" dirty="0"/>
              <a:t>Bloomberg</a:t>
            </a:r>
          </a:p>
          <a:p>
            <a:pPr marL="112713" indent="-112713">
              <a:buFont typeface="Arial" panose="020B0604020202020204" pitchFamily="34" charset="0"/>
              <a:buChar char="•"/>
            </a:pPr>
            <a:r>
              <a:rPr lang="en-US" sz="1100" dirty="0"/>
              <a:t>Controle</a:t>
            </a:r>
          </a:p>
          <a:p>
            <a:pPr marL="112713" indent="-112713">
              <a:buFont typeface="Arial" panose="020B0604020202020204" pitchFamily="34" charset="0"/>
              <a:buChar char="•"/>
            </a:pPr>
            <a:r>
              <a:rPr lang="en-US" sz="1100" dirty="0"/>
              <a:t>Cryptzone</a:t>
            </a:r>
          </a:p>
          <a:p>
            <a:pPr marL="112713" indent="-112713">
              <a:buFont typeface="Arial" panose="020B0604020202020204" pitchFamily="34" charset="0"/>
              <a:buChar char="•"/>
            </a:pPr>
            <a:r>
              <a:rPr lang="en-US" sz="1100" dirty="0"/>
              <a:t>Druva</a:t>
            </a:r>
          </a:p>
          <a:p>
            <a:pPr marL="112713" indent="-112713">
              <a:buFont typeface="Arial" panose="020B0604020202020204" pitchFamily="34" charset="0"/>
              <a:buChar char="•"/>
            </a:pPr>
            <a:r>
              <a:rPr lang="en-US" sz="1100" dirty="0"/>
              <a:t>Exterro</a:t>
            </a:r>
          </a:p>
          <a:p>
            <a:pPr marL="112713" indent="-112713">
              <a:buFont typeface="Arial" panose="020B0604020202020204" pitchFamily="34" charset="0"/>
              <a:buChar char="•"/>
            </a:pPr>
            <a:r>
              <a:rPr lang="en-US" sz="1100" dirty="0"/>
              <a:t>SailPoint</a:t>
            </a:r>
          </a:p>
          <a:p>
            <a:pPr marL="112713" indent="-112713">
              <a:buFont typeface="Arial" panose="020B0604020202020204" pitchFamily="34" charset="0"/>
              <a:buChar char="•"/>
            </a:pPr>
            <a:r>
              <a:rPr lang="en-US" sz="1100" dirty="0"/>
              <a:t>Titus</a:t>
            </a:r>
          </a:p>
        </p:txBody>
      </p:sp>
      <p:sp>
        <p:nvSpPr>
          <p:cNvPr id="11" name="TextBox 10"/>
          <p:cNvSpPr txBox="1"/>
          <p:nvPr/>
        </p:nvSpPr>
        <p:spPr>
          <a:xfrm>
            <a:off x="6661020" y="4983107"/>
            <a:ext cx="1343958" cy="600164"/>
          </a:xfrm>
          <a:prstGeom prst="rect">
            <a:avLst/>
          </a:prstGeom>
          <a:noFill/>
        </p:spPr>
        <p:txBody>
          <a:bodyPr wrap="none" rtlCol="0">
            <a:spAutoFit/>
          </a:bodyPr>
          <a:lstStyle/>
          <a:p>
            <a:pPr marL="112713" indent="-112713">
              <a:buFont typeface="Arial" panose="020B0604020202020204" pitchFamily="34" charset="0"/>
              <a:buChar char="•"/>
            </a:pPr>
            <a:r>
              <a:rPr lang="en-US" sz="1100" dirty="0"/>
              <a:t>HPE</a:t>
            </a:r>
          </a:p>
          <a:p>
            <a:pPr marL="112713" indent="-112713">
              <a:buFont typeface="Arial" panose="020B0604020202020204" pitchFamily="34" charset="0"/>
              <a:buChar char="•"/>
            </a:pPr>
            <a:r>
              <a:rPr lang="en-US" sz="1100" dirty="0"/>
              <a:t>IBM</a:t>
            </a:r>
          </a:p>
          <a:p>
            <a:pPr marL="112713" indent="-112713">
              <a:buFont typeface="Arial" panose="020B0604020202020204" pitchFamily="34" charset="0"/>
              <a:buChar char="•"/>
            </a:pPr>
            <a:r>
              <a:rPr lang="en-US" sz="1100" dirty="0"/>
              <a:t>ZL Technologies</a:t>
            </a:r>
          </a:p>
        </p:txBody>
      </p:sp>
      <p:sp>
        <p:nvSpPr>
          <p:cNvPr id="12" name="TextBox 11"/>
          <p:cNvSpPr txBox="1"/>
          <p:nvPr/>
        </p:nvSpPr>
        <p:spPr>
          <a:xfrm>
            <a:off x="890584" y="2055419"/>
            <a:ext cx="1366400" cy="1446550"/>
          </a:xfrm>
          <a:prstGeom prst="rect">
            <a:avLst/>
          </a:prstGeom>
          <a:noFill/>
        </p:spPr>
        <p:txBody>
          <a:bodyPr wrap="none" rtlCol="0">
            <a:spAutoFit/>
          </a:bodyPr>
          <a:lstStyle/>
          <a:p>
            <a:pPr marL="112713" indent="-112713">
              <a:buFont typeface="Arial" panose="020B0604020202020204" pitchFamily="34" charset="0"/>
              <a:buChar char="•"/>
            </a:pPr>
            <a:r>
              <a:rPr lang="en-US" sz="1100" dirty="0"/>
              <a:t>Capax Discovery</a:t>
            </a:r>
          </a:p>
          <a:p>
            <a:pPr marL="112713" indent="-112713">
              <a:buFont typeface="Arial" panose="020B0604020202020204" pitchFamily="34" charset="0"/>
              <a:buChar char="•"/>
            </a:pPr>
            <a:r>
              <a:rPr lang="en-US" sz="1100" dirty="0"/>
              <a:t>Data Global</a:t>
            </a:r>
          </a:p>
          <a:p>
            <a:pPr marL="112713" indent="-112713">
              <a:buFont typeface="Arial" panose="020B0604020202020204" pitchFamily="34" charset="0"/>
              <a:buChar char="•"/>
            </a:pPr>
            <a:r>
              <a:rPr lang="en-US" sz="1100" dirty="0"/>
              <a:t>Egnyte</a:t>
            </a:r>
          </a:p>
          <a:p>
            <a:pPr marL="112713" indent="-112713">
              <a:buFont typeface="Arial" panose="020B0604020202020204" pitchFamily="34" charset="0"/>
              <a:buChar char="•"/>
            </a:pPr>
            <a:r>
              <a:rPr lang="en-US" sz="1100" dirty="0"/>
              <a:t>Index Engines</a:t>
            </a:r>
          </a:p>
          <a:p>
            <a:pPr marL="112713" indent="-112713">
              <a:buFont typeface="Arial" panose="020B0604020202020204" pitchFamily="34" charset="0"/>
              <a:buChar char="•"/>
            </a:pPr>
            <a:r>
              <a:rPr lang="en-US" sz="1100" dirty="0"/>
              <a:t>Spirion</a:t>
            </a:r>
          </a:p>
          <a:p>
            <a:pPr marL="112713" indent="-112713">
              <a:buFont typeface="Arial" panose="020B0604020202020204" pitchFamily="34" charset="0"/>
              <a:buChar char="•"/>
            </a:pPr>
            <a:r>
              <a:rPr lang="en-US" sz="1100" dirty="0"/>
              <a:t>STEALTHbits</a:t>
            </a:r>
          </a:p>
          <a:p>
            <a:pPr marL="112713" indent="-112713">
              <a:buFont typeface="Arial" panose="020B0604020202020204" pitchFamily="34" charset="0"/>
              <a:buChar char="•"/>
            </a:pPr>
            <a:r>
              <a:rPr lang="en-US" sz="1100" dirty="0"/>
              <a:t>Varonis</a:t>
            </a:r>
          </a:p>
          <a:p>
            <a:pPr marL="112713" indent="-112713">
              <a:buFont typeface="Arial" panose="020B0604020202020204" pitchFamily="34" charset="0"/>
              <a:buChar char="•"/>
            </a:pPr>
            <a:r>
              <a:rPr lang="en-US" sz="1100" dirty="0"/>
              <a:t>Veritas</a:t>
            </a:r>
          </a:p>
        </p:txBody>
      </p:sp>
      <p:sp>
        <p:nvSpPr>
          <p:cNvPr id="13" name="TextBox 12"/>
          <p:cNvSpPr txBox="1"/>
          <p:nvPr/>
        </p:nvSpPr>
        <p:spPr>
          <a:xfrm>
            <a:off x="914400" y="6079656"/>
            <a:ext cx="7271717" cy="584775"/>
          </a:xfrm>
          <a:prstGeom prst="rect">
            <a:avLst/>
          </a:prstGeom>
          <a:noFill/>
        </p:spPr>
        <p:txBody>
          <a:bodyPr wrap="square" rtlCol="0">
            <a:spAutoFit/>
          </a:bodyPr>
          <a:lstStyle/>
          <a:p>
            <a:r>
              <a:rPr lang="en-US" sz="800" dirty="0"/>
              <a:t>Source: Gartner: Market Guide for File Analysis Software (19 September 2016)</a:t>
            </a:r>
            <a:br>
              <a:rPr lang="en-US" sz="800" dirty="0"/>
            </a:br>
            <a:endParaRPr lang="en-US" sz="800" dirty="0"/>
          </a:p>
          <a:p>
            <a:r>
              <a:rPr lang="en-US" sz="800" dirty="0"/>
              <a:t>Gartner’s Note: Though most vendors support some elements of each use case, vendors are listed in the above diagram according to the major use case supported and what customers acquire the solution for.</a:t>
            </a:r>
          </a:p>
        </p:txBody>
      </p:sp>
      <p:sp>
        <p:nvSpPr>
          <p:cNvPr id="14" name="TextBox 13"/>
          <p:cNvSpPr txBox="1"/>
          <p:nvPr/>
        </p:nvSpPr>
        <p:spPr>
          <a:xfrm>
            <a:off x="3569602" y="2313524"/>
            <a:ext cx="1518130" cy="430887"/>
          </a:xfrm>
          <a:prstGeom prst="rect">
            <a:avLst/>
          </a:prstGeom>
          <a:noFill/>
        </p:spPr>
        <p:txBody>
          <a:bodyPr wrap="square" rtlCol="0">
            <a:spAutoFit/>
          </a:bodyPr>
          <a:lstStyle/>
          <a:p>
            <a:pPr algn="ctr"/>
            <a:r>
              <a:rPr lang="en-US" sz="1100" dirty="0"/>
              <a:t>Governance/Policy</a:t>
            </a:r>
          </a:p>
          <a:p>
            <a:pPr algn="ctr"/>
            <a:r>
              <a:rPr lang="en-US" sz="1100" dirty="0"/>
              <a:t>Management</a:t>
            </a:r>
          </a:p>
        </p:txBody>
      </p:sp>
      <p:sp>
        <p:nvSpPr>
          <p:cNvPr id="15" name="TextBox 14"/>
          <p:cNvSpPr txBox="1"/>
          <p:nvPr/>
        </p:nvSpPr>
        <p:spPr>
          <a:xfrm>
            <a:off x="4930228" y="3840523"/>
            <a:ext cx="1518130" cy="261610"/>
          </a:xfrm>
          <a:prstGeom prst="rect">
            <a:avLst/>
          </a:prstGeom>
          <a:noFill/>
        </p:spPr>
        <p:txBody>
          <a:bodyPr wrap="square" rtlCol="0">
            <a:spAutoFit/>
          </a:bodyPr>
          <a:lstStyle/>
          <a:p>
            <a:pPr algn="ctr"/>
            <a:r>
              <a:rPr lang="en-US" sz="1100" dirty="0"/>
              <a:t>Risk Mitigation</a:t>
            </a:r>
          </a:p>
        </p:txBody>
      </p:sp>
      <p:sp>
        <p:nvSpPr>
          <p:cNvPr id="16" name="TextBox 15"/>
          <p:cNvSpPr txBox="1"/>
          <p:nvPr/>
        </p:nvSpPr>
        <p:spPr>
          <a:xfrm>
            <a:off x="3567311" y="5315285"/>
            <a:ext cx="1518130" cy="261610"/>
          </a:xfrm>
          <a:prstGeom prst="rect">
            <a:avLst/>
          </a:prstGeom>
          <a:noFill/>
        </p:spPr>
        <p:txBody>
          <a:bodyPr wrap="square" rtlCol="0">
            <a:spAutoFit/>
          </a:bodyPr>
          <a:lstStyle/>
          <a:p>
            <a:pPr algn="ctr"/>
            <a:r>
              <a:rPr lang="en-US" sz="1100" dirty="0"/>
              <a:t>Analytics</a:t>
            </a:r>
          </a:p>
        </p:txBody>
      </p:sp>
      <p:sp>
        <p:nvSpPr>
          <p:cNvPr id="17" name="TextBox 16"/>
          <p:cNvSpPr txBox="1"/>
          <p:nvPr/>
        </p:nvSpPr>
        <p:spPr>
          <a:xfrm>
            <a:off x="2461506" y="3755884"/>
            <a:ext cx="1003905" cy="430887"/>
          </a:xfrm>
          <a:prstGeom prst="rect">
            <a:avLst/>
          </a:prstGeom>
          <a:noFill/>
        </p:spPr>
        <p:txBody>
          <a:bodyPr wrap="square" rtlCol="0">
            <a:spAutoFit/>
          </a:bodyPr>
          <a:lstStyle/>
          <a:p>
            <a:r>
              <a:rPr lang="en-US" sz="1100" dirty="0"/>
              <a:t>Efficiency/</a:t>
            </a:r>
            <a:br>
              <a:rPr lang="en-US" sz="1100" dirty="0"/>
            </a:br>
            <a:r>
              <a:rPr lang="en-US" sz="1100" dirty="0"/>
              <a:t>Optimization</a:t>
            </a:r>
          </a:p>
        </p:txBody>
      </p:sp>
      <p:sp>
        <p:nvSpPr>
          <p:cNvPr id="18" name="TextBox 17"/>
          <p:cNvSpPr txBox="1"/>
          <p:nvPr/>
        </p:nvSpPr>
        <p:spPr>
          <a:xfrm>
            <a:off x="2489786" y="4152816"/>
            <a:ext cx="778098" cy="261610"/>
          </a:xfrm>
          <a:prstGeom prst="rect">
            <a:avLst/>
          </a:prstGeom>
          <a:noFill/>
        </p:spPr>
        <p:txBody>
          <a:bodyPr wrap="none" rtlCol="0">
            <a:spAutoFit/>
          </a:bodyPr>
          <a:lstStyle/>
          <a:p>
            <a:pPr marL="112713" indent="-112713">
              <a:buFont typeface="Arial" panose="020B0604020202020204" pitchFamily="34" charset="0"/>
              <a:buChar char="•"/>
            </a:pPr>
            <a:r>
              <a:rPr lang="en-US" sz="1100" dirty="0"/>
              <a:t>Kazoup</a:t>
            </a:r>
          </a:p>
        </p:txBody>
      </p:sp>
      <p:sp>
        <p:nvSpPr>
          <p:cNvPr id="19" name="TextBox 18"/>
          <p:cNvSpPr txBox="1"/>
          <p:nvPr/>
        </p:nvSpPr>
        <p:spPr>
          <a:xfrm>
            <a:off x="3235941" y="3196683"/>
            <a:ext cx="832600" cy="430887"/>
          </a:xfrm>
          <a:prstGeom prst="rect">
            <a:avLst/>
          </a:prstGeom>
          <a:noFill/>
        </p:spPr>
        <p:txBody>
          <a:bodyPr wrap="none" rtlCol="0">
            <a:spAutoFit/>
          </a:bodyPr>
          <a:lstStyle/>
          <a:p>
            <a:pPr marL="112713" indent="-112713">
              <a:buFont typeface="Arial" panose="020B0604020202020204" pitchFamily="34" charset="0"/>
              <a:buChar char="•"/>
            </a:pPr>
            <a:r>
              <a:rPr lang="en-US" sz="1100" dirty="0"/>
              <a:t>Condrey</a:t>
            </a:r>
          </a:p>
          <a:p>
            <a:pPr marL="112713" indent="-112713">
              <a:buFont typeface="Arial" panose="020B0604020202020204" pitchFamily="34" charset="0"/>
              <a:buChar char="•"/>
            </a:pPr>
            <a:r>
              <a:rPr lang="en-US" sz="1100" dirty="0"/>
              <a:t>Haystac</a:t>
            </a:r>
          </a:p>
        </p:txBody>
      </p:sp>
      <p:cxnSp>
        <p:nvCxnSpPr>
          <p:cNvPr id="21" name="Straight Arrow Connector 20"/>
          <p:cNvCxnSpPr/>
          <p:nvPr/>
        </p:nvCxnSpPr>
        <p:spPr>
          <a:xfrm flipH="1">
            <a:off x="4930228" y="2592371"/>
            <a:ext cx="1659108" cy="7635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1" idx="1"/>
          </p:cNvCxnSpPr>
          <p:nvPr/>
        </p:nvCxnSpPr>
        <p:spPr>
          <a:xfrm flipH="1" flipV="1">
            <a:off x="4355184" y="3968685"/>
            <a:ext cx="2305836" cy="13145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2256984" y="2507530"/>
            <a:ext cx="2098200" cy="91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4747297"/>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Why – Key RIM/IG Drivers and Use Cases</a:t>
            </a:r>
          </a:p>
        </p:txBody>
      </p:sp>
      <p:sp>
        <p:nvSpPr>
          <p:cNvPr id="3" name="Content Placeholder 2"/>
          <p:cNvSpPr>
            <a:spLocks noGrp="1"/>
          </p:cNvSpPr>
          <p:nvPr>
            <p:ph idx="1"/>
          </p:nvPr>
        </p:nvSpPr>
        <p:spPr/>
        <p:txBody>
          <a:bodyPr/>
          <a:lstStyle/>
          <a:p>
            <a:r>
              <a:rPr lang="en-US" dirty="0"/>
              <a:t>Key RIM/IG drivers include:</a:t>
            </a:r>
          </a:p>
          <a:p>
            <a:pPr lvl="1"/>
            <a:r>
              <a:rPr lang="en-US" dirty="0"/>
              <a:t>Risk and cost reduction</a:t>
            </a:r>
          </a:p>
          <a:p>
            <a:pPr lvl="1"/>
            <a:r>
              <a:rPr lang="en-US" dirty="0"/>
              <a:t>Increased efficiency and usability of business critical data</a:t>
            </a:r>
          </a:p>
          <a:p>
            <a:pPr lvl="1"/>
            <a:r>
              <a:rPr lang="en-US" dirty="0"/>
              <a:t>Information governance and compliance</a:t>
            </a:r>
          </a:p>
          <a:p>
            <a:r>
              <a:rPr lang="en-US" dirty="0"/>
              <a:t>Key RIM/IG use cases include:</a:t>
            </a:r>
          </a:p>
          <a:p>
            <a:pPr lvl="1"/>
            <a:r>
              <a:rPr lang="en-US" dirty="0"/>
              <a:t>Assessment, identification, and discovery of unstructured content</a:t>
            </a:r>
          </a:p>
          <a:p>
            <a:pPr lvl="1"/>
            <a:r>
              <a:rPr lang="en-US" dirty="0"/>
              <a:t>Defensible disposition and ROT Removal </a:t>
            </a:r>
          </a:p>
          <a:p>
            <a:pPr lvl="1"/>
            <a:r>
              <a:rPr lang="en-US" dirty="0"/>
              <a:t>Sensitive data identification / protection</a:t>
            </a:r>
          </a:p>
          <a:p>
            <a:pPr lvl="1"/>
            <a:r>
              <a:rPr lang="en-US" dirty="0"/>
              <a:t>Data inventory, cleanup, remediation, and migration</a:t>
            </a:r>
          </a:p>
          <a:p>
            <a:pPr lvl="1"/>
            <a:r>
              <a:rPr lang="en-US" dirty="0"/>
              <a:t>Improved governance, compliance and application of controls</a:t>
            </a:r>
          </a:p>
          <a:p>
            <a:pPr lvl="1"/>
            <a:r>
              <a:rPr lang="en-US" dirty="0"/>
              <a:t>Large data set review during M&amp;A/Divestitures and eDiscovery early case assessment (ECA)</a:t>
            </a:r>
          </a:p>
          <a:p>
            <a:pPr lvl="1"/>
            <a:r>
              <a:rPr lang="en-US" dirty="0"/>
              <a:t>Analytics and leveraging of actionable intelligence to drive decision making and define, monitor, and demonstrate success</a:t>
            </a:r>
          </a:p>
          <a:p>
            <a:pPr marL="742950" lvl="2" indent="0">
              <a:buNone/>
            </a:pPr>
            <a:endParaRPr lang="en-US" dirty="0"/>
          </a:p>
          <a:p>
            <a:pPr lvl="1"/>
            <a:endParaRPr lang="en-US" dirty="0"/>
          </a:p>
        </p:txBody>
      </p:sp>
    </p:spTree>
    <p:extLst>
      <p:ext uri="{BB962C8B-B14F-4D97-AF65-F5344CB8AC3E}">
        <p14:creationId xmlns:p14="http://schemas.microsoft.com/office/powerpoint/2010/main" val="205716279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How – Implementation Examples</a:t>
            </a:r>
            <a:br>
              <a:rPr lang="en-US" dirty="0"/>
            </a:br>
            <a:r>
              <a:rPr lang="en-US" sz="2400" dirty="0"/>
              <a:t>Initial Discovery and Quick Win ROT Removal</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endParaRPr lang="en-US" dirty="0"/>
          </a:p>
          <a:p>
            <a:endParaRPr lang="en-US" dirty="0"/>
          </a:p>
        </p:txBody>
      </p:sp>
      <p:pic>
        <p:nvPicPr>
          <p:cNvPr id="4" name="Picture 3"/>
          <p:cNvPicPr>
            <a:picLocks noChangeAspect="1"/>
          </p:cNvPicPr>
          <p:nvPr/>
        </p:nvPicPr>
        <p:blipFill>
          <a:blip r:embed="rId2"/>
          <a:stretch>
            <a:fillRect/>
          </a:stretch>
        </p:blipFill>
        <p:spPr>
          <a:xfrm>
            <a:off x="914400" y="2090429"/>
            <a:ext cx="7347145" cy="4121569"/>
          </a:xfrm>
          <a:prstGeom prst="rect">
            <a:avLst/>
          </a:prstGeom>
        </p:spPr>
      </p:pic>
    </p:spTree>
    <p:extLst>
      <p:ext uri="{BB962C8B-B14F-4D97-AF65-F5344CB8AC3E}">
        <p14:creationId xmlns:p14="http://schemas.microsoft.com/office/powerpoint/2010/main" val="1289414159"/>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How – Implementation Examples</a:t>
            </a:r>
            <a:br>
              <a:rPr lang="en-US" dirty="0"/>
            </a:br>
            <a:r>
              <a:rPr lang="en-US" sz="2400" dirty="0"/>
              <a:t>M&amp;A/Divestiture Large Data Set Review</a:t>
            </a:r>
            <a:endParaRPr lang="en-US" dirty="0"/>
          </a:p>
        </p:txBody>
      </p:sp>
      <p:pic>
        <p:nvPicPr>
          <p:cNvPr id="5" name="Picture 4"/>
          <p:cNvPicPr>
            <a:picLocks noChangeAspect="1"/>
          </p:cNvPicPr>
          <p:nvPr/>
        </p:nvPicPr>
        <p:blipFill>
          <a:blip r:embed="rId2"/>
          <a:stretch>
            <a:fillRect/>
          </a:stretch>
        </p:blipFill>
        <p:spPr>
          <a:xfrm>
            <a:off x="1150948" y="2041857"/>
            <a:ext cx="7311440" cy="4389289"/>
          </a:xfrm>
          <a:prstGeom prst="rect">
            <a:avLst/>
          </a:prstGeom>
        </p:spPr>
      </p:pic>
    </p:spTree>
    <p:extLst>
      <p:ext uri="{BB962C8B-B14F-4D97-AF65-F5344CB8AC3E}">
        <p14:creationId xmlns:p14="http://schemas.microsoft.com/office/powerpoint/2010/main" val="3395588751"/>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How – Implementation Examples</a:t>
            </a:r>
            <a:br>
              <a:rPr lang="en-US" dirty="0"/>
            </a:br>
            <a:r>
              <a:rPr lang="en-US" sz="2400" dirty="0"/>
              <a:t>M&amp;A/Divestiture Large Data Set Review</a:t>
            </a:r>
            <a:endParaRPr lang="en-US" dirty="0"/>
          </a:p>
        </p:txBody>
      </p:sp>
      <p:pic>
        <p:nvPicPr>
          <p:cNvPr id="4" name="Picture 3"/>
          <p:cNvPicPr>
            <a:picLocks noChangeAspect="1"/>
          </p:cNvPicPr>
          <p:nvPr/>
        </p:nvPicPr>
        <p:blipFill>
          <a:blip r:embed="rId2"/>
          <a:stretch>
            <a:fillRect/>
          </a:stretch>
        </p:blipFill>
        <p:spPr>
          <a:xfrm>
            <a:off x="1033462" y="2015789"/>
            <a:ext cx="7115175" cy="4733925"/>
          </a:xfrm>
          <a:prstGeom prst="rect">
            <a:avLst/>
          </a:prstGeom>
        </p:spPr>
      </p:pic>
    </p:spTree>
    <p:extLst>
      <p:ext uri="{BB962C8B-B14F-4D97-AF65-F5344CB8AC3E}">
        <p14:creationId xmlns:p14="http://schemas.microsoft.com/office/powerpoint/2010/main" val="3600653448"/>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When – Key Takeaways and Recommendations</a:t>
            </a:r>
          </a:p>
        </p:txBody>
      </p:sp>
      <p:sp>
        <p:nvSpPr>
          <p:cNvPr id="3" name="Content Placeholder 2"/>
          <p:cNvSpPr>
            <a:spLocks noGrp="1"/>
          </p:cNvSpPr>
          <p:nvPr>
            <p:ph idx="1"/>
          </p:nvPr>
        </p:nvSpPr>
        <p:spPr/>
        <p:txBody>
          <a:bodyPr/>
          <a:lstStyle/>
          <a:p>
            <a:r>
              <a:rPr lang="en-US" dirty="0"/>
              <a:t>Currently the FA Market is still emerging and evolving</a:t>
            </a:r>
          </a:p>
          <a:p>
            <a:r>
              <a:rPr lang="en-US" dirty="0"/>
              <a:t>Before looking to procure a vendor solution:</a:t>
            </a:r>
          </a:p>
          <a:p>
            <a:pPr lvl="1"/>
            <a:r>
              <a:rPr lang="en-US" dirty="0"/>
              <a:t>Do a survey of your information and technology landscape</a:t>
            </a:r>
          </a:p>
          <a:p>
            <a:pPr lvl="2"/>
            <a:r>
              <a:rPr lang="en-US" dirty="0"/>
              <a:t>How much do we know about our unstructured data?</a:t>
            </a:r>
          </a:p>
          <a:p>
            <a:pPr lvl="3"/>
            <a:r>
              <a:rPr lang="en-US" dirty="0"/>
              <a:t>Key metrics include: volume of data, growth rate, age, ownership, content types  </a:t>
            </a:r>
          </a:p>
          <a:p>
            <a:pPr lvl="2"/>
            <a:r>
              <a:rPr lang="en-US" dirty="0"/>
              <a:t>What tools, software, or vendor relationships do we have that can be leveraged to uncover more actionable intelligence?</a:t>
            </a:r>
          </a:p>
          <a:p>
            <a:pPr lvl="2"/>
            <a:r>
              <a:rPr lang="en-US" dirty="0"/>
              <a:t>How would our organization benefit from a FA solution? </a:t>
            </a:r>
          </a:p>
          <a:p>
            <a:pPr lvl="2"/>
            <a:r>
              <a:rPr lang="en-US" dirty="0"/>
              <a:t>Who would benefit and get behind such an effort?</a:t>
            </a:r>
          </a:p>
          <a:p>
            <a:pPr lvl="1"/>
            <a:r>
              <a:rPr lang="en-US" dirty="0"/>
              <a:t>Consider how unstructured data fits within your current policy framework and an overall content placement strategy</a:t>
            </a:r>
          </a:p>
          <a:p>
            <a:pPr lvl="2"/>
            <a:r>
              <a:rPr lang="en-US" dirty="0"/>
              <a:t>Do we have clarity/consensus on:</a:t>
            </a:r>
          </a:p>
          <a:p>
            <a:pPr lvl="3"/>
            <a:r>
              <a:rPr lang="en-US" dirty="0"/>
              <a:t>How a RRS applies to electronic data?</a:t>
            </a:r>
          </a:p>
          <a:p>
            <a:pPr lvl="3"/>
            <a:r>
              <a:rPr lang="en-US" dirty="0"/>
              <a:t>Where electronic content should be placed so proper controls may be applied?</a:t>
            </a:r>
          </a:p>
          <a:p>
            <a:pPr lvl="2"/>
            <a:endParaRPr lang="en-US" dirty="0"/>
          </a:p>
          <a:p>
            <a:pPr lvl="2"/>
            <a:endParaRPr lang="en-US" dirty="0"/>
          </a:p>
        </p:txBody>
      </p:sp>
    </p:spTree>
    <p:extLst>
      <p:ext uri="{BB962C8B-B14F-4D97-AF65-F5344CB8AC3E}">
        <p14:creationId xmlns:p14="http://schemas.microsoft.com/office/powerpoint/2010/main" val="710072594"/>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When – Key Takeaways and Recommendations</a:t>
            </a:r>
            <a:br>
              <a:rPr lang="en-US" dirty="0"/>
            </a:br>
            <a:r>
              <a:rPr lang="en-US" sz="2400" dirty="0"/>
              <a:t>Nuggets of Wisdom</a:t>
            </a:r>
            <a:endParaRPr lang="en-US" dirty="0"/>
          </a:p>
        </p:txBody>
      </p:sp>
      <p:sp>
        <p:nvSpPr>
          <p:cNvPr id="3" name="Content Placeholder 2"/>
          <p:cNvSpPr>
            <a:spLocks noGrp="1"/>
          </p:cNvSpPr>
          <p:nvPr>
            <p:ph idx="1"/>
          </p:nvPr>
        </p:nvSpPr>
        <p:spPr/>
        <p:txBody>
          <a:bodyPr/>
          <a:lstStyle/>
          <a:p>
            <a:r>
              <a:rPr lang="en-US" dirty="0"/>
              <a:t>Driving on a paved road is easier than blazing a trail</a:t>
            </a:r>
          </a:p>
          <a:p>
            <a:r>
              <a:rPr lang="en-US" dirty="0"/>
              <a:t>Test the water before diving in head first</a:t>
            </a:r>
          </a:p>
          <a:p>
            <a:pPr lvl="1"/>
            <a:r>
              <a:rPr lang="en-US" dirty="0"/>
              <a:t>Leverage free or low cost scanning / data collection options first</a:t>
            </a:r>
          </a:p>
          <a:p>
            <a:pPr lvl="1"/>
            <a:r>
              <a:rPr lang="en-US" dirty="0"/>
              <a:t>Take advantage of vendor trial / pilot offers to try before you buy</a:t>
            </a:r>
          </a:p>
          <a:p>
            <a:r>
              <a:rPr lang="en-US" dirty="0"/>
              <a:t>Remember KISS and JBGE</a:t>
            </a:r>
          </a:p>
          <a:p>
            <a:pPr lvl="1"/>
            <a:r>
              <a:rPr lang="en-US" dirty="0"/>
              <a:t>Consider ways to optimize real world compliance by simplifying and clarifying RIM/IG related policies and controls </a:t>
            </a:r>
          </a:p>
          <a:p>
            <a:r>
              <a:rPr lang="en-US" dirty="0"/>
              <a:t>The best business cases align with the strategic vision, mission, and priorities of your organization</a:t>
            </a:r>
          </a:p>
        </p:txBody>
      </p:sp>
    </p:spTree>
    <p:extLst>
      <p:ext uri="{BB962C8B-B14F-4D97-AF65-F5344CB8AC3E}">
        <p14:creationId xmlns:p14="http://schemas.microsoft.com/office/powerpoint/2010/main" val="75205510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Wrap Up</a:t>
            </a:r>
          </a:p>
        </p:txBody>
      </p:sp>
      <p:sp>
        <p:nvSpPr>
          <p:cNvPr id="4" name="Content Placeholder 2"/>
          <p:cNvSpPr txBox="1">
            <a:spLocks/>
          </p:cNvSpPr>
          <p:nvPr/>
        </p:nvSpPr>
        <p:spPr bwMode="auto">
          <a:xfrm>
            <a:off x="1274619" y="4763401"/>
            <a:ext cx="2673926" cy="1382110"/>
          </a:xfrm>
          <a:prstGeom prst="rect">
            <a:avLst/>
          </a:prstGeom>
          <a:noFill/>
          <a:ln w="9525">
            <a:noFill/>
            <a:miter lim="800000"/>
            <a:headEnd/>
            <a:tailEnd/>
          </a:ln>
          <a:effectLst/>
        </p:spPr>
        <p:txBody>
          <a:bodyPr vert="horz" wrap="square" lIns="0" tIns="0" rIns="182880" bIns="0" numCol="1" anchor="t" anchorCtr="0" compatLnSpc="1">
            <a:prstTxWarp prst="textNoShape">
              <a:avLst/>
            </a:prstTxWarp>
          </a:bodyPr>
          <a:lstStyle>
            <a:lvl1pPr marL="228600" indent="-228600" algn="l" rtl="0" fontAlgn="base">
              <a:spcBef>
                <a:spcPts val="0"/>
              </a:spcBef>
              <a:spcAft>
                <a:spcPts val="600"/>
              </a:spcAft>
              <a:buClr>
                <a:srgbClr val="A41533"/>
              </a:buClr>
              <a:buFont typeface="Wingdings" pitchFamily="2" charset="2"/>
              <a:buChar char="§"/>
              <a:defRPr sz="2000">
                <a:solidFill>
                  <a:srgbClr val="000000"/>
                </a:solidFill>
                <a:latin typeface="+mn-lt"/>
                <a:ea typeface="+mn-ea"/>
                <a:cs typeface="+mn-cs"/>
              </a:defRPr>
            </a:lvl1pPr>
            <a:lvl2pPr marL="628650" indent="-285750" algn="l" rtl="0" fontAlgn="base">
              <a:spcBef>
                <a:spcPts val="0"/>
              </a:spcBef>
              <a:spcAft>
                <a:spcPts val="600"/>
              </a:spcAft>
              <a:buClr>
                <a:srgbClr val="A41533"/>
              </a:buClr>
              <a:buFont typeface="Arial" charset="0"/>
              <a:buChar char="–"/>
              <a:defRPr sz="1800">
                <a:solidFill>
                  <a:schemeClr val="tx1"/>
                </a:solidFill>
                <a:latin typeface="+mn-lt"/>
              </a:defRPr>
            </a:lvl2pPr>
            <a:lvl3pPr marL="914400" indent="-171450" algn="l" rtl="0" fontAlgn="base">
              <a:spcBef>
                <a:spcPts val="0"/>
              </a:spcBef>
              <a:spcAft>
                <a:spcPts val="600"/>
              </a:spcAft>
              <a:buClr>
                <a:srgbClr val="000000"/>
              </a:buClr>
              <a:buSzPct val="90000"/>
              <a:buFont typeface="Wingdings" pitchFamily="2" charset="2"/>
              <a:buChar char="§"/>
              <a:defRPr sz="1600">
                <a:solidFill>
                  <a:schemeClr val="tx1"/>
                </a:solidFill>
                <a:latin typeface="+mn-lt"/>
              </a:defRPr>
            </a:lvl3pPr>
            <a:lvl4pPr marL="1257300" indent="-228600" algn="l" rtl="0" fontAlgn="base">
              <a:spcBef>
                <a:spcPts val="0"/>
              </a:spcBef>
              <a:spcAft>
                <a:spcPts val="600"/>
              </a:spcAft>
              <a:buClr>
                <a:srgbClr val="A41533"/>
              </a:buClr>
              <a:buFont typeface="Arial" charset="0"/>
              <a:buChar char="–"/>
              <a:defRPr sz="1400">
                <a:solidFill>
                  <a:schemeClr val="tx1"/>
                </a:solidFill>
                <a:latin typeface="+mn-lt"/>
              </a:defRPr>
            </a:lvl4pPr>
            <a:lvl5pPr marL="1485900" indent="-114300" algn="l" rtl="0" fontAlgn="base">
              <a:spcBef>
                <a:spcPts val="0"/>
              </a:spcBef>
              <a:spcAft>
                <a:spcPts val="600"/>
              </a:spcAft>
              <a:buClr>
                <a:srgbClr val="A41533"/>
              </a:buClr>
              <a:buSzPct val="90000"/>
              <a:buFont typeface="Wingdings" pitchFamily="2" charset="2"/>
              <a:buChar char="§"/>
              <a:defRPr sz="1200">
                <a:solidFill>
                  <a:schemeClr val="tx1"/>
                </a:solidFill>
                <a:latin typeface="+mn-lt"/>
              </a:defRPr>
            </a:lvl5pPr>
            <a:lvl6pPr marL="1943100" indent="-114300" algn="l" rtl="0" fontAlgn="base">
              <a:spcBef>
                <a:spcPct val="20000"/>
              </a:spcBef>
              <a:spcAft>
                <a:spcPct val="0"/>
              </a:spcAft>
              <a:buClr>
                <a:srgbClr val="A41533"/>
              </a:buClr>
              <a:buChar char="•"/>
              <a:defRPr sz="1400">
                <a:solidFill>
                  <a:schemeClr val="tx1"/>
                </a:solidFill>
                <a:latin typeface="+mn-lt"/>
              </a:defRPr>
            </a:lvl6pPr>
            <a:lvl7pPr marL="2400300" indent="-114300" algn="l" rtl="0" fontAlgn="base">
              <a:spcBef>
                <a:spcPct val="20000"/>
              </a:spcBef>
              <a:spcAft>
                <a:spcPct val="0"/>
              </a:spcAft>
              <a:buClr>
                <a:srgbClr val="A41533"/>
              </a:buClr>
              <a:buChar char="•"/>
              <a:defRPr sz="1400">
                <a:solidFill>
                  <a:schemeClr val="tx1"/>
                </a:solidFill>
                <a:latin typeface="+mn-lt"/>
              </a:defRPr>
            </a:lvl7pPr>
            <a:lvl8pPr marL="2857500" indent="-114300" algn="l" rtl="0" fontAlgn="base">
              <a:spcBef>
                <a:spcPct val="20000"/>
              </a:spcBef>
              <a:spcAft>
                <a:spcPct val="0"/>
              </a:spcAft>
              <a:buClr>
                <a:srgbClr val="A41533"/>
              </a:buClr>
              <a:buChar char="•"/>
              <a:defRPr sz="1400">
                <a:solidFill>
                  <a:schemeClr val="tx1"/>
                </a:solidFill>
                <a:latin typeface="+mn-lt"/>
              </a:defRPr>
            </a:lvl8pPr>
            <a:lvl9pPr marL="3314700" indent="-114300" algn="l" rtl="0" fontAlgn="base">
              <a:spcBef>
                <a:spcPct val="20000"/>
              </a:spcBef>
              <a:spcAft>
                <a:spcPct val="0"/>
              </a:spcAft>
              <a:buClr>
                <a:srgbClr val="A41533"/>
              </a:buClr>
              <a:buChar char="•"/>
              <a:defRPr sz="1400">
                <a:solidFill>
                  <a:schemeClr val="tx1"/>
                </a:solidFill>
                <a:latin typeface="+mn-lt"/>
              </a:defRPr>
            </a:lvl9pPr>
          </a:lstStyle>
          <a:p>
            <a:pPr marL="0" indent="0">
              <a:buFont typeface="Wingdings" pitchFamily="2" charset="2"/>
              <a:buNone/>
            </a:pPr>
            <a:r>
              <a:rPr lang="en-US" sz="2400" i="1" kern="0" dirty="0"/>
              <a:t>Thank you for your participation!</a:t>
            </a:r>
          </a:p>
          <a:p>
            <a:endParaRPr lang="en-US" sz="2400" kern="0" dirty="0"/>
          </a:p>
        </p:txBody>
      </p:sp>
      <p:sp>
        <p:nvSpPr>
          <p:cNvPr id="5" name="Content Placeholder 3"/>
          <p:cNvSpPr txBox="1">
            <a:spLocks/>
          </p:cNvSpPr>
          <p:nvPr/>
        </p:nvSpPr>
        <p:spPr>
          <a:xfrm>
            <a:off x="4675188" y="4577442"/>
            <a:ext cx="3681021" cy="1992169"/>
          </a:xfrm>
          <a:prstGeom prst="rect">
            <a:avLst/>
          </a:prstGeom>
        </p:spPr>
        <p:txBody>
          <a:bodyPr/>
          <a:lstStyle>
            <a:lvl1pPr marL="0" indent="0" algn="l" defTabSz="457200" rtl="0" eaLnBrk="1" latinLnBrk="0" hangingPunct="1">
              <a:lnSpc>
                <a:spcPct val="100000"/>
              </a:lnSpc>
              <a:spcBef>
                <a:spcPts val="0"/>
              </a:spcBef>
              <a:spcAft>
                <a:spcPts val="1000"/>
              </a:spcAft>
              <a:buFontTx/>
              <a:buNone/>
              <a:defRPr sz="2400" kern="1200" baseline="0">
                <a:solidFill>
                  <a:schemeClr val="tx1"/>
                </a:solidFill>
                <a:latin typeface="+mn-lt"/>
                <a:ea typeface="+mn-ea"/>
                <a:cs typeface="+mn-cs"/>
              </a:defRPr>
            </a:lvl1pPr>
            <a:lvl2pPr marL="227013" indent="-227013" algn="l" defTabSz="457200" rtl="0" eaLnBrk="1" latinLnBrk="0" hangingPunct="1">
              <a:lnSpc>
                <a:spcPct val="100000"/>
              </a:lnSpc>
              <a:spcBef>
                <a:spcPts val="0"/>
              </a:spcBef>
              <a:spcAft>
                <a:spcPts val="800"/>
              </a:spcAft>
              <a:buClr>
                <a:schemeClr val="tx2"/>
              </a:buClr>
              <a:buFont typeface="Arial"/>
              <a:buChar char="•"/>
              <a:defRPr sz="2000" kern="1200">
                <a:solidFill>
                  <a:schemeClr val="tx1"/>
                </a:solidFill>
                <a:latin typeface="+mn-lt"/>
                <a:ea typeface="+mn-ea"/>
                <a:cs typeface="+mn-cs"/>
              </a:defRPr>
            </a:lvl2pPr>
            <a:lvl3pPr marL="457200" indent="-225425" algn="l" defTabSz="457200" rtl="0" eaLnBrk="1" latinLnBrk="0" hangingPunct="1">
              <a:lnSpc>
                <a:spcPct val="100000"/>
              </a:lnSpc>
              <a:spcBef>
                <a:spcPts val="0"/>
              </a:spcBef>
              <a:spcAft>
                <a:spcPts val="600"/>
              </a:spcAft>
              <a:buClr>
                <a:schemeClr val="tx2"/>
              </a:buClr>
              <a:buFont typeface="Lucida Grande"/>
              <a:buChar char="–"/>
              <a:defRPr sz="1800" kern="1200">
                <a:solidFill>
                  <a:schemeClr val="tx1"/>
                </a:solidFill>
                <a:latin typeface="+mn-lt"/>
                <a:ea typeface="+mn-ea"/>
                <a:cs typeface="+mn-cs"/>
              </a:defRPr>
            </a:lvl3pPr>
            <a:lvl4pPr marL="685800" indent="-228600" algn="l" defTabSz="457200" rtl="0" eaLnBrk="1" latinLnBrk="0" hangingPunct="1">
              <a:lnSpc>
                <a:spcPct val="100000"/>
              </a:lnSpc>
              <a:spcBef>
                <a:spcPts val="0"/>
              </a:spcBef>
              <a:spcAft>
                <a:spcPts val="600"/>
              </a:spcAft>
              <a:buClr>
                <a:schemeClr val="tx2"/>
              </a:buClr>
              <a:buFont typeface="Arial"/>
              <a:buChar char="•"/>
              <a:defRPr sz="1600" kern="1200">
                <a:solidFill>
                  <a:schemeClr val="tx1"/>
                </a:solidFill>
                <a:latin typeface="+mn-lt"/>
                <a:ea typeface="+mn-ea"/>
                <a:cs typeface="+mn-cs"/>
              </a:defRPr>
            </a:lvl4pPr>
            <a:lvl5pPr marL="917575" indent="-225425" algn="l" defTabSz="457200" rtl="0" eaLnBrk="1" latinLnBrk="0" hangingPunct="1">
              <a:lnSpc>
                <a:spcPct val="100000"/>
              </a:lnSpc>
              <a:spcBef>
                <a:spcPts val="0"/>
              </a:spcBef>
              <a:spcAft>
                <a:spcPts val="600"/>
              </a:spcAft>
              <a:buClr>
                <a:schemeClr val="tx2"/>
              </a:buClr>
              <a:buFont typeface="Arial"/>
              <a:buChar char="–"/>
              <a:defRPr sz="1400" kern="1200">
                <a:solidFill>
                  <a:schemeClr val="tx1"/>
                </a:solidFill>
                <a:latin typeface="+mn-lt"/>
                <a:ea typeface="+mn-ea"/>
                <a:cs typeface="+mn-cs"/>
              </a:defRPr>
            </a:lvl5pPr>
            <a:lvl6pPr marL="1081088" indent="-163513" algn="l" defTabSz="457200" rtl="0" eaLnBrk="1" latinLnBrk="0" hangingPunct="1">
              <a:lnSpc>
                <a:spcPct val="100000"/>
              </a:lnSpc>
              <a:spcBef>
                <a:spcPts val="0"/>
              </a:spcBef>
              <a:spcAft>
                <a:spcPts val="400"/>
              </a:spcAft>
              <a:buClr>
                <a:schemeClr val="tx2"/>
              </a:buClr>
              <a:buFont typeface="Arial"/>
              <a:buChar char="•"/>
              <a:defRPr sz="1200" kern="1200">
                <a:solidFill>
                  <a:schemeClr val="tx1"/>
                </a:solidFill>
                <a:latin typeface="+mn-lt"/>
                <a:ea typeface="+mn-ea"/>
                <a:cs typeface="+mn-cs"/>
              </a:defRPr>
            </a:lvl6pPr>
            <a:lvl7pPr marL="1243584" indent="-164592" algn="l" defTabSz="457200" rtl="0" eaLnBrk="1" latinLnBrk="0" hangingPunct="1">
              <a:lnSpc>
                <a:spcPct val="100000"/>
              </a:lnSpc>
              <a:spcBef>
                <a:spcPts val="0"/>
              </a:spcBef>
              <a:spcAft>
                <a:spcPts val="400"/>
              </a:spcAft>
              <a:buClr>
                <a:schemeClr val="tx2"/>
              </a:buClr>
              <a:buFont typeface="Lucida Grande"/>
              <a:buChar char="–"/>
              <a:defRPr sz="1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b="1" dirty="0"/>
              <a:t>Steve Bradley</a:t>
            </a:r>
          </a:p>
          <a:p>
            <a:r>
              <a:rPr lang="en-US" sz="1800" dirty="0"/>
              <a:t>Director</a:t>
            </a:r>
          </a:p>
          <a:p>
            <a:r>
              <a:rPr lang="en-US" sz="1800" dirty="0"/>
              <a:t>HBR Consulting</a:t>
            </a:r>
          </a:p>
          <a:p>
            <a:r>
              <a:rPr lang="en-US" sz="1800" dirty="0">
                <a:hlinkClick r:id="rId2"/>
              </a:rPr>
              <a:t>sbradley@hbrconsulting.com</a:t>
            </a:r>
            <a:endParaRPr lang="en-US" sz="1800" dirty="0"/>
          </a:p>
          <a:p>
            <a:r>
              <a:rPr lang="en-US" sz="1800" dirty="0"/>
              <a:t>312-638-5123</a:t>
            </a:r>
          </a:p>
        </p:txBody>
      </p:sp>
      <p:pic>
        <p:nvPicPr>
          <p:cNvPr id="6" name="Picture 4" descr="http://www.covermesongs.com/wp-content/uploads/2015/02/Q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5697" y="2160728"/>
            <a:ext cx="5334000" cy="2238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670678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486" y="2529112"/>
            <a:ext cx="1324427" cy="1324427"/>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3347082594"/>
              </p:ext>
            </p:extLst>
          </p:nvPr>
        </p:nvGraphicFramePr>
        <p:xfrm>
          <a:off x="2347913" y="1648023"/>
          <a:ext cx="6502433" cy="4206232"/>
        </p:xfrm>
        <a:graphic>
          <a:graphicData uri="http://schemas.openxmlformats.org/drawingml/2006/table">
            <a:tbl>
              <a:tblPr firstRow="1" bandRow="1">
                <a:tableStyleId>{5C22544A-7EE6-4342-B048-85BDC9FD1C3A}</a:tableStyleId>
              </a:tblPr>
              <a:tblGrid>
                <a:gridCol w="6502433">
                  <a:extLst>
                    <a:ext uri="{9D8B030D-6E8A-4147-A177-3AD203B41FA5}">
                      <a16:colId xmlns:a16="http://schemas.microsoft.com/office/drawing/2014/main" xmlns="" val="20000"/>
                    </a:ext>
                  </a:extLst>
                </a:gridCol>
              </a:tblGrid>
              <a:tr h="3479800">
                <a:tc>
                  <a:txBody>
                    <a:bodyPr/>
                    <a:lstStyle/>
                    <a:p>
                      <a:pPr algn="l"/>
                      <a:endParaRPr lang="en-US" sz="800" b="0" i="0" dirty="0">
                        <a:solidFill>
                          <a:srgbClr val="333333"/>
                        </a:solidFill>
                        <a:effectLst/>
                        <a:latin typeface="Arial" panose="020B0604020202020204" pitchFamily="34" charset="0"/>
                      </a:endParaRPr>
                    </a:p>
                    <a:p>
                      <a:pPr algn="l"/>
                      <a:r>
                        <a:rPr lang="en-US" sz="1600" b="0" i="0" dirty="0">
                          <a:solidFill>
                            <a:srgbClr val="333333"/>
                          </a:solidFill>
                          <a:effectLst/>
                          <a:latin typeface="Arial" panose="020B0604020202020204" pitchFamily="34" charset="0"/>
                        </a:rPr>
                        <a:t>Steve is a Director with HBR in the Information Governance group. With over 25 years of experience, Steve advises clients in the areas of information governance and compliance, records and information management, document management and litigation readiness. Steve works with legal, compliance, IT and information governance professionals to lower costs, reduce risks, ensure compliance and strategically leverage the value of their data and information resources.</a:t>
                      </a:r>
                    </a:p>
                    <a:p>
                      <a:pPr algn="l"/>
                      <a:endParaRPr lang="en-US" sz="1600" b="0" i="0" dirty="0">
                        <a:solidFill>
                          <a:srgbClr val="333333"/>
                        </a:solidFill>
                        <a:effectLst/>
                        <a:latin typeface="Arial" panose="020B0604020202020204" pitchFamily="34" charset="0"/>
                      </a:endParaRPr>
                    </a:p>
                    <a:p>
                      <a:pPr algn="l"/>
                      <a:r>
                        <a:rPr lang="en-US" sz="1600" b="0" i="0" dirty="0">
                          <a:solidFill>
                            <a:srgbClr val="333333"/>
                          </a:solidFill>
                          <a:effectLst/>
                          <a:latin typeface="Arial" panose="020B0604020202020204" pitchFamily="34" charset="0"/>
                        </a:rPr>
                        <a:t>Prior to HBR, Steve was a Director with </a:t>
                      </a:r>
                      <a:r>
                        <a:rPr lang="en-US" sz="1600" b="0" i="0" dirty="0" err="1">
                          <a:solidFill>
                            <a:srgbClr val="333333"/>
                          </a:solidFill>
                          <a:effectLst/>
                          <a:latin typeface="Arial" panose="020B0604020202020204" pitchFamily="34" charset="0"/>
                        </a:rPr>
                        <a:t>Consilio</a:t>
                      </a:r>
                      <a:r>
                        <a:rPr lang="en-US" sz="1600" b="0" i="0" dirty="0">
                          <a:solidFill>
                            <a:srgbClr val="333333"/>
                          </a:solidFill>
                          <a:effectLst/>
                          <a:latin typeface="Arial" panose="020B0604020202020204" pitchFamily="34" charset="0"/>
                        </a:rPr>
                        <a:t> and the Huron Consulting Group. He previously co-founded and served as a principal at Camden Place, and has extensive experience working within the charitable and non-profit sector, having served as a board member and/or strategic advisor to a number of organizations, addressing areas such as governance, vision crafting, mission alignment, communications, and resource development. </a:t>
                      </a:r>
                      <a:endParaRPr lang="en-US" sz="800" b="0" i="0" dirty="0">
                        <a:solidFill>
                          <a:srgbClr val="333333"/>
                        </a:solidFill>
                        <a:effectLst/>
                        <a:latin typeface="Arial" panose="020B0604020202020204" pitchFamily="34" charset="0"/>
                      </a:endParaRPr>
                    </a:p>
                  </a:txBody>
                  <a:tcPr marL="91436" marR="91436" marT="91436" marB="91436" anchor="ctr">
                    <a:lnL w="12700" cmpd="sng">
                      <a:noFill/>
                    </a:lnL>
                    <a:lnR w="12700" cmpd="sng">
                      <a:noFill/>
                    </a:lnR>
                    <a:lnT w="12700" cmpd="sng">
                      <a:noFill/>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gradFill flip="none" rotWithShape="1">
                      <a:gsLst>
                        <a:gs pos="0">
                          <a:srgbClr val="DEDEDE"/>
                        </a:gs>
                        <a:gs pos="25000">
                          <a:schemeClr val="bg1"/>
                        </a:gs>
                      </a:gsLst>
                      <a:lin ang="0" scaled="1"/>
                      <a:tileRect/>
                    </a:gradFill>
                  </a:tcPr>
                </a:tc>
                <a:extLst>
                  <a:ext uri="{0D108BD9-81ED-4DB2-BD59-A6C34878D82A}">
                    <a16:rowId xmlns:a16="http://schemas.microsoft.com/office/drawing/2014/main" xmlns="" val="10000"/>
                  </a:ext>
                </a:extLst>
              </a:tr>
            </a:tbl>
          </a:graphicData>
        </a:graphic>
      </p:graphicFrame>
      <p:sp>
        <p:nvSpPr>
          <p:cNvPr id="5" name="Left Bracket 4"/>
          <p:cNvSpPr/>
          <p:nvPr/>
        </p:nvSpPr>
        <p:spPr>
          <a:xfrm>
            <a:off x="2347913" y="1482724"/>
            <a:ext cx="304800" cy="4663440"/>
          </a:xfrm>
          <a:prstGeom prst="leftBracket">
            <a:avLst>
              <a:gd name="adj" fmla="val 90401"/>
            </a:avLst>
          </a:prstGeom>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sz="2400" dirty="0"/>
          </a:p>
        </p:txBody>
      </p:sp>
      <p:sp>
        <p:nvSpPr>
          <p:cNvPr id="6" name="Rectangle 5"/>
          <p:cNvSpPr/>
          <p:nvPr/>
        </p:nvSpPr>
        <p:spPr>
          <a:xfrm>
            <a:off x="100013" y="3900851"/>
            <a:ext cx="2400300" cy="1415772"/>
          </a:xfrm>
          <a:prstGeom prst="rect">
            <a:avLst/>
          </a:prstGeom>
        </p:spPr>
        <p:txBody>
          <a:bodyPr wrap="square">
            <a:spAutoFit/>
          </a:bodyPr>
          <a:lstStyle/>
          <a:p>
            <a:pPr algn="ctr"/>
            <a:r>
              <a:rPr lang="en-US" b="1" dirty="0">
                <a:solidFill>
                  <a:schemeClr val="tx2"/>
                </a:solidFill>
              </a:rPr>
              <a:t>Steve Bradley</a:t>
            </a:r>
          </a:p>
          <a:p>
            <a:pPr algn="ctr"/>
            <a:r>
              <a:rPr lang="en-US" sz="1600" dirty="0">
                <a:solidFill>
                  <a:schemeClr val="accent6"/>
                </a:solidFill>
              </a:rPr>
              <a:t>HBR Consulting</a:t>
            </a:r>
          </a:p>
          <a:p>
            <a:pPr algn="ctr"/>
            <a:r>
              <a:rPr lang="en-US" sz="1600" dirty="0">
                <a:solidFill>
                  <a:schemeClr val="accent6"/>
                </a:solidFill>
              </a:rPr>
              <a:t>Director</a:t>
            </a:r>
          </a:p>
          <a:p>
            <a:pPr algn="ctr"/>
            <a:endParaRPr lang="en-US" sz="1200" dirty="0">
              <a:solidFill>
                <a:schemeClr val="accent6"/>
              </a:solidFill>
              <a:hlinkClick r:id=""/>
            </a:endParaRPr>
          </a:p>
          <a:p>
            <a:pPr algn="ctr"/>
            <a:r>
              <a:rPr lang="en-US" sz="1200" dirty="0">
                <a:solidFill>
                  <a:schemeClr val="accent6"/>
                </a:solidFill>
                <a:hlinkClick r:id=""/>
              </a:rPr>
              <a:t>sbradley@hbrconsulting.com</a:t>
            </a:r>
            <a:r>
              <a:rPr lang="en-US" sz="1200" dirty="0">
                <a:solidFill>
                  <a:schemeClr val="accent6"/>
                </a:solidFill>
              </a:rPr>
              <a:t> </a:t>
            </a:r>
          </a:p>
          <a:p>
            <a:pPr algn="ctr"/>
            <a:r>
              <a:rPr lang="en-US" sz="1200" dirty="0">
                <a:solidFill>
                  <a:schemeClr val="accent6"/>
                </a:solidFill>
              </a:rPr>
              <a:t>312-638-5123</a:t>
            </a:r>
          </a:p>
        </p:txBody>
      </p:sp>
    </p:spTree>
    <p:extLst>
      <p:ext uri="{BB962C8B-B14F-4D97-AF65-F5344CB8AC3E}">
        <p14:creationId xmlns:p14="http://schemas.microsoft.com/office/powerpoint/2010/main" val="399145429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The Evolving File Analysis Marketplace - Agenda</a:t>
            </a:r>
            <a:br>
              <a:rPr lang="en-US" dirty="0"/>
            </a:br>
            <a:endParaRPr lang="en-US" dirty="0"/>
          </a:p>
        </p:txBody>
      </p:sp>
      <p:sp>
        <p:nvSpPr>
          <p:cNvPr id="3" name="Content Placeholder 2"/>
          <p:cNvSpPr>
            <a:spLocks noGrp="1"/>
          </p:cNvSpPr>
          <p:nvPr>
            <p:ph idx="1"/>
          </p:nvPr>
        </p:nvSpPr>
        <p:spPr/>
        <p:txBody>
          <a:bodyPr/>
          <a:lstStyle/>
          <a:p>
            <a:r>
              <a:rPr lang="en-US" dirty="0"/>
              <a:t>What</a:t>
            </a:r>
          </a:p>
          <a:p>
            <a:pPr lvl="1"/>
            <a:r>
              <a:rPr lang="en-US" dirty="0"/>
              <a:t>Defining File Analysis (FA)</a:t>
            </a:r>
          </a:p>
          <a:p>
            <a:pPr lvl="1"/>
            <a:r>
              <a:rPr lang="en-US" dirty="0"/>
              <a:t>The File Analysis Marketplace</a:t>
            </a:r>
          </a:p>
          <a:p>
            <a:pPr lvl="1"/>
            <a:r>
              <a:rPr lang="en-US" dirty="0"/>
              <a:t>Primary FA Use Cases</a:t>
            </a:r>
          </a:p>
          <a:p>
            <a:r>
              <a:rPr lang="en-US" dirty="0"/>
              <a:t>Who</a:t>
            </a:r>
          </a:p>
          <a:p>
            <a:pPr lvl="1"/>
            <a:r>
              <a:rPr lang="en-US" dirty="0"/>
              <a:t>General Audience / Buyers / Roles</a:t>
            </a:r>
          </a:p>
          <a:p>
            <a:pPr lvl="1"/>
            <a:r>
              <a:rPr lang="en-US" dirty="0"/>
              <a:t>Representative Vendors</a:t>
            </a:r>
          </a:p>
          <a:p>
            <a:r>
              <a:rPr lang="en-US" dirty="0"/>
              <a:t>Why</a:t>
            </a:r>
          </a:p>
          <a:p>
            <a:pPr lvl="1"/>
            <a:r>
              <a:rPr lang="en-US" dirty="0"/>
              <a:t>Key RIM/IG Drivers and Use Cases</a:t>
            </a:r>
          </a:p>
          <a:p>
            <a:r>
              <a:rPr lang="en-US" dirty="0"/>
              <a:t>How</a:t>
            </a:r>
          </a:p>
          <a:p>
            <a:pPr lvl="1"/>
            <a:r>
              <a:rPr lang="en-US" dirty="0"/>
              <a:t>Implementation Examples</a:t>
            </a:r>
          </a:p>
          <a:p>
            <a:r>
              <a:rPr lang="en-US" dirty="0"/>
              <a:t>When</a:t>
            </a:r>
          </a:p>
          <a:p>
            <a:pPr lvl="1"/>
            <a:r>
              <a:rPr lang="en-US" dirty="0"/>
              <a:t>Key Takeaways and Recommendations</a:t>
            </a:r>
          </a:p>
        </p:txBody>
      </p:sp>
    </p:spTree>
    <p:extLst>
      <p:ext uri="{BB962C8B-B14F-4D97-AF65-F5344CB8AC3E}">
        <p14:creationId xmlns:p14="http://schemas.microsoft.com/office/powerpoint/2010/main" val="91940634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What - Defining File Analysis (FA)</a:t>
            </a:r>
          </a:p>
        </p:txBody>
      </p:sp>
      <p:sp>
        <p:nvSpPr>
          <p:cNvPr id="3" name="Content Placeholder 2"/>
          <p:cNvSpPr>
            <a:spLocks noGrp="1"/>
          </p:cNvSpPr>
          <p:nvPr>
            <p:ph idx="1"/>
          </p:nvPr>
        </p:nvSpPr>
        <p:spPr/>
        <p:txBody>
          <a:bodyPr/>
          <a:lstStyle/>
          <a:p>
            <a:r>
              <a:rPr lang="en-US" dirty="0"/>
              <a:t>File Analysis at its core involves simply the analysis of electronic file metadata and content found in unstructured data repositories</a:t>
            </a:r>
          </a:p>
          <a:p>
            <a:r>
              <a:rPr lang="en-US" dirty="0"/>
              <a:t>Two Primary Levels of Analysis</a:t>
            </a:r>
          </a:p>
          <a:p>
            <a:pPr lvl="1"/>
            <a:r>
              <a:rPr lang="en-US" dirty="0"/>
              <a:t>File System Metadata</a:t>
            </a:r>
          </a:p>
          <a:p>
            <a:pPr lvl="2"/>
            <a:r>
              <a:rPr lang="en-US" dirty="0"/>
              <a:t>Includes information </a:t>
            </a:r>
            <a:r>
              <a:rPr lang="en-US" i="1" dirty="0"/>
              <a:t>about</a:t>
            </a:r>
            <a:r>
              <a:rPr lang="en-US" dirty="0"/>
              <a:t> individual files</a:t>
            </a:r>
          </a:p>
          <a:p>
            <a:pPr lvl="2"/>
            <a:r>
              <a:rPr lang="en-US" dirty="0"/>
              <a:t>Examples include contextual metadata about associated servers, volumes, shares, folders, and identity related information such as company / department / group / user permissions and ownership; as well as file specific metadata such as file owner, last author, author, file extension / item type, and create, last modified, and last accessed dates</a:t>
            </a:r>
          </a:p>
          <a:p>
            <a:pPr lvl="1"/>
            <a:r>
              <a:rPr lang="en-US" dirty="0"/>
              <a:t>File Content</a:t>
            </a:r>
          </a:p>
          <a:p>
            <a:pPr lvl="2"/>
            <a:r>
              <a:rPr lang="en-US" dirty="0"/>
              <a:t>Includes information </a:t>
            </a:r>
            <a:r>
              <a:rPr lang="en-US" i="1" dirty="0"/>
              <a:t>within</a:t>
            </a:r>
            <a:r>
              <a:rPr lang="en-US" dirty="0"/>
              <a:t> individual files</a:t>
            </a:r>
          </a:p>
          <a:p>
            <a:pPr lvl="2"/>
            <a:r>
              <a:rPr lang="en-US" dirty="0"/>
              <a:t>Represents a much more granular level of detail, and subsequently a larger data footprint and supporting set of infrastructure requirements</a:t>
            </a:r>
          </a:p>
        </p:txBody>
      </p:sp>
    </p:spTree>
    <p:extLst>
      <p:ext uri="{BB962C8B-B14F-4D97-AF65-F5344CB8AC3E}">
        <p14:creationId xmlns:p14="http://schemas.microsoft.com/office/powerpoint/2010/main" val="418778688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What - Defining File Analysis (FA)</a:t>
            </a:r>
          </a:p>
        </p:txBody>
      </p:sp>
      <p:sp>
        <p:nvSpPr>
          <p:cNvPr id="3" name="Content Placeholder 2"/>
          <p:cNvSpPr>
            <a:spLocks noGrp="1"/>
          </p:cNvSpPr>
          <p:nvPr>
            <p:ph idx="1"/>
          </p:nvPr>
        </p:nvSpPr>
        <p:spPr/>
        <p:txBody>
          <a:bodyPr/>
          <a:lstStyle/>
          <a:p>
            <a:r>
              <a:rPr lang="en-US" dirty="0"/>
              <a:t>FA has evolved from a more distinct set of tools allowing for basic scanning, data collection, and analysis into more robust technology and platform offerings</a:t>
            </a:r>
          </a:p>
          <a:p>
            <a:r>
              <a:rPr lang="en-US" dirty="0"/>
              <a:t>Actionable intelligence gleaned from detailed metadata and contextual analysis allow users to better manage and govern unstructured repositories, including:</a:t>
            </a:r>
          </a:p>
          <a:p>
            <a:pPr lvl="1"/>
            <a:r>
              <a:rPr lang="en-US" kern="1200" dirty="0"/>
              <a:t>Email</a:t>
            </a:r>
          </a:p>
          <a:p>
            <a:pPr lvl="1"/>
            <a:r>
              <a:rPr lang="en-US" kern="1200" dirty="0"/>
              <a:t>File Shares</a:t>
            </a:r>
          </a:p>
          <a:p>
            <a:pPr lvl="1"/>
            <a:r>
              <a:rPr lang="en-US" kern="1200" dirty="0"/>
              <a:t>ERM / EDM / ECM Systems</a:t>
            </a:r>
          </a:p>
          <a:p>
            <a:pPr lvl="1"/>
            <a:r>
              <a:rPr lang="en-US" kern="1200" dirty="0"/>
              <a:t>SharePoint</a:t>
            </a:r>
          </a:p>
          <a:p>
            <a:pPr lvl="1"/>
            <a:r>
              <a:rPr lang="en-US" kern="1200" dirty="0"/>
              <a:t>File sync and share sites such as Box.net or Dropbox</a:t>
            </a:r>
          </a:p>
          <a:p>
            <a:pPr lvl="1"/>
            <a:r>
              <a:rPr lang="en-US" kern="1200" dirty="0"/>
              <a:t>Data Archives</a:t>
            </a:r>
          </a:p>
          <a:p>
            <a:pPr lvl="1"/>
            <a:r>
              <a:rPr lang="en-US" kern="1200" dirty="0"/>
              <a:t>Business Intelligence (BI) / Data Warehouse Environments</a:t>
            </a:r>
          </a:p>
          <a:p>
            <a:pPr lvl="1"/>
            <a:endParaRPr lang="en-US" dirty="0"/>
          </a:p>
        </p:txBody>
      </p:sp>
    </p:spTree>
    <p:extLst>
      <p:ext uri="{BB962C8B-B14F-4D97-AF65-F5344CB8AC3E}">
        <p14:creationId xmlns:p14="http://schemas.microsoft.com/office/powerpoint/2010/main" val="232080106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 The File Analysis Marketplace</a:t>
            </a:r>
          </a:p>
        </p:txBody>
      </p:sp>
      <p:sp>
        <p:nvSpPr>
          <p:cNvPr id="3" name="Content Placeholder 2"/>
          <p:cNvSpPr>
            <a:spLocks noGrp="1"/>
          </p:cNvSpPr>
          <p:nvPr>
            <p:ph idx="1"/>
          </p:nvPr>
        </p:nvSpPr>
        <p:spPr/>
        <p:txBody>
          <a:bodyPr/>
          <a:lstStyle/>
          <a:p>
            <a:r>
              <a:rPr lang="en-US" dirty="0"/>
              <a:t>The FA Marketplace is still emerging and evolving, including more specialized niche oriented vendors, as well as established vendors offering a variety of technologies from areas such as:</a:t>
            </a:r>
          </a:p>
          <a:p>
            <a:pPr lvl="1"/>
            <a:r>
              <a:rPr lang="en-US" dirty="0"/>
              <a:t>eDiscovery</a:t>
            </a:r>
          </a:p>
          <a:p>
            <a:pPr lvl="1"/>
            <a:r>
              <a:rPr lang="en-US" dirty="0"/>
              <a:t>Information Security / Privacy / Data Loss Prevention (DLP)</a:t>
            </a:r>
          </a:p>
          <a:p>
            <a:pPr lvl="1"/>
            <a:r>
              <a:rPr lang="en-US" dirty="0"/>
              <a:t>RIM / IG / EDM / ECM</a:t>
            </a:r>
          </a:p>
          <a:p>
            <a:pPr lvl="1"/>
            <a:r>
              <a:rPr lang="en-US" dirty="0"/>
              <a:t>Data Archiving / Storage / Disaster Recovery (DR)</a:t>
            </a:r>
          </a:p>
          <a:p>
            <a:pPr lvl="1"/>
            <a:r>
              <a:rPr lang="en-US" dirty="0"/>
              <a:t>Identity and Access Management (IAM)</a:t>
            </a:r>
          </a:p>
          <a:p>
            <a:pPr lvl="1"/>
            <a:r>
              <a:rPr lang="en-US" dirty="0"/>
              <a:t>Business Intelligence (BI) / Decision Analysis</a:t>
            </a:r>
          </a:p>
          <a:p>
            <a:pPr lvl="1"/>
            <a:r>
              <a:rPr lang="en-US" dirty="0"/>
              <a:t>Big Data Analytics</a:t>
            </a:r>
          </a:p>
          <a:p>
            <a:r>
              <a:rPr lang="en-US" dirty="0"/>
              <a:t>Key Source: Gartner’s Market Guide for File Analysis</a:t>
            </a:r>
          </a:p>
          <a:p>
            <a:pPr lvl="1"/>
            <a:r>
              <a:rPr lang="en-US" dirty="0"/>
              <a:t>First Published in September 2014</a:t>
            </a:r>
          </a:p>
          <a:p>
            <a:pPr lvl="1"/>
            <a:r>
              <a:rPr lang="en-US" dirty="0"/>
              <a:t>Latest (2016) version: </a:t>
            </a:r>
            <a:r>
              <a:rPr lang="en-US" dirty="0">
                <a:hlinkClick r:id="rId2"/>
              </a:rPr>
              <a:t>https://www.gartner.com/doc/3446718/market-guide-file-analysis-software</a:t>
            </a:r>
            <a:endParaRPr lang="en-US" dirty="0"/>
          </a:p>
          <a:p>
            <a:endParaRPr lang="en-US" dirty="0"/>
          </a:p>
        </p:txBody>
      </p:sp>
    </p:spTree>
    <p:extLst>
      <p:ext uri="{BB962C8B-B14F-4D97-AF65-F5344CB8AC3E}">
        <p14:creationId xmlns:p14="http://schemas.microsoft.com/office/powerpoint/2010/main" val="299503871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 Primary FA Use Cases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1531572"/>
              </p:ext>
            </p:extLst>
          </p:nvPr>
        </p:nvGraphicFramePr>
        <p:xfrm>
          <a:off x="914400" y="1925638"/>
          <a:ext cx="7785100" cy="3937000"/>
        </p:xfrm>
        <a:graphic>
          <a:graphicData uri="http://schemas.openxmlformats.org/drawingml/2006/table">
            <a:tbl>
              <a:tblPr firstRow="1" bandRow="1">
                <a:tableStyleId>{5C22544A-7EE6-4342-B048-85BDC9FD1C3A}</a:tableStyleId>
              </a:tblPr>
              <a:tblGrid>
                <a:gridCol w="2227006">
                  <a:extLst>
                    <a:ext uri="{9D8B030D-6E8A-4147-A177-3AD203B41FA5}">
                      <a16:colId xmlns:a16="http://schemas.microsoft.com/office/drawing/2014/main" xmlns="" val="1442234424"/>
                    </a:ext>
                  </a:extLst>
                </a:gridCol>
                <a:gridCol w="5558094">
                  <a:extLst>
                    <a:ext uri="{9D8B030D-6E8A-4147-A177-3AD203B41FA5}">
                      <a16:colId xmlns:a16="http://schemas.microsoft.com/office/drawing/2014/main" xmlns="" val="2196330052"/>
                    </a:ext>
                  </a:extLst>
                </a:gridCol>
              </a:tblGrid>
              <a:tr h="370840">
                <a:tc>
                  <a:txBody>
                    <a:bodyPr/>
                    <a:lstStyle/>
                    <a:p>
                      <a:r>
                        <a:rPr lang="en-US" sz="1600" dirty="0"/>
                        <a:t>Use Case</a:t>
                      </a:r>
                    </a:p>
                  </a:txBody>
                  <a:tcPr marL="45720" marR="45720"/>
                </a:tc>
                <a:tc>
                  <a:txBody>
                    <a:bodyPr/>
                    <a:lstStyle/>
                    <a:p>
                      <a:r>
                        <a:rPr lang="en-US" sz="1600" dirty="0"/>
                        <a:t>Description</a:t>
                      </a:r>
                    </a:p>
                  </a:txBody>
                  <a:tcPr marL="45720" marR="45720"/>
                </a:tc>
                <a:extLst>
                  <a:ext uri="{0D108BD9-81ED-4DB2-BD59-A6C34878D82A}">
                    <a16:rowId xmlns:a16="http://schemas.microsoft.com/office/drawing/2014/main" xmlns="" val="2888768407"/>
                  </a:ext>
                </a:extLst>
              </a:tr>
              <a:tr h="370840">
                <a:tc>
                  <a:txBody>
                    <a:bodyPr/>
                    <a:lstStyle/>
                    <a:p>
                      <a:r>
                        <a:rPr lang="en-US" sz="1400" dirty="0"/>
                        <a:t>Risk Mitigation</a:t>
                      </a:r>
                    </a:p>
                  </a:txBody>
                  <a:tcPr marL="45720" marR="45720"/>
                </a:tc>
                <a:tc>
                  <a:txBody>
                    <a:bodyPr/>
                    <a:lstStyle/>
                    <a:p>
                      <a:r>
                        <a:rPr lang="en-US" sz="1400" b="0" i="0" u="none" strike="noStrike" kern="1200" baseline="0" dirty="0">
                          <a:solidFill>
                            <a:schemeClr val="dk1"/>
                          </a:solidFill>
                          <a:latin typeface="+mn-lt"/>
                          <a:ea typeface="+mn-ea"/>
                          <a:cs typeface="+mn-cs"/>
                        </a:rPr>
                        <a:t>This includes security and risk professionals seeking to develop policies and controls for (among other things) access to data via classification according to risk or security needs.</a:t>
                      </a:r>
                      <a:endParaRPr lang="en-US" sz="1400" dirty="0"/>
                    </a:p>
                  </a:txBody>
                  <a:tcPr marL="45720" marR="45720"/>
                </a:tc>
                <a:extLst>
                  <a:ext uri="{0D108BD9-81ED-4DB2-BD59-A6C34878D82A}">
                    <a16:rowId xmlns:a16="http://schemas.microsoft.com/office/drawing/2014/main" xmlns="" val="3429030228"/>
                  </a:ext>
                </a:extLst>
              </a:tr>
              <a:tr h="370840">
                <a:tc>
                  <a:txBody>
                    <a:bodyPr/>
                    <a:lstStyle/>
                    <a:p>
                      <a:r>
                        <a:rPr lang="en-US" sz="1400" dirty="0"/>
                        <a:t>Governance/Policy</a:t>
                      </a:r>
                      <a:r>
                        <a:rPr lang="en-US" sz="1400" baseline="0" dirty="0"/>
                        <a:t> Management</a:t>
                      </a:r>
                      <a:endParaRPr lang="en-US" sz="1400" dirty="0"/>
                    </a:p>
                  </a:txBody>
                  <a:tcPr marL="45720" marR="45720"/>
                </a:tc>
                <a:tc>
                  <a:txBody>
                    <a:bodyPr/>
                    <a:lstStyle/>
                    <a:p>
                      <a:r>
                        <a:rPr lang="en-US" sz="1400" b="0" i="0" u="none" strike="noStrike" kern="1200" baseline="0" dirty="0">
                          <a:solidFill>
                            <a:schemeClr val="dk1"/>
                          </a:solidFill>
                          <a:latin typeface="+mn-lt"/>
                          <a:ea typeface="+mn-ea"/>
                          <a:cs typeface="+mn-cs"/>
                        </a:rPr>
                        <a:t>FA can assist with data being classified and flowing into the appropriate platforms for governance, record keeping, compliance and analytics. In some instances, file analysis is also used as an initial step for e-discovery purposes.</a:t>
                      </a:r>
                      <a:endParaRPr lang="en-US" sz="1400" dirty="0"/>
                    </a:p>
                  </a:txBody>
                  <a:tcPr marL="45720" marR="45720"/>
                </a:tc>
                <a:extLst>
                  <a:ext uri="{0D108BD9-81ED-4DB2-BD59-A6C34878D82A}">
                    <a16:rowId xmlns:a16="http://schemas.microsoft.com/office/drawing/2014/main" xmlns="" val="3237028661"/>
                  </a:ext>
                </a:extLst>
              </a:tr>
              <a:tr h="370840">
                <a:tc>
                  <a:txBody>
                    <a:bodyPr/>
                    <a:lstStyle/>
                    <a:p>
                      <a:r>
                        <a:rPr lang="en-US" sz="1400" dirty="0"/>
                        <a:t>Efficiency and</a:t>
                      </a:r>
                      <a:r>
                        <a:rPr lang="en-US" sz="1400" baseline="0" dirty="0"/>
                        <a:t> Optimization</a:t>
                      </a:r>
                    </a:p>
                  </a:txBody>
                  <a:tcPr marL="45720" marR="45720"/>
                </a:tc>
                <a:tc>
                  <a:txBody>
                    <a:bodyPr/>
                    <a:lstStyle/>
                    <a:p>
                      <a:r>
                        <a:rPr lang="en-US" sz="1400" b="0" i="0" u="none" strike="noStrike" kern="1200" baseline="0" dirty="0">
                          <a:solidFill>
                            <a:schemeClr val="dk1"/>
                          </a:solidFill>
                          <a:latin typeface="+mn-lt"/>
                          <a:ea typeface="+mn-ea"/>
                          <a:cs typeface="+mn-cs"/>
                        </a:rPr>
                        <a:t>Organizational efficiency is based upon providing users with the data where and how they want to use it, such as in EFSS or SaaS collaboration solutions, across users and devices, and accessible from anywhere. The most common storage management use cases are to reduce the storage footprint and/or to improve storage efficiency.</a:t>
                      </a:r>
                      <a:endParaRPr lang="en-US" sz="1400" dirty="0"/>
                    </a:p>
                  </a:txBody>
                  <a:tcPr marL="45720" marR="45720"/>
                </a:tc>
                <a:extLst>
                  <a:ext uri="{0D108BD9-81ED-4DB2-BD59-A6C34878D82A}">
                    <a16:rowId xmlns:a16="http://schemas.microsoft.com/office/drawing/2014/main" xmlns="" val="3372217681"/>
                  </a:ext>
                </a:extLst>
              </a:tr>
              <a:tr h="370840">
                <a:tc>
                  <a:txBody>
                    <a:bodyPr/>
                    <a:lstStyle/>
                    <a:p>
                      <a:r>
                        <a:rPr lang="en-US" sz="1400" baseline="0" dirty="0"/>
                        <a:t>Analytics</a:t>
                      </a:r>
                    </a:p>
                  </a:txBody>
                  <a:tcPr marL="45720" marR="45720"/>
                </a:tc>
                <a:tc>
                  <a:txBody>
                    <a:bodyPr/>
                    <a:lstStyle/>
                    <a:p>
                      <a:r>
                        <a:rPr lang="en-US" sz="1400" b="0" i="0" u="none" strike="noStrike" kern="1200" baseline="0" dirty="0">
                          <a:solidFill>
                            <a:schemeClr val="dk1"/>
                          </a:solidFill>
                          <a:latin typeface="+mn-lt"/>
                          <a:ea typeface="+mn-ea"/>
                          <a:cs typeface="+mn-cs"/>
                        </a:rPr>
                        <a:t>Involves presenting data in a way that provides insight to the organization for business value and anomaly detection.</a:t>
                      </a:r>
                      <a:endParaRPr lang="en-US" sz="1400" dirty="0"/>
                    </a:p>
                  </a:txBody>
                  <a:tcPr marL="45720" marR="45720"/>
                </a:tc>
                <a:extLst>
                  <a:ext uri="{0D108BD9-81ED-4DB2-BD59-A6C34878D82A}">
                    <a16:rowId xmlns:a16="http://schemas.microsoft.com/office/drawing/2014/main" xmlns="" val="3405796831"/>
                  </a:ext>
                </a:extLst>
              </a:tr>
            </a:tbl>
          </a:graphicData>
        </a:graphic>
      </p:graphicFrame>
      <p:sp>
        <p:nvSpPr>
          <p:cNvPr id="5" name="Rectangle 4"/>
          <p:cNvSpPr/>
          <p:nvPr/>
        </p:nvSpPr>
        <p:spPr>
          <a:xfrm>
            <a:off x="914399" y="6455876"/>
            <a:ext cx="7784537" cy="215444"/>
          </a:xfrm>
          <a:prstGeom prst="rect">
            <a:avLst/>
          </a:prstGeom>
        </p:spPr>
        <p:txBody>
          <a:bodyPr wrap="square">
            <a:spAutoFit/>
          </a:bodyPr>
          <a:lstStyle/>
          <a:p>
            <a:r>
              <a:rPr lang="en-US" sz="800" dirty="0"/>
              <a:t>Source: Excerpted from Gartner: Market Guide for File Analysis Software (19 September 2016)</a:t>
            </a:r>
          </a:p>
        </p:txBody>
      </p:sp>
    </p:spTree>
    <p:extLst>
      <p:ext uri="{BB962C8B-B14F-4D97-AF65-F5344CB8AC3E}">
        <p14:creationId xmlns:p14="http://schemas.microsoft.com/office/powerpoint/2010/main" val="45998642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Who – General Audience / Buyers / Roles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2025230"/>
              </p:ext>
            </p:extLst>
          </p:nvPr>
        </p:nvGraphicFramePr>
        <p:xfrm>
          <a:off x="914400" y="1870030"/>
          <a:ext cx="7785100" cy="4389120"/>
        </p:xfrm>
        <a:graphic>
          <a:graphicData uri="http://schemas.openxmlformats.org/drawingml/2006/table">
            <a:tbl>
              <a:tblPr firstRow="1" bandRow="1">
                <a:tableStyleId>{5C22544A-7EE6-4342-B048-85BDC9FD1C3A}</a:tableStyleId>
              </a:tblPr>
              <a:tblGrid>
                <a:gridCol w="4733925">
                  <a:extLst>
                    <a:ext uri="{9D8B030D-6E8A-4147-A177-3AD203B41FA5}">
                      <a16:colId xmlns:a16="http://schemas.microsoft.com/office/drawing/2014/main" xmlns="" val="3504620164"/>
                    </a:ext>
                  </a:extLst>
                </a:gridCol>
                <a:gridCol w="3051175">
                  <a:extLst>
                    <a:ext uri="{9D8B030D-6E8A-4147-A177-3AD203B41FA5}">
                      <a16:colId xmlns:a16="http://schemas.microsoft.com/office/drawing/2014/main" xmlns="" val="3515626969"/>
                    </a:ext>
                  </a:extLst>
                </a:gridCol>
              </a:tblGrid>
              <a:tr h="0">
                <a:tc>
                  <a:txBody>
                    <a:bodyPr/>
                    <a:lstStyle/>
                    <a:p>
                      <a:pPr algn="l" fontAlgn="b"/>
                      <a:r>
                        <a:rPr lang="en-US" sz="1400" b="1" i="0" u="none" strike="noStrike" dirty="0">
                          <a:solidFill>
                            <a:schemeClr val="bg1"/>
                          </a:solidFill>
                          <a:effectLst/>
                          <a:latin typeface="+mn-lt"/>
                        </a:rPr>
                        <a:t>Audience</a:t>
                      </a:r>
                      <a:r>
                        <a:rPr lang="en-US" sz="1400" b="1" i="0" u="none" strike="noStrike" baseline="0" dirty="0">
                          <a:solidFill>
                            <a:schemeClr val="bg1"/>
                          </a:solidFill>
                          <a:effectLst/>
                          <a:latin typeface="+mn-lt"/>
                        </a:rPr>
                        <a:t> / Buyer / Role</a:t>
                      </a:r>
                      <a:endParaRPr lang="en-US" sz="1400" b="1" i="0" u="none" strike="noStrike" dirty="0">
                        <a:solidFill>
                          <a:schemeClr val="bg1"/>
                        </a:solidFill>
                        <a:effectLst/>
                        <a:latin typeface="+mn-lt"/>
                      </a:endParaRPr>
                    </a:p>
                  </a:txBody>
                  <a:tcPr marL="45720" marR="45720"/>
                </a:tc>
                <a:tc>
                  <a:txBody>
                    <a:bodyPr/>
                    <a:lstStyle/>
                    <a:p>
                      <a:pPr algn="l" fontAlgn="b"/>
                      <a:r>
                        <a:rPr lang="en-US" sz="1400" b="1" i="0" u="none" strike="noStrike" dirty="0">
                          <a:solidFill>
                            <a:schemeClr val="bg1"/>
                          </a:solidFill>
                          <a:effectLst/>
                          <a:latin typeface="+mn-lt"/>
                        </a:rPr>
                        <a:t>Use Case(s)</a:t>
                      </a:r>
                    </a:p>
                  </a:txBody>
                  <a:tcPr marL="45720" marR="45720"/>
                </a:tc>
                <a:extLst>
                  <a:ext uri="{0D108BD9-81ED-4DB2-BD59-A6C34878D82A}">
                    <a16:rowId xmlns:a16="http://schemas.microsoft.com/office/drawing/2014/main" xmlns="" val="2807866154"/>
                  </a:ext>
                </a:extLst>
              </a:tr>
              <a:tr h="0">
                <a:tc>
                  <a:txBody>
                    <a:bodyPr/>
                    <a:lstStyle/>
                    <a:p>
                      <a:pPr algn="l" fontAlgn="b"/>
                      <a:r>
                        <a:rPr lang="en-US" sz="1400" b="0" i="0" u="none" strike="noStrike" dirty="0">
                          <a:solidFill>
                            <a:srgbClr val="000000"/>
                          </a:solidFill>
                          <a:effectLst/>
                          <a:latin typeface="+mn-lt"/>
                        </a:rPr>
                        <a:t>Business Intelligence</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Analytics</a:t>
                      </a:r>
                    </a:p>
                  </a:txBody>
                  <a:tcPr marL="45720" marR="45720"/>
                </a:tc>
                <a:extLst>
                  <a:ext uri="{0D108BD9-81ED-4DB2-BD59-A6C34878D82A}">
                    <a16:rowId xmlns:a16="http://schemas.microsoft.com/office/drawing/2014/main" xmlns="" val="2058470945"/>
                  </a:ext>
                </a:extLst>
              </a:tr>
              <a:tr h="0">
                <a:tc>
                  <a:txBody>
                    <a:bodyPr/>
                    <a:lstStyle/>
                    <a:p>
                      <a:pPr algn="l" fontAlgn="b"/>
                      <a:r>
                        <a:rPr lang="en-US" sz="1400" b="0" i="0" u="none" strike="noStrike" dirty="0">
                          <a:solidFill>
                            <a:srgbClr val="000000"/>
                          </a:solidFill>
                          <a:effectLst/>
                          <a:latin typeface="+mn-lt"/>
                        </a:rPr>
                        <a:t>Chief Analytics Officers (CAOs)</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Analytics</a:t>
                      </a:r>
                    </a:p>
                  </a:txBody>
                  <a:tcPr marL="45720" marR="45720"/>
                </a:tc>
                <a:extLst>
                  <a:ext uri="{0D108BD9-81ED-4DB2-BD59-A6C34878D82A}">
                    <a16:rowId xmlns:a16="http://schemas.microsoft.com/office/drawing/2014/main" xmlns="" val="3283484872"/>
                  </a:ext>
                </a:extLst>
              </a:tr>
              <a:tr h="0">
                <a:tc>
                  <a:txBody>
                    <a:bodyPr/>
                    <a:lstStyle/>
                    <a:p>
                      <a:pPr algn="l" fontAlgn="b"/>
                      <a:r>
                        <a:rPr lang="en-US" sz="1400" b="0" i="0" u="none" strike="noStrike" dirty="0">
                          <a:solidFill>
                            <a:srgbClr val="000000"/>
                          </a:solidFill>
                          <a:effectLst/>
                          <a:latin typeface="+mn-lt"/>
                        </a:rPr>
                        <a:t>Chief Data Officers (CDOs)</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Governance/Policy Management</a:t>
                      </a:r>
                    </a:p>
                    <a:p>
                      <a:pPr marL="228600" indent="-228600" algn="l" fontAlgn="b">
                        <a:buFont typeface="Arial" panose="020B0604020202020204" pitchFamily="34" charset="0"/>
                        <a:buChar char="•"/>
                      </a:pPr>
                      <a:r>
                        <a:rPr lang="en-US" sz="1400" b="0" i="0" u="none" strike="noStrike" dirty="0">
                          <a:solidFill>
                            <a:srgbClr val="000000"/>
                          </a:solidFill>
                          <a:effectLst/>
                          <a:latin typeface="+mn-lt"/>
                        </a:rPr>
                        <a:t>Analytics</a:t>
                      </a:r>
                    </a:p>
                  </a:txBody>
                  <a:tcPr marL="45720" marR="45720"/>
                </a:tc>
                <a:extLst>
                  <a:ext uri="{0D108BD9-81ED-4DB2-BD59-A6C34878D82A}">
                    <a16:rowId xmlns:a16="http://schemas.microsoft.com/office/drawing/2014/main" xmlns="" val="1594271173"/>
                  </a:ext>
                </a:extLst>
              </a:tr>
              <a:tr h="0">
                <a:tc>
                  <a:txBody>
                    <a:bodyPr/>
                    <a:lstStyle/>
                    <a:p>
                      <a:pPr algn="l" fontAlgn="b"/>
                      <a:r>
                        <a:rPr lang="en-US" sz="1400" b="0" i="0" u="none" strike="noStrike" dirty="0">
                          <a:solidFill>
                            <a:srgbClr val="000000"/>
                          </a:solidFill>
                          <a:effectLst/>
                          <a:latin typeface="+mn-lt"/>
                        </a:rPr>
                        <a:t>Chief Information Security Officers (CISOs)</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Risk Mitigation</a:t>
                      </a:r>
                    </a:p>
                  </a:txBody>
                  <a:tcPr marL="45720" marR="45720"/>
                </a:tc>
                <a:extLst>
                  <a:ext uri="{0D108BD9-81ED-4DB2-BD59-A6C34878D82A}">
                    <a16:rowId xmlns:a16="http://schemas.microsoft.com/office/drawing/2014/main" xmlns="" val="712586064"/>
                  </a:ext>
                </a:extLst>
              </a:tr>
              <a:tr h="0">
                <a:tc>
                  <a:txBody>
                    <a:bodyPr/>
                    <a:lstStyle/>
                    <a:p>
                      <a:pPr algn="l" fontAlgn="b"/>
                      <a:r>
                        <a:rPr lang="en-US" sz="1400" b="0" i="0" u="none" strike="noStrike" dirty="0">
                          <a:solidFill>
                            <a:srgbClr val="000000"/>
                          </a:solidFill>
                          <a:effectLst/>
                          <a:latin typeface="+mn-lt"/>
                        </a:rPr>
                        <a:t>Data Architects</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Governance/Policy Management</a:t>
                      </a:r>
                    </a:p>
                    <a:p>
                      <a:pPr marL="228600" indent="-228600" algn="l" fontAlgn="b">
                        <a:buFont typeface="Arial" panose="020B0604020202020204" pitchFamily="34" charset="0"/>
                        <a:buChar char="•"/>
                      </a:pPr>
                      <a:r>
                        <a:rPr lang="en-US" sz="1400" b="0" i="0" u="none" strike="noStrike" dirty="0">
                          <a:solidFill>
                            <a:srgbClr val="000000"/>
                          </a:solidFill>
                          <a:effectLst/>
                          <a:latin typeface="+mn-lt"/>
                        </a:rPr>
                        <a:t>Efficiency and Optimization</a:t>
                      </a:r>
                    </a:p>
                  </a:txBody>
                  <a:tcPr marL="45720" marR="45720"/>
                </a:tc>
                <a:extLst>
                  <a:ext uri="{0D108BD9-81ED-4DB2-BD59-A6C34878D82A}">
                    <a16:rowId xmlns:a16="http://schemas.microsoft.com/office/drawing/2014/main" xmlns="" val="2767658384"/>
                  </a:ext>
                </a:extLst>
              </a:tr>
              <a:tr h="0">
                <a:tc>
                  <a:txBody>
                    <a:bodyPr/>
                    <a:lstStyle/>
                    <a:p>
                      <a:pPr algn="l" fontAlgn="b"/>
                      <a:r>
                        <a:rPr lang="en-US" sz="1400" b="0" i="0" u="none" strike="noStrike" dirty="0">
                          <a:solidFill>
                            <a:srgbClr val="000000"/>
                          </a:solidFill>
                          <a:effectLst/>
                          <a:latin typeface="+mn-lt"/>
                        </a:rPr>
                        <a:t>Data Scientists</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Analytics</a:t>
                      </a:r>
                    </a:p>
                  </a:txBody>
                  <a:tcPr marL="45720" marR="45720"/>
                </a:tc>
                <a:extLst>
                  <a:ext uri="{0D108BD9-81ED-4DB2-BD59-A6C34878D82A}">
                    <a16:rowId xmlns:a16="http://schemas.microsoft.com/office/drawing/2014/main" xmlns="" val="793479762"/>
                  </a:ext>
                </a:extLst>
              </a:tr>
              <a:tr h="0">
                <a:tc>
                  <a:txBody>
                    <a:bodyPr/>
                    <a:lstStyle/>
                    <a:p>
                      <a:pPr algn="l" fontAlgn="b"/>
                      <a:r>
                        <a:rPr lang="en-US" sz="1400" b="0" i="0" u="none" strike="noStrike" dirty="0">
                          <a:solidFill>
                            <a:srgbClr val="000000"/>
                          </a:solidFill>
                          <a:effectLst/>
                          <a:latin typeface="+mn-lt"/>
                        </a:rPr>
                        <a:t>Information Stewards</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Governance/Policy Management</a:t>
                      </a:r>
                    </a:p>
                  </a:txBody>
                  <a:tcPr marL="45720" marR="45720"/>
                </a:tc>
                <a:extLst>
                  <a:ext uri="{0D108BD9-81ED-4DB2-BD59-A6C34878D82A}">
                    <a16:rowId xmlns:a16="http://schemas.microsoft.com/office/drawing/2014/main" xmlns="" val="2179972317"/>
                  </a:ext>
                </a:extLst>
              </a:tr>
              <a:tr h="0">
                <a:tc>
                  <a:txBody>
                    <a:bodyPr/>
                    <a:lstStyle/>
                    <a:p>
                      <a:pPr algn="l" fontAlgn="b"/>
                      <a:r>
                        <a:rPr lang="en-US" sz="1400" b="0" i="0" u="none" strike="noStrike" dirty="0">
                          <a:solidFill>
                            <a:srgbClr val="000000"/>
                          </a:solidFill>
                          <a:effectLst/>
                          <a:latin typeface="+mn-lt"/>
                        </a:rPr>
                        <a:t>IT: security</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Risk Mitigation</a:t>
                      </a:r>
                    </a:p>
                  </a:txBody>
                  <a:tcPr marL="45720" marR="45720"/>
                </a:tc>
                <a:extLst>
                  <a:ext uri="{0D108BD9-81ED-4DB2-BD59-A6C34878D82A}">
                    <a16:rowId xmlns:a16="http://schemas.microsoft.com/office/drawing/2014/main" xmlns="" val="1359501652"/>
                  </a:ext>
                </a:extLst>
              </a:tr>
              <a:tr h="0">
                <a:tc>
                  <a:txBody>
                    <a:bodyPr/>
                    <a:lstStyle/>
                    <a:p>
                      <a:pPr algn="l" fontAlgn="b"/>
                      <a:r>
                        <a:rPr lang="en-US" sz="1400" b="0" i="0" u="none" strike="noStrike" dirty="0">
                          <a:solidFill>
                            <a:srgbClr val="000000"/>
                          </a:solidFill>
                          <a:effectLst/>
                          <a:latin typeface="+mn-lt"/>
                        </a:rPr>
                        <a:t>IT: storage, infrastructure and operations leaders</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Efficiency and Optimization</a:t>
                      </a:r>
                    </a:p>
                  </a:txBody>
                  <a:tcPr marL="45720" marR="45720"/>
                </a:tc>
                <a:extLst>
                  <a:ext uri="{0D108BD9-81ED-4DB2-BD59-A6C34878D82A}">
                    <a16:rowId xmlns:a16="http://schemas.microsoft.com/office/drawing/2014/main" xmlns="" val="580131486"/>
                  </a:ext>
                </a:extLst>
              </a:tr>
              <a:tr h="0">
                <a:tc>
                  <a:txBody>
                    <a:bodyPr/>
                    <a:lstStyle/>
                    <a:p>
                      <a:pPr algn="l" fontAlgn="b"/>
                      <a:r>
                        <a:rPr lang="en-US" sz="1400" b="0" i="0" u="none" strike="noStrike" dirty="0">
                          <a:solidFill>
                            <a:srgbClr val="000000"/>
                          </a:solidFill>
                          <a:effectLst/>
                          <a:latin typeface="+mn-lt"/>
                        </a:rPr>
                        <a:t>Legal: general counsel, chief legal officer</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Governance/Policy Management</a:t>
                      </a:r>
                    </a:p>
                  </a:txBody>
                  <a:tcPr marL="45720" marR="45720"/>
                </a:tc>
                <a:extLst>
                  <a:ext uri="{0D108BD9-81ED-4DB2-BD59-A6C34878D82A}">
                    <a16:rowId xmlns:a16="http://schemas.microsoft.com/office/drawing/2014/main" xmlns="" val="4026473509"/>
                  </a:ext>
                </a:extLst>
              </a:tr>
              <a:tr h="0">
                <a:tc>
                  <a:txBody>
                    <a:bodyPr/>
                    <a:lstStyle/>
                    <a:p>
                      <a:pPr algn="l" fontAlgn="b"/>
                      <a:r>
                        <a:rPr lang="en-US" sz="1400" b="0" i="0" u="none" strike="noStrike" dirty="0">
                          <a:solidFill>
                            <a:srgbClr val="000000"/>
                          </a:solidFill>
                          <a:effectLst/>
                          <a:latin typeface="+mn-lt"/>
                        </a:rPr>
                        <a:t>Litigation: support and general forensics</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Governance/Policy Management</a:t>
                      </a:r>
                    </a:p>
                  </a:txBody>
                  <a:tcPr marL="45720" marR="45720"/>
                </a:tc>
                <a:extLst>
                  <a:ext uri="{0D108BD9-81ED-4DB2-BD59-A6C34878D82A}">
                    <a16:rowId xmlns:a16="http://schemas.microsoft.com/office/drawing/2014/main" xmlns="" val="1381306471"/>
                  </a:ext>
                </a:extLst>
              </a:tr>
              <a:tr h="0">
                <a:tc>
                  <a:txBody>
                    <a:bodyPr/>
                    <a:lstStyle/>
                    <a:p>
                      <a:pPr algn="l" fontAlgn="b"/>
                      <a:r>
                        <a:rPr lang="en-US" sz="1400" b="0" i="0" u="none" strike="noStrike" dirty="0">
                          <a:solidFill>
                            <a:srgbClr val="000000"/>
                          </a:solidFill>
                          <a:effectLst/>
                          <a:latin typeface="+mn-lt"/>
                        </a:rPr>
                        <a:t>Risk managers, compliance and privacy authors, auditors</a:t>
                      </a:r>
                    </a:p>
                  </a:txBody>
                  <a:tcPr marL="45720" marR="45720"/>
                </a:tc>
                <a:tc>
                  <a:txBody>
                    <a:bodyPr/>
                    <a:lstStyle/>
                    <a:p>
                      <a:pPr marL="228600" indent="-228600" algn="l" fontAlgn="b">
                        <a:buFont typeface="Arial" panose="020B0604020202020204" pitchFamily="34" charset="0"/>
                        <a:buChar char="•"/>
                      </a:pPr>
                      <a:r>
                        <a:rPr lang="en-US" sz="1400" b="0" i="0" u="none" strike="noStrike" dirty="0">
                          <a:solidFill>
                            <a:srgbClr val="000000"/>
                          </a:solidFill>
                          <a:effectLst/>
                          <a:latin typeface="+mn-lt"/>
                        </a:rPr>
                        <a:t>Risk Mitigation</a:t>
                      </a:r>
                    </a:p>
                  </a:txBody>
                  <a:tcPr marL="45720" marR="45720"/>
                </a:tc>
                <a:extLst>
                  <a:ext uri="{0D108BD9-81ED-4DB2-BD59-A6C34878D82A}">
                    <a16:rowId xmlns:a16="http://schemas.microsoft.com/office/drawing/2014/main" xmlns="" val="1959629736"/>
                  </a:ext>
                </a:extLst>
              </a:tr>
            </a:tbl>
          </a:graphicData>
        </a:graphic>
      </p:graphicFrame>
      <p:sp>
        <p:nvSpPr>
          <p:cNvPr id="4" name="Rectangle 3"/>
          <p:cNvSpPr/>
          <p:nvPr/>
        </p:nvSpPr>
        <p:spPr>
          <a:xfrm>
            <a:off x="914399" y="6455876"/>
            <a:ext cx="7784537" cy="215444"/>
          </a:xfrm>
          <a:prstGeom prst="rect">
            <a:avLst/>
          </a:prstGeom>
        </p:spPr>
        <p:txBody>
          <a:bodyPr wrap="square">
            <a:spAutoFit/>
          </a:bodyPr>
          <a:lstStyle/>
          <a:p>
            <a:r>
              <a:rPr lang="en-US" sz="800" dirty="0"/>
              <a:t>Source: Excerpted from Gartner: Market Guide for File Analysis Software (19 September 2016)</a:t>
            </a:r>
          </a:p>
        </p:txBody>
      </p:sp>
    </p:spTree>
    <p:extLst>
      <p:ext uri="{BB962C8B-B14F-4D97-AF65-F5344CB8AC3E}">
        <p14:creationId xmlns:p14="http://schemas.microsoft.com/office/powerpoint/2010/main" val="266175287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Who – Representative Vendors</a:t>
            </a:r>
            <a:br>
              <a:rPr lang="en-US" dirty="0"/>
            </a:br>
            <a:r>
              <a:rPr lang="en-US" sz="2400" dirty="0"/>
              <a:t>Dropped From the 2016 List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67834593"/>
              </p:ext>
            </p:extLst>
          </p:nvPr>
        </p:nvGraphicFramePr>
        <p:xfrm>
          <a:off x="914400" y="1925638"/>
          <a:ext cx="7785099" cy="4480560"/>
        </p:xfrm>
        <a:graphic>
          <a:graphicData uri="http://schemas.openxmlformats.org/drawingml/2006/table">
            <a:tbl>
              <a:tblPr firstRow="1" bandRow="1">
                <a:tableStyleId>{5C22544A-7EE6-4342-B048-85BDC9FD1C3A}</a:tableStyleId>
              </a:tblPr>
              <a:tblGrid>
                <a:gridCol w="1323474">
                  <a:extLst>
                    <a:ext uri="{9D8B030D-6E8A-4147-A177-3AD203B41FA5}">
                      <a16:colId xmlns:a16="http://schemas.microsoft.com/office/drawing/2014/main" xmlns="" val="260801139"/>
                    </a:ext>
                  </a:extLst>
                </a:gridCol>
                <a:gridCol w="2719137">
                  <a:extLst>
                    <a:ext uri="{9D8B030D-6E8A-4147-A177-3AD203B41FA5}">
                      <a16:colId xmlns:a16="http://schemas.microsoft.com/office/drawing/2014/main" xmlns="" val="1452712627"/>
                    </a:ext>
                  </a:extLst>
                </a:gridCol>
                <a:gridCol w="3742488">
                  <a:extLst>
                    <a:ext uri="{9D8B030D-6E8A-4147-A177-3AD203B41FA5}">
                      <a16:colId xmlns:a16="http://schemas.microsoft.com/office/drawing/2014/main" xmlns="" val="2616742414"/>
                    </a:ext>
                  </a:extLst>
                </a:gridCol>
              </a:tblGrid>
              <a:tr h="0">
                <a:tc>
                  <a:txBody>
                    <a:bodyPr/>
                    <a:lstStyle/>
                    <a:p>
                      <a:pPr algn="l" fontAlgn="t"/>
                      <a:r>
                        <a:rPr lang="en-US" sz="1200" b="1" i="0" u="none" strike="noStrike" dirty="0">
                          <a:solidFill>
                            <a:schemeClr val="bg1"/>
                          </a:solidFill>
                          <a:effectLst/>
                          <a:latin typeface="+mn-lt"/>
                        </a:rPr>
                        <a:t>Vendor Name</a:t>
                      </a:r>
                    </a:p>
                  </a:txBody>
                  <a:tcPr marL="45720" marR="45720"/>
                </a:tc>
                <a:tc>
                  <a:txBody>
                    <a:bodyPr/>
                    <a:lstStyle/>
                    <a:p>
                      <a:pPr algn="l" fontAlgn="t"/>
                      <a:r>
                        <a:rPr lang="en-US" sz="1200" b="1" i="0" u="none" strike="noStrike" dirty="0">
                          <a:solidFill>
                            <a:schemeClr val="bg1"/>
                          </a:solidFill>
                          <a:effectLst/>
                          <a:latin typeface="+mn-lt"/>
                        </a:rPr>
                        <a:t>Product</a:t>
                      </a:r>
                    </a:p>
                  </a:txBody>
                  <a:tcPr marL="45720" marR="45720"/>
                </a:tc>
                <a:tc>
                  <a:txBody>
                    <a:bodyPr/>
                    <a:lstStyle/>
                    <a:p>
                      <a:pPr algn="l" fontAlgn="t"/>
                      <a:r>
                        <a:rPr lang="en-US" sz="1200" b="1" i="0" u="none" strike="noStrike" dirty="0">
                          <a:solidFill>
                            <a:schemeClr val="bg1"/>
                          </a:solidFill>
                          <a:effectLst/>
                          <a:latin typeface="+mn-lt"/>
                        </a:rPr>
                        <a:t>Comments</a:t>
                      </a:r>
                    </a:p>
                  </a:txBody>
                  <a:tcPr marL="45720" marR="45720"/>
                </a:tc>
                <a:extLst>
                  <a:ext uri="{0D108BD9-81ED-4DB2-BD59-A6C34878D82A}">
                    <a16:rowId xmlns:a16="http://schemas.microsoft.com/office/drawing/2014/main" xmlns="" val="3824947578"/>
                  </a:ext>
                </a:extLst>
              </a:tr>
              <a:tr h="0">
                <a:tc>
                  <a:txBody>
                    <a:bodyPr/>
                    <a:lstStyle/>
                    <a:p>
                      <a:pPr algn="l" fontAlgn="t"/>
                      <a:r>
                        <a:rPr lang="en-US" sz="1200" b="0" i="0" u="none" strike="noStrike" dirty="0">
                          <a:solidFill>
                            <a:srgbClr val="000000"/>
                          </a:solidFill>
                          <a:effectLst/>
                          <a:latin typeface="+mn-lt"/>
                        </a:rPr>
                        <a:t>Acaveo</a:t>
                      </a:r>
                    </a:p>
                  </a:txBody>
                  <a:tcPr marL="45720" marR="45720"/>
                </a:tc>
                <a:tc>
                  <a:txBody>
                    <a:bodyPr/>
                    <a:lstStyle/>
                    <a:p>
                      <a:pPr algn="l" fontAlgn="t"/>
                      <a:r>
                        <a:rPr lang="en-US" sz="1200" b="0" i="0" u="none" strike="noStrike" dirty="0">
                          <a:solidFill>
                            <a:srgbClr val="000000"/>
                          </a:solidFill>
                          <a:effectLst/>
                          <a:latin typeface="+mn-lt"/>
                        </a:rPr>
                        <a:t>Smart Information Server</a:t>
                      </a:r>
                    </a:p>
                  </a:txBody>
                  <a:tcPr marL="45720" marR="45720"/>
                </a:tc>
                <a:tc>
                  <a:txBody>
                    <a:bodyPr/>
                    <a:lstStyle/>
                    <a:p>
                      <a:pPr algn="l" fontAlgn="t"/>
                      <a:r>
                        <a:rPr lang="en-US" sz="1200" b="0" i="0" u="none" strike="noStrike" dirty="0">
                          <a:solidFill>
                            <a:srgbClr val="000000"/>
                          </a:solidFill>
                          <a:effectLst/>
                          <a:latin typeface="+mn-lt"/>
                        </a:rPr>
                        <a:t>Out of business as of late 2016</a:t>
                      </a:r>
                    </a:p>
                  </a:txBody>
                  <a:tcPr marL="45720" marR="45720"/>
                </a:tc>
                <a:extLst>
                  <a:ext uri="{0D108BD9-81ED-4DB2-BD59-A6C34878D82A}">
                    <a16:rowId xmlns:a16="http://schemas.microsoft.com/office/drawing/2014/main" xmlns="" val="2179497355"/>
                  </a:ext>
                </a:extLst>
              </a:tr>
              <a:tr h="0">
                <a:tc>
                  <a:txBody>
                    <a:bodyPr/>
                    <a:lstStyle/>
                    <a:p>
                      <a:pPr algn="l" fontAlgn="t"/>
                      <a:r>
                        <a:rPr lang="en-US" sz="1200" b="0" i="0" u="none" strike="noStrike" dirty="0">
                          <a:solidFill>
                            <a:srgbClr val="000000"/>
                          </a:solidFill>
                          <a:effectLst/>
                          <a:latin typeface="+mn-lt"/>
                        </a:rPr>
                        <a:t>AvePoint</a:t>
                      </a:r>
                    </a:p>
                  </a:txBody>
                  <a:tcPr marL="45720" marR="45720"/>
                </a:tc>
                <a:tc>
                  <a:txBody>
                    <a:bodyPr/>
                    <a:lstStyle/>
                    <a:p>
                      <a:pPr algn="l" fontAlgn="t"/>
                      <a:r>
                        <a:rPr lang="en-US" sz="1200" b="0" i="0" u="none" strike="noStrike" dirty="0">
                          <a:solidFill>
                            <a:srgbClr val="000000"/>
                          </a:solidFill>
                          <a:effectLst/>
                          <a:latin typeface="+mn-lt"/>
                        </a:rPr>
                        <a:t>AvePoint Compliance Guardian</a:t>
                      </a:r>
                    </a:p>
                  </a:txBody>
                  <a:tcPr marL="45720" marR="45720"/>
                </a:tc>
                <a:tc>
                  <a:txBody>
                    <a:bodyPr/>
                    <a:lstStyle/>
                    <a:p>
                      <a:pPr algn="l" fontAlgn="t"/>
                      <a:r>
                        <a:rPr lang="en-US" sz="1200" b="0" i="0" u="none" strike="noStrike" dirty="0">
                          <a:solidFill>
                            <a:srgbClr val="000000"/>
                          </a:solidFill>
                          <a:effectLst/>
                          <a:latin typeface="+mn-lt"/>
                        </a:rPr>
                        <a:t>Identified more with InfoSec / DLP markets than FA</a:t>
                      </a:r>
                    </a:p>
                  </a:txBody>
                  <a:tcPr marL="45720" marR="45720"/>
                </a:tc>
                <a:extLst>
                  <a:ext uri="{0D108BD9-81ED-4DB2-BD59-A6C34878D82A}">
                    <a16:rowId xmlns:a16="http://schemas.microsoft.com/office/drawing/2014/main" xmlns="" val="258210408"/>
                  </a:ext>
                </a:extLst>
              </a:tr>
              <a:tr h="0">
                <a:tc>
                  <a:txBody>
                    <a:bodyPr/>
                    <a:lstStyle/>
                    <a:p>
                      <a:pPr algn="l" fontAlgn="t"/>
                      <a:r>
                        <a:rPr lang="en-US" sz="1200" b="0" i="0" u="none" strike="noStrike" dirty="0">
                          <a:solidFill>
                            <a:srgbClr val="000000"/>
                          </a:solidFill>
                          <a:effectLst/>
                          <a:latin typeface="+mn-lt"/>
                        </a:rPr>
                        <a:t>CommVault</a:t>
                      </a:r>
                    </a:p>
                  </a:txBody>
                  <a:tcPr marL="45720" marR="45720"/>
                </a:tc>
                <a:tc>
                  <a:txBody>
                    <a:bodyPr/>
                    <a:lstStyle/>
                    <a:p>
                      <a:pPr algn="l" fontAlgn="t"/>
                      <a:r>
                        <a:rPr lang="en-US" sz="1200" b="0" i="0" u="none" strike="noStrike" dirty="0">
                          <a:solidFill>
                            <a:srgbClr val="000000"/>
                          </a:solidFill>
                          <a:effectLst/>
                          <a:latin typeface="+mn-lt"/>
                        </a:rPr>
                        <a:t>Simpana</a:t>
                      </a:r>
                    </a:p>
                  </a:txBody>
                  <a:tcPr marL="45720" marR="45720"/>
                </a:tc>
                <a:tc>
                  <a:txBody>
                    <a:bodyPr/>
                    <a:lstStyle/>
                    <a:p>
                      <a:pPr algn="l" fontAlgn="t"/>
                      <a:r>
                        <a:rPr lang="en-US" sz="1200" b="0" i="0" u="none" strike="noStrike" dirty="0">
                          <a:solidFill>
                            <a:srgbClr val="000000"/>
                          </a:solidFill>
                          <a:effectLst/>
                          <a:latin typeface="+mn-lt"/>
                        </a:rPr>
                        <a:t>Identified more with Data Archiving / Backup markets than FA</a:t>
                      </a:r>
                    </a:p>
                  </a:txBody>
                  <a:tcPr marL="45720" marR="45720"/>
                </a:tc>
                <a:extLst>
                  <a:ext uri="{0D108BD9-81ED-4DB2-BD59-A6C34878D82A}">
                    <a16:rowId xmlns:a16="http://schemas.microsoft.com/office/drawing/2014/main" xmlns="" val="2769475945"/>
                  </a:ext>
                </a:extLst>
              </a:tr>
              <a:tr h="0">
                <a:tc>
                  <a:txBody>
                    <a:bodyPr/>
                    <a:lstStyle/>
                    <a:p>
                      <a:pPr algn="l" fontAlgn="t"/>
                      <a:r>
                        <a:rPr lang="en-US" sz="1200" b="0" i="0" u="none" strike="noStrike" dirty="0">
                          <a:solidFill>
                            <a:srgbClr val="000000"/>
                          </a:solidFill>
                          <a:effectLst/>
                          <a:latin typeface="+mn-lt"/>
                        </a:rPr>
                        <a:t>Covertix</a:t>
                      </a:r>
                    </a:p>
                  </a:txBody>
                  <a:tcPr marL="45720" marR="45720"/>
                </a:tc>
                <a:tc>
                  <a:txBody>
                    <a:bodyPr/>
                    <a:lstStyle/>
                    <a:p>
                      <a:pPr algn="l" fontAlgn="t"/>
                      <a:r>
                        <a:rPr lang="en-US" sz="1200" b="0" i="0" u="none" strike="noStrike" dirty="0">
                          <a:solidFill>
                            <a:srgbClr val="000000"/>
                          </a:solidFill>
                          <a:effectLst/>
                          <a:latin typeface="+mn-lt"/>
                        </a:rPr>
                        <a:t>SmartCipher</a:t>
                      </a:r>
                    </a:p>
                  </a:txBody>
                  <a:tcPr marL="45720" marR="45720"/>
                </a:tc>
                <a:tc>
                  <a:txBody>
                    <a:bodyPr/>
                    <a:lstStyle/>
                    <a:p>
                      <a:pPr algn="l" fontAlgn="t"/>
                      <a:r>
                        <a:rPr lang="en-US" sz="1200" b="0" i="0" u="none" strike="noStrike" dirty="0">
                          <a:solidFill>
                            <a:srgbClr val="000000"/>
                          </a:solidFill>
                          <a:effectLst/>
                          <a:latin typeface="+mn-lt"/>
                        </a:rPr>
                        <a:t>Identified more with InfoSec market than FA</a:t>
                      </a:r>
                    </a:p>
                  </a:txBody>
                  <a:tcPr marL="45720" marR="45720"/>
                </a:tc>
                <a:extLst>
                  <a:ext uri="{0D108BD9-81ED-4DB2-BD59-A6C34878D82A}">
                    <a16:rowId xmlns:a16="http://schemas.microsoft.com/office/drawing/2014/main" xmlns="" val="2838508378"/>
                  </a:ext>
                </a:extLst>
              </a:tr>
              <a:tr h="0">
                <a:tc>
                  <a:txBody>
                    <a:bodyPr/>
                    <a:lstStyle/>
                    <a:p>
                      <a:pPr algn="l" fontAlgn="t"/>
                      <a:r>
                        <a:rPr lang="en-US" sz="1200" b="0" i="0" u="none" strike="noStrike" dirty="0">
                          <a:solidFill>
                            <a:srgbClr val="000000"/>
                          </a:solidFill>
                          <a:effectLst/>
                          <a:latin typeface="+mn-lt"/>
                        </a:rPr>
                        <a:t>Imperva</a:t>
                      </a:r>
                    </a:p>
                  </a:txBody>
                  <a:tcPr marL="45720" marR="45720"/>
                </a:tc>
                <a:tc>
                  <a:txBody>
                    <a:bodyPr/>
                    <a:lstStyle/>
                    <a:p>
                      <a:pPr algn="l" fontAlgn="t"/>
                      <a:r>
                        <a:rPr lang="en-US" sz="1200" b="0" i="0" u="none" strike="noStrike" dirty="0">
                          <a:solidFill>
                            <a:srgbClr val="000000"/>
                          </a:solidFill>
                          <a:effectLst/>
                          <a:latin typeface="+mn-lt"/>
                        </a:rPr>
                        <a:t>SecureSphere File Activity Monitor</a:t>
                      </a:r>
                    </a:p>
                  </a:txBody>
                  <a:tcPr marL="45720" marR="45720"/>
                </a:tc>
                <a:tc>
                  <a:txBody>
                    <a:bodyPr/>
                    <a:lstStyle/>
                    <a:p>
                      <a:pPr algn="l" fontAlgn="t"/>
                      <a:r>
                        <a:rPr lang="en-US" sz="1200" b="0" i="0" u="none" strike="noStrike" dirty="0">
                          <a:solidFill>
                            <a:srgbClr val="000000"/>
                          </a:solidFill>
                          <a:effectLst/>
                          <a:latin typeface="+mn-lt"/>
                        </a:rPr>
                        <a:t>Identified more with InfoSec / Web App Security markets than FA</a:t>
                      </a:r>
                    </a:p>
                  </a:txBody>
                  <a:tcPr marL="45720" marR="45720"/>
                </a:tc>
                <a:extLst>
                  <a:ext uri="{0D108BD9-81ED-4DB2-BD59-A6C34878D82A}">
                    <a16:rowId xmlns:a16="http://schemas.microsoft.com/office/drawing/2014/main" xmlns="" val="2184619275"/>
                  </a:ext>
                </a:extLst>
              </a:tr>
              <a:tr h="0">
                <a:tc>
                  <a:txBody>
                    <a:bodyPr/>
                    <a:lstStyle/>
                    <a:p>
                      <a:pPr algn="l" fontAlgn="t"/>
                      <a:r>
                        <a:rPr lang="en-US" sz="1200" b="0" i="0" u="none" strike="noStrike" dirty="0">
                          <a:solidFill>
                            <a:srgbClr val="000000"/>
                          </a:solidFill>
                          <a:effectLst/>
                          <a:latin typeface="+mn-lt"/>
                        </a:rPr>
                        <a:t>Microsoft (Equivio)</a:t>
                      </a:r>
                    </a:p>
                  </a:txBody>
                  <a:tcPr marL="45720" marR="45720"/>
                </a:tc>
                <a:tc>
                  <a:txBody>
                    <a:bodyPr/>
                    <a:lstStyle/>
                    <a:p>
                      <a:pPr algn="l" fontAlgn="t"/>
                      <a:r>
                        <a:rPr lang="en-US" sz="1200" b="0" i="0" u="none" strike="noStrike" dirty="0">
                          <a:solidFill>
                            <a:srgbClr val="000000"/>
                          </a:solidFill>
                          <a:effectLst/>
                          <a:latin typeface="+mn-lt"/>
                        </a:rPr>
                        <a:t>Zoom for Information Governance</a:t>
                      </a:r>
                    </a:p>
                  </a:txBody>
                  <a:tcPr marL="45720" marR="45720"/>
                </a:tc>
                <a:tc>
                  <a:txBody>
                    <a:bodyPr/>
                    <a:lstStyle/>
                    <a:p>
                      <a:pPr algn="l" fontAlgn="t"/>
                      <a:r>
                        <a:rPr lang="en-US" sz="1200" b="0" i="0" u="none" strike="noStrike" dirty="0">
                          <a:solidFill>
                            <a:srgbClr val="000000"/>
                          </a:solidFill>
                          <a:effectLst/>
                          <a:latin typeface="+mn-lt"/>
                        </a:rPr>
                        <a:t>Functionality absorbed into Office 365 eDiscovery offerings</a:t>
                      </a:r>
                    </a:p>
                  </a:txBody>
                  <a:tcPr marL="45720" marR="45720"/>
                </a:tc>
                <a:extLst>
                  <a:ext uri="{0D108BD9-81ED-4DB2-BD59-A6C34878D82A}">
                    <a16:rowId xmlns:a16="http://schemas.microsoft.com/office/drawing/2014/main" xmlns="" val="399577057"/>
                  </a:ext>
                </a:extLst>
              </a:tr>
              <a:tr h="0">
                <a:tc>
                  <a:txBody>
                    <a:bodyPr/>
                    <a:lstStyle/>
                    <a:p>
                      <a:pPr algn="l" fontAlgn="t"/>
                      <a:r>
                        <a:rPr lang="en-US" sz="1200" b="0" i="0" u="none" strike="noStrike" dirty="0">
                          <a:solidFill>
                            <a:srgbClr val="000000"/>
                          </a:solidFill>
                          <a:effectLst/>
                          <a:latin typeface="+mn-lt"/>
                        </a:rPr>
                        <a:t>Nuix</a:t>
                      </a:r>
                    </a:p>
                  </a:txBody>
                  <a:tcPr marL="45720" marR="45720"/>
                </a:tc>
                <a:tc>
                  <a:txBody>
                    <a:bodyPr/>
                    <a:lstStyle/>
                    <a:p>
                      <a:pPr algn="l" fontAlgn="t"/>
                      <a:r>
                        <a:rPr lang="en-US" sz="1200" b="0" i="0" u="none" strike="noStrike" dirty="0">
                          <a:solidFill>
                            <a:srgbClr val="000000"/>
                          </a:solidFill>
                          <a:effectLst/>
                          <a:latin typeface="+mn-lt"/>
                        </a:rPr>
                        <a:t>Nuix Information Governance, Nuix Web Review and Analytics, Nuix Sensitive Data Finder, Nuix Incident Response</a:t>
                      </a:r>
                    </a:p>
                  </a:txBody>
                  <a:tcPr marL="45720" marR="45720"/>
                </a:tc>
                <a:tc>
                  <a:txBody>
                    <a:bodyPr/>
                    <a:lstStyle/>
                    <a:p>
                      <a:pPr algn="l" fontAlgn="t"/>
                      <a:r>
                        <a:rPr lang="en-US" sz="1200" b="0" i="0" u="none" strike="noStrike" dirty="0">
                          <a:solidFill>
                            <a:srgbClr val="000000"/>
                          </a:solidFill>
                          <a:effectLst/>
                          <a:latin typeface="+mn-lt"/>
                        </a:rPr>
                        <a:t>Identified more with eDiscovery market than FA</a:t>
                      </a:r>
                    </a:p>
                  </a:txBody>
                  <a:tcPr marL="45720" marR="45720"/>
                </a:tc>
                <a:extLst>
                  <a:ext uri="{0D108BD9-81ED-4DB2-BD59-A6C34878D82A}">
                    <a16:rowId xmlns:a16="http://schemas.microsoft.com/office/drawing/2014/main" xmlns="" val="560270838"/>
                  </a:ext>
                </a:extLst>
              </a:tr>
              <a:tr h="0">
                <a:tc>
                  <a:txBody>
                    <a:bodyPr/>
                    <a:lstStyle/>
                    <a:p>
                      <a:pPr algn="l" fontAlgn="t"/>
                      <a:r>
                        <a:rPr lang="en-US" sz="1200" b="0" i="0" u="none" strike="noStrike" dirty="0">
                          <a:solidFill>
                            <a:srgbClr val="000000"/>
                          </a:solidFill>
                          <a:effectLst/>
                          <a:latin typeface="+mn-lt"/>
                        </a:rPr>
                        <a:t>Proofpoint</a:t>
                      </a:r>
                    </a:p>
                  </a:txBody>
                  <a:tcPr marL="45720" marR="45720"/>
                </a:tc>
                <a:tc>
                  <a:txBody>
                    <a:bodyPr/>
                    <a:lstStyle/>
                    <a:p>
                      <a:pPr algn="l" fontAlgn="t"/>
                      <a:r>
                        <a:rPr lang="en-US" sz="1200" b="0" i="0" u="none" strike="noStrike" dirty="0">
                          <a:solidFill>
                            <a:srgbClr val="000000"/>
                          </a:solidFill>
                          <a:effectLst/>
                          <a:latin typeface="+mn-lt"/>
                        </a:rPr>
                        <a:t>Proofpoint Enterprise Governance</a:t>
                      </a:r>
                    </a:p>
                  </a:txBody>
                  <a:tcPr marL="45720" marR="45720"/>
                </a:tc>
                <a:tc>
                  <a:txBody>
                    <a:bodyPr/>
                    <a:lstStyle/>
                    <a:p>
                      <a:pPr algn="l" fontAlgn="t"/>
                      <a:r>
                        <a:rPr lang="en-US" sz="1200" b="0" i="0" u="none" strike="noStrike" dirty="0">
                          <a:solidFill>
                            <a:srgbClr val="000000"/>
                          </a:solidFill>
                          <a:effectLst/>
                          <a:latin typeface="+mn-lt"/>
                        </a:rPr>
                        <a:t>Identified more with InfoSec / Digital Risk Monitoring markets than FA</a:t>
                      </a:r>
                    </a:p>
                  </a:txBody>
                  <a:tcPr marL="45720" marR="45720"/>
                </a:tc>
                <a:extLst>
                  <a:ext uri="{0D108BD9-81ED-4DB2-BD59-A6C34878D82A}">
                    <a16:rowId xmlns:a16="http://schemas.microsoft.com/office/drawing/2014/main" xmlns="" val="991804584"/>
                  </a:ext>
                </a:extLst>
              </a:tr>
              <a:tr h="0">
                <a:tc>
                  <a:txBody>
                    <a:bodyPr/>
                    <a:lstStyle/>
                    <a:p>
                      <a:pPr algn="l" fontAlgn="t"/>
                      <a:r>
                        <a:rPr lang="en-US" sz="1200" b="0" i="0" u="none" strike="noStrike" dirty="0">
                          <a:solidFill>
                            <a:srgbClr val="000000"/>
                          </a:solidFill>
                          <a:effectLst/>
                          <a:latin typeface="+mn-lt"/>
                        </a:rPr>
                        <a:t>Rational Enterprise</a:t>
                      </a:r>
                    </a:p>
                  </a:txBody>
                  <a:tcPr marL="45720" marR="45720"/>
                </a:tc>
                <a:tc>
                  <a:txBody>
                    <a:bodyPr/>
                    <a:lstStyle/>
                    <a:p>
                      <a:pPr algn="l" fontAlgn="t"/>
                      <a:r>
                        <a:rPr lang="en-US" sz="1200" b="0" i="0" u="none" strike="noStrike" dirty="0">
                          <a:solidFill>
                            <a:srgbClr val="000000"/>
                          </a:solidFill>
                          <a:effectLst/>
                          <a:latin typeface="+mn-lt"/>
                        </a:rPr>
                        <a:t>Rational Governance</a:t>
                      </a:r>
                    </a:p>
                  </a:txBody>
                  <a:tcPr marL="45720" marR="45720"/>
                </a:tc>
                <a:tc>
                  <a:txBody>
                    <a:bodyPr/>
                    <a:lstStyle/>
                    <a:p>
                      <a:pPr algn="l" fontAlgn="t"/>
                      <a:r>
                        <a:rPr lang="en-US" sz="1200" b="0" i="0" u="none" strike="noStrike" dirty="0">
                          <a:solidFill>
                            <a:srgbClr val="000000"/>
                          </a:solidFill>
                          <a:effectLst/>
                          <a:latin typeface="+mn-lt"/>
                        </a:rPr>
                        <a:t>Identified more with eDiscovery market than FA</a:t>
                      </a:r>
                    </a:p>
                  </a:txBody>
                  <a:tcPr marL="45720" marR="45720"/>
                </a:tc>
                <a:extLst>
                  <a:ext uri="{0D108BD9-81ED-4DB2-BD59-A6C34878D82A}">
                    <a16:rowId xmlns:a16="http://schemas.microsoft.com/office/drawing/2014/main" xmlns="" val="400479360"/>
                  </a:ext>
                </a:extLst>
              </a:tr>
              <a:tr h="0">
                <a:tc>
                  <a:txBody>
                    <a:bodyPr/>
                    <a:lstStyle/>
                    <a:p>
                      <a:pPr algn="l" fontAlgn="t"/>
                      <a:r>
                        <a:rPr lang="en-US" sz="1200" b="0" i="0" u="none" strike="noStrike" dirty="0">
                          <a:solidFill>
                            <a:srgbClr val="000000"/>
                          </a:solidFill>
                          <a:effectLst/>
                          <a:latin typeface="+mn-lt"/>
                        </a:rPr>
                        <a:t>ZyLAB</a:t>
                      </a:r>
                    </a:p>
                  </a:txBody>
                  <a:tcPr marL="45720" marR="45720"/>
                </a:tc>
                <a:tc>
                  <a:txBody>
                    <a:bodyPr/>
                    <a:lstStyle/>
                    <a:p>
                      <a:pPr algn="l" fontAlgn="t"/>
                      <a:r>
                        <a:rPr lang="en-US" sz="1200" b="0" i="0" u="none" strike="noStrike" dirty="0">
                          <a:solidFill>
                            <a:srgbClr val="000000"/>
                          </a:solidFill>
                          <a:effectLst/>
                          <a:latin typeface="+mn-lt"/>
                        </a:rPr>
                        <a:t>Intelligent Information Governance</a:t>
                      </a:r>
                    </a:p>
                  </a:txBody>
                  <a:tcPr marL="45720" marR="45720"/>
                </a:tc>
                <a:tc>
                  <a:txBody>
                    <a:bodyPr/>
                    <a:lstStyle/>
                    <a:p>
                      <a:pPr algn="l" fontAlgn="t"/>
                      <a:r>
                        <a:rPr lang="en-US" sz="1200" b="0" i="0" u="none" strike="noStrike" dirty="0">
                          <a:solidFill>
                            <a:srgbClr val="000000"/>
                          </a:solidFill>
                          <a:effectLst/>
                          <a:latin typeface="+mn-lt"/>
                        </a:rPr>
                        <a:t>Identified more with eDiscovery market than FA</a:t>
                      </a:r>
                    </a:p>
                  </a:txBody>
                  <a:tcPr marL="45720" marR="45720"/>
                </a:tc>
                <a:extLst>
                  <a:ext uri="{0D108BD9-81ED-4DB2-BD59-A6C34878D82A}">
                    <a16:rowId xmlns:a16="http://schemas.microsoft.com/office/drawing/2014/main" xmlns="" val="2948083855"/>
                  </a:ext>
                </a:extLst>
              </a:tr>
            </a:tbl>
          </a:graphicData>
        </a:graphic>
      </p:graphicFrame>
      <p:sp>
        <p:nvSpPr>
          <p:cNvPr id="4" name="Rectangle 3"/>
          <p:cNvSpPr/>
          <p:nvPr/>
        </p:nvSpPr>
        <p:spPr>
          <a:xfrm>
            <a:off x="914399" y="6455876"/>
            <a:ext cx="7784537" cy="215444"/>
          </a:xfrm>
          <a:prstGeom prst="rect">
            <a:avLst/>
          </a:prstGeom>
        </p:spPr>
        <p:txBody>
          <a:bodyPr wrap="square">
            <a:spAutoFit/>
          </a:bodyPr>
          <a:lstStyle/>
          <a:p>
            <a:r>
              <a:rPr lang="en-US" sz="800" dirty="0"/>
              <a:t>Source: Excerpted from Gartner: Market Guide for File Analysis Software (4 August 2015, and 19 September 2016)</a:t>
            </a:r>
          </a:p>
        </p:txBody>
      </p:sp>
    </p:spTree>
    <p:extLst>
      <p:ext uri="{BB962C8B-B14F-4D97-AF65-F5344CB8AC3E}">
        <p14:creationId xmlns:p14="http://schemas.microsoft.com/office/powerpoint/2010/main" val="1965982136"/>
      </p:ext>
    </p:extLst>
  </p:cSld>
  <p:clrMapOvr>
    <a:masterClrMapping/>
  </p:clrMapOvr>
  <p:transition>
    <p:fade/>
  </p:transition>
</p:sld>
</file>

<file path=ppt/theme/theme1.xml><?xml version="1.0" encoding="utf-8"?>
<a:theme xmlns:a="http://schemas.openxmlformats.org/drawingml/2006/main" name="HBR People">
  <a:themeElements>
    <a:clrScheme name="2016">
      <a:dk1>
        <a:srgbClr val="4B4B4B"/>
      </a:dk1>
      <a:lt1>
        <a:srgbClr val="FFFFFF"/>
      </a:lt1>
      <a:dk2>
        <a:srgbClr val="A41533"/>
      </a:dk2>
      <a:lt2>
        <a:srgbClr val="B2B2B2"/>
      </a:lt2>
      <a:accent1>
        <a:srgbClr val="3A3A3A"/>
      </a:accent1>
      <a:accent2>
        <a:srgbClr val="828282"/>
      </a:accent2>
      <a:accent3>
        <a:srgbClr val="FFFFFF"/>
      </a:accent3>
      <a:accent4>
        <a:srgbClr val="3F3F3F"/>
      </a:accent4>
      <a:accent5>
        <a:srgbClr val="F2F2F2"/>
      </a:accent5>
      <a:accent6>
        <a:srgbClr val="757575"/>
      </a:accent6>
      <a:hlink>
        <a:srgbClr val="A41533"/>
      </a:hlink>
      <a:folHlink>
        <a:srgbClr val="E4D098"/>
      </a:folHlink>
    </a:clrScheme>
    <a:fontScheme name="tr_presentation_template_05-01-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r_presentation_template_05-01-08 1">
        <a:dk1>
          <a:srgbClr val="4B4B4B"/>
        </a:dk1>
        <a:lt1>
          <a:srgbClr val="FFFFFF"/>
        </a:lt1>
        <a:dk2>
          <a:srgbClr val="A41533"/>
        </a:dk2>
        <a:lt2>
          <a:srgbClr val="A0968C"/>
        </a:lt2>
        <a:accent1>
          <a:srgbClr val="A41533"/>
        </a:accent1>
        <a:accent2>
          <a:srgbClr val="828282"/>
        </a:accent2>
        <a:accent3>
          <a:srgbClr val="FFFFFF"/>
        </a:accent3>
        <a:accent4>
          <a:srgbClr val="3F3F3F"/>
        </a:accent4>
        <a:accent5>
          <a:srgbClr val="CFAAAD"/>
        </a:accent5>
        <a:accent6>
          <a:srgbClr val="757575"/>
        </a:accent6>
        <a:hlink>
          <a:srgbClr val="B18B49"/>
        </a:hlink>
        <a:folHlink>
          <a:srgbClr val="BABAB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70238440-9901-4C64-84DC-675E068FA443}" vid="{30F4BCAF-4036-4865-81DD-01C7FCC80AB1}"/>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HBR People</Template>
  <TotalTime>2438</TotalTime>
  <Words>1626</Words>
  <Application>Microsoft Office PowerPoint</Application>
  <PresentationFormat>On-screen Show (4:3)</PresentationFormat>
  <Paragraphs>272</Paragraphs>
  <Slides>19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Wingdings</vt:lpstr>
      <vt:lpstr>HBR People</vt:lpstr>
      <vt:lpstr>The Evolving File Analysis Marketplace</vt:lpstr>
      <vt:lpstr>PowerPoint Presentation</vt:lpstr>
      <vt:lpstr>The Evolving File Analysis Marketplace - Agenda </vt:lpstr>
      <vt:lpstr>What - Defining File Analysis (FA)</vt:lpstr>
      <vt:lpstr>What - Defining File Analysis (FA)</vt:lpstr>
      <vt:lpstr>What - The File Analysis Marketplace</vt:lpstr>
      <vt:lpstr>What – Primary FA Use Cases</vt:lpstr>
      <vt:lpstr>Who – General Audience / Buyers / Roles</vt:lpstr>
      <vt:lpstr>Who – Representative Vendors Dropped From the 2016 List</vt:lpstr>
      <vt:lpstr>Who – Representative Vendors New to the 2016 List</vt:lpstr>
      <vt:lpstr>Who – Representative Vendors On Both the 2015 and 2016 List</vt:lpstr>
      <vt:lpstr>Who – Representative Vendors Primary Use Cases Supported by 2016 List Vendors</vt:lpstr>
      <vt:lpstr>Why – Key RIM/IG Drivers and Use Cases</vt:lpstr>
      <vt:lpstr>How – Implementation Examples Initial Discovery and Quick Win ROT Removal</vt:lpstr>
      <vt:lpstr>How – Implementation Examples M&amp;A/Divestiture Large Data Set Review</vt:lpstr>
      <vt:lpstr>How – Implementation Examples M&amp;A/Divestiture Large Data Set Review</vt:lpstr>
      <vt:lpstr>When – Key Takeaways and Recommendations</vt:lpstr>
      <vt:lpstr>When – Key Takeaways and Recommendations Nuggets of Wisdom</vt:lpstr>
      <vt:lpstr>Wrap Up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Evolving File Analysis Marketplace</dc:title>
  <dc:creator>Bradley, Steve</dc:creator>
  <cp:lastModifiedBy>Stephanie Hedspeth</cp:lastModifiedBy>
  <cp:revision>105</cp:revision>
  <dcterms:created xsi:type="dcterms:W3CDTF">2017-01-11T00:51:30Z</dcterms:created>
  <dcterms:modified xsi:type="dcterms:W3CDTF">2017-01-20T01:01:32Z</dcterms:modified>
</cp:coreProperties>
</file>