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64" r:id="rId2"/>
    <p:sldId id="330" r:id="rId3"/>
    <p:sldId id="283" r:id="rId4"/>
    <p:sldId id="284" r:id="rId5"/>
    <p:sldId id="335" r:id="rId6"/>
    <p:sldId id="271" r:id="rId7"/>
    <p:sldId id="282" r:id="rId8"/>
    <p:sldId id="288" r:id="rId9"/>
    <p:sldId id="289" r:id="rId10"/>
    <p:sldId id="309" r:id="rId11"/>
    <p:sldId id="331" r:id="rId12"/>
    <p:sldId id="301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379" r:id="rId25"/>
    <p:sldId id="380" r:id="rId26"/>
    <p:sldId id="381" r:id="rId27"/>
    <p:sldId id="344" r:id="rId28"/>
    <p:sldId id="336" r:id="rId29"/>
    <p:sldId id="343" r:id="rId30"/>
    <p:sldId id="355" r:id="rId31"/>
    <p:sldId id="345" r:id="rId32"/>
    <p:sldId id="302" r:id="rId33"/>
    <p:sldId id="290" r:id="rId34"/>
    <p:sldId id="358" r:id="rId35"/>
    <p:sldId id="367" r:id="rId36"/>
    <p:sldId id="257" r:id="rId37"/>
    <p:sldId id="258" r:id="rId38"/>
    <p:sldId id="259" r:id="rId39"/>
    <p:sldId id="260" r:id="rId40"/>
    <p:sldId id="261" r:id="rId41"/>
    <p:sldId id="263" r:id="rId42"/>
    <p:sldId id="262" r:id="rId43"/>
    <p:sldId id="265" r:id="rId44"/>
    <p:sldId id="285" r:id="rId45"/>
    <p:sldId id="286" r:id="rId46"/>
    <p:sldId id="385" r:id="rId47"/>
    <p:sldId id="357" r:id="rId48"/>
    <p:sldId id="310" r:id="rId49"/>
    <p:sldId id="364" r:id="rId50"/>
    <p:sldId id="363" r:id="rId51"/>
    <p:sldId id="387" r:id="rId52"/>
    <p:sldId id="388" r:id="rId53"/>
    <p:sldId id="386" r:id="rId54"/>
    <p:sldId id="362" r:id="rId55"/>
    <p:sldId id="382" r:id="rId56"/>
    <p:sldId id="383" r:id="rId57"/>
    <p:sldId id="384" r:id="rId58"/>
    <p:sldId id="359" r:id="rId59"/>
    <p:sldId id="351" r:id="rId60"/>
    <p:sldId id="360" r:id="rId61"/>
    <p:sldId id="352" r:id="rId62"/>
    <p:sldId id="334" r:id="rId63"/>
    <p:sldId id="268" r:id="rId64"/>
    <p:sldId id="270" r:id="rId65"/>
    <p:sldId id="312" r:id="rId6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3769" autoAdjust="0"/>
  </p:normalViewPr>
  <p:slideViewPr>
    <p:cSldViewPr>
      <p:cViewPr varScale="1">
        <p:scale>
          <a:sx n="40" d="100"/>
          <a:sy n="40" d="100"/>
        </p:scale>
        <p:origin x="-2244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6DABB-F8B5-493B-833B-E3DA15B0891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9BFB7-2E7A-45D1-8766-1142C70B39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8507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1173752-D083-484B-9F4C-A11FCEE59636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E53C02E-DF31-4F09-862A-D9BB5106C2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6303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4FC09-0D96-413C-8C19-575068A2461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650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50220-4271-4F01-9472-997009883A9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041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3C02E-DF31-4F09-862A-D9BB5106C2B4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3C02E-DF31-4F09-862A-D9BB5106C2B4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3C02E-DF31-4F09-862A-D9BB5106C2B4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2636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6FAAE-11DB-45D3-9B17-5C2D454B6B42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9662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333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265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906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313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884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006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102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413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03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85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809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E89B1-582A-4116-971D-EB90BE1EF725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C82AA-BBB3-47EE-B4BE-6725AF5C69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84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smtClean="0"/>
              <a:t>Dizzy </a:t>
            </a:r>
            <a:r>
              <a:rPr lang="en-US" dirty="0"/>
              <a:t>New World of Cyber Investigations: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Law</a:t>
            </a:r>
            <a:r>
              <a:rPr lang="en-US" dirty="0"/>
              <a:t>, Ethics and Evidence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Benjamin Wright, Attorney </a:t>
            </a:r>
            <a:endParaRPr lang="en-US" sz="1800" dirty="0"/>
          </a:p>
          <a:p>
            <a:r>
              <a:rPr lang="en-US" sz="1800" dirty="0" smtClean="0"/>
              <a:t>SANS Institute: “Legal 523: Law of Data Security &amp; Investigations"</a:t>
            </a:r>
          </a:p>
          <a:p>
            <a:r>
              <a:rPr lang="en-US" sz="1800" dirty="0" err="1" smtClean="0"/>
              <a:t>benjaminwright.us</a:t>
            </a:r>
            <a:endParaRPr lang="en-US" sz="1800" dirty="0" smtClean="0"/>
          </a:p>
          <a:p>
            <a:r>
              <a:rPr lang="en-US" sz="1800" dirty="0" smtClean="0"/>
              <a:t>This is education, not legal advice. If you need legal advice, you should consult your organization’s lawyer.</a:t>
            </a:r>
          </a:p>
        </p:txBody>
      </p:sp>
    </p:spTree>
    <p:extLst>
      <p:ext uri="{BB962C8B-B14F-4D97-AF65-F5344CB8AC3E}">
        <p14:creationId xmlns="" xmlns:p14="http://schemas.microsoft.com/office/powerpoint/2010/main" val="274783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reduce risk, cyber investigators must exercise restraint and good judgment … easier said than done.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861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Risk Reduction Tip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 warnings, banners or contracts</a:t>
            </a:r>
          </a:p>
          <a:p>
            <a:r>
              <a:rPr lang="en-US" dirty="0" smtClean="0"/>
              <a:t>“Warning: Property of School District. Subject </a:t>
            </a:r>
            <a:r>
              <a:rPr lang="en-US" smtClean="0"/>
              <a:t>to Monitoring.”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Risk Reduction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(not all) of the earmarks of legality:</a:t>
            </a:r>
          </a:p>
          <a:p>
            <a:pPr lvl="1"/>
            <a:r>
              <a:rPr lang="en-US" dirty="0" smtClean="0"/>
              <a:t>Accountability</a:t>
            </a:r>
          </a:p>
          <a:p>
            <a:pPr lvl="1"/>
            <a:r>
              <a:rPr lang="en-US" dirty="0" smtClean="0"/>
              <a:t>Deliberation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roportionality</a:t>
            </a:r>
          </a:p>
          <a:p>
            <a:pPr lvl="1"/>
            <a:r>
              <a:rPr lang="en-US" dirty="0" smtClean="0"/>
              <a:t>Warning – consent</a:t>
            </a:r>
          </a:p>
        </p:txBody>
      </p:sp>
    </p:spTree>
    <p:extLst>
      <p:ext uri="{BB962C8B-B14F-4D97-AF65-F5344CB8AC3E}">
        <p14:creationId xmlns="" xmlns:p14="http://schemas.microsoft.com/office/powerpoint/2010/main" val="36444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Don’t Prejudge a </a:t>
            </a:r>
            <a:br>
              <a:rPr lang="en-US" dirty="0" smtClean="0"/>
            </a:br>
            <a:r>
              <a:rPr lang="en-US" dirty="0" smtClean="0"/>
              <a:t>Data Breach Investigation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Security </a:t>
            </a:r>
            <a:r>
              <a:rPr lang="en-US" dirty="0"/>
              <a:t>Law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Politics Are </a:t>
            </a:r>
            <a:r>
              <a:rPr lang="en-US" dirty="0" smtClean="0"/>
              <a:t>Dangerous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holder could include university, foundation, company, </a:t>
            </a:r>
            <a:r>
              <a:rPr lang="en-US" smtClean="0"/>
              <a:t>other non-profit or government </a:t>
            </a:r>
            <a:r>
              <a:rPr lang="en-US" dirty="0" smtClean="0"/>
              <a:t>entity</a:t>
            </a:r>
          </a:p>
          <a:p>
            <a:r>
              <a:rPr lang="en-US" dirty="0" smtClean="0"/>
              <a:t>Plaintiff lawyers want to make money</a:t>
            </a:r>
          </a:p>
          <a:p>
            <a:r>
              <a:rPr lang="en-US" dirty="0" smtClean="0"/>
              <a:t>Politicians and regulators want to attract attention</a:t>
            </a:r>
          </a:p>
          <a:p>
            <a:r>
              <a:rPr lang="en-US" dirty="0" smtClean="0"/>
              <a:t>The media want to attract viewers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Arguable We Give Too </a:t>
            </a:r>
            <a:br>
              <a:rPr lang="en-US" dirty="0" smtClean="0"/>
            </a:br>
            <a:r>
              <a:rPr lang="en-US" dirty="0" smtClean="0"/>
              <a:t>Many Breach Notices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of Ohio loses unencrypted backup tape containing social security numbers</a:t>
            </a:r>
          </a:p>
          <a:p>
            <a:r>
              <a:rPr lang="en-US" dirty="0" smtClean="0"/>
              <a:t>Spends $3 million on breach notice and credit monitoring service</a:t>
            </a:r>
          </a:p>
          <a:p>
            <a:r>
              <a:rPr lang="en-US" dirty="0" smtClean="0"/>
              <a:t>But risk of harm to “victims” was virtually zero</a:t>
            </a:r>
          </a:p>
          <a:p>
            <a:r>
              <a:rPr lang="en-US" dirty="0" smtClean="0"/>
              <a:t>Similar: University of Utah 2008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Legal Standards Are Subjective and Open to </a:t>
            </a:r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HIPAA Omnibus Rule 2013</a:t>
            </a:r>
          </a:p>
          <a:p>
            <a:r>
              <a:rPr lang="en-US" dirty="0" smtClean="0"/>
              <a:t>Incident presumed to be a breach UNLESS a risk assessment shows low risk of harm, recognizing</a:t>
            </a:r>
          </a:p>
          <a:p>
            <a:pPr lvl="1"/>
            <a:r>
              <a:rPr lang="en-US" dirty="0" smtClean="0"/>
              <a:t>Was risk mitigated?</a:t>
            </a:r>
          </a:p>
          <a:p>
            <a:pPr lvl="1"/>
            <a:r>
              <a:rPr lang="en-US" dirty="0" smtClean="0"/>
              <a:t>Was data actually viewed or downloaded?</a:t>
            </a:r>
          </a:p>
          <a:p>
            <a:pPr lvl="1"/>
            <a:r>
              <a:rPr lang="en-US" dirty="0" smtClean="0"/>
              <a:t>Nature of the data and likelihood of identification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Show Confession Video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Legal Adversaries Can Disagree with </a:t>
            </a:r>
            <a:r>
              <a:rPr lang="en-US" dirty="0" smtClean="0"/>
              <a:t>Data Holder’s </a:t>
            </a:r>
            <a:r>
              <a:rPr lang="en-US" dirty="0"/>
              <a:t>Interpretation of </a:t>
            </a:r>
            <a:r>
              <a:rPr lang="en-US" dirty="0" smtClean="0"/>
              <a:t>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Reasonable minds can look at same facts and reach different conclusions.</a:t>
            </a:r>
          </a:p>
          <a:p>
            <a:r>
              <a:rPr lang="en-US" dirty="0" smtClean="0"/>
              <a:t>But adversaries may not be entitled to know about data holder’s investigation and interpretation of the facts.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Breach </a:t>
            </a:r>
            <a:r>
              <a:rPr lang="en-US" dirty="0"/>
              <a:t>at Lucile Packard Hospital </a:t>
            </a:r>
            <a:r>
              <a:rPr lang="en-US" dirty="0" smtClean="0"/>
              <a:t>at Stanford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Hospital saw it had an “incident.”</a:t>
            </a:r>
          </a:p>
          <a:p>
            <a:r>
              <a:rPr lang="en-US" dirty="0" smtClean="0"/>
              <a:t>After investigation, it gave notice.</a:t>
            </a:r>
          </a:p>
          <a:p>
            <a:r>
              <a:rPr lang="en-US" dirty="0" smtClean="0"/>
              <a:t>Notice required within 5 days.</a:t>
            </a:r>
          </a:p>
          <a:p>
            <a:r>
              <a:rPr lang="en-US" dirty="0"/>
              <a:t>California Department of Public </a:t>
            </a:r>
            <a:r>
              <a:rPr lang="en-US" dirty="0" smtClean="0"/>
              <a:t>Health said notice from hospital was late.</a:t>
            </a:r>
          </a:p>
          <a:p>
            <a:r>
              <a:rPr lang="en-US" dirty="0" smtClean="0"/>
              <a:t>CDPH claimed hospital owed $250,000. </a:t>
            </a:r>
          </a:p>
          <a:p>
            <a:r>
              <a:rPr lang="en-US" dirty="0" smtClean="0"/>
              <a:t>They settled for $1100 on a technicality; both parties claimed victory!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“Investigation”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Official, authorized collection of legal evidence</a:t>
            </a:r>
          </a:p>
          <a:p>
            <a:r>
              <a:rPr lang="en-US" dirty="0" smtClean="0"/>
              <a:t>Not stalking, cyber-bullying or national intelligence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Packard Hospital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Legal adversaries want to punish and shame the institution.</a:t>
            </a:r>
          </a:p>
          <a:p>
            <a:r>
              <a:rPr lang="en-US" dirty="0" smtClean="0"/>
              <a:t>Adversaries would love to get institution’s internal investigation records . . . </a:t>
            </a:r>
            <a:r>
              <a:rPr lang="en-US" dirty="0"/>
              <a:t>s</a:t>
            </a:r>
            <a:r>
              <a:rPr lang="en-US" dirty="0" smtClean="0"/>
              <a:t>o the adversaries can second-guess whether there was a breach or whether it was handled properly.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Have an Incident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don’t know whether you had a “breach” until you complete an investigation.</a:t>
            </a:r>
          </a:p>
          <a:p>
            <a:r>
              <a:rPr lang="en-US" dirty="0" smtClean="0"/>
              <a:t>Investigation can take time and sweat.</a:t>
            </a:r>
          </a:p>
          <a:p>
            <a:r>
              <a:rPr lang="en-US" dirty="0" smtClean="0"/>
              <a:t>Investigation might conclude no breach because (for example) no significant risk of harm.</a:t>
            </a:r>
          </a:p>
          <a:p>
            <a:r>
              <a:rPr lang="en-US" dirty="0" smtClean="0"/>
              <a:t>Or investigation might reach other conclusions that adversaries disagree with.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Holder Has Incentive to Keep Investigation Confidential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limit who has knowledge of the investigation.</a:t>
            </a:r>
          </a:p>
          <a:p>
            <a:r>
              <a:rPr lang="en-US" dirty="0" smtClean="0"/>
              <a:t>Second, cloak investigation in “attorney work product”</a:t>
            </a:r>
          </a:p>
          <a:p>
            <a:r>
              <a:rPr lang="en-US" dirty="0" smtClean="0"/>
              <a:t>“Attorney work product” prevents details of investigation from being disclosed under subpoena or lawsuit.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</a:t>
            </a:r>
            <a:br>
              <a:rPr lang="en-US" dirty="0" smtClean="0"/>
            </a:br>
            <a:r>
              <a:rPr lang="en-US" dirty="0" smtClean="0"/>
              <a:t>“Attorney Work Product” Doctrine?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attorney-client privilege</a:t>
            </a:r>
          </a:p>
          <a:p>
            <a:r>
              <a:rPr lang="en-US" dirty="0" smtClean="0"/>
              <a:t>Protects details of investigation conducted under auspices of attorney.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When “Incident” Arises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jump to conclusion you have “breach”</a:t>
            </a:r>
          </a:p>
          <a:p>
            <a:r>
              <a:rPr lang="en-US" dirty="0" smtClean="0"/>
              <a:t>Don’t write email saying you have “breach” or “compromise”</a:t>
            </a:r>
          </a:p>
          <a:p>
            <a:r>
              <a:rPr lang="en-US" dirty="0" smtClean="0"/>
              <a:t>Involve legal counsel early</a:t>
            </a:r>
          </a:p>
          <a:p>
            <a:r>
              <a:rPr lang="en-US" dirty="0" smtClean="0"/>
              <a:t>Label reports, risk assessment and emails “attorney work product”</a:t>
            </a:r>
          </a:p>
          <a:p>
            <a:r>
              <a:rPr lang="en-US" dirty="0" smtClean="0"/>
              <a:t>Keep legal counsel engaged in the investigation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 on Data Breach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 should avoid jumping to conclusions. </a:t>
            </a:r>
          </a:p>
          <a:p>
            <a:r>
              <a:rPr lang="en-US" dirty="0" smtClean="0"/>
              <a:t>Staff are not qualified to reach legal conclusions before investigation is complete.</a:t>
            </a:r>
          </a:p>
          <a:p>
            <a:r>
              <a:rPr lang="en-US" dirty="0" smtClean="0"/>
              <a:t>IT staff and legal staff should plan in advance for how handle incidents.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Modern Investigations: </a:t>
            </a:r>
            <a:br>
              <a:rPr lang="en-US" dirty="0" smtClean="0"/>
            </a:br>
            <a:r>
              <a:rPr lang="en-US" dirty="0" smtClean="0"/>
              <a:t>Evidence and Secrets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is Tricky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Secrets are harder to keep today than in the past</a:t>
            </a:r>
          </a:p>
          <a:p>
            <a:r>
              <a:rPr lang="en-US" dirty="0" smtClean="0"/>
              <a:t>Investigator’s secrets can be revealed</a:t>
            </a:r>
          </a:p>
          <a:p>
            <a:r>
              <a:rPr lang="en-US" dirty="0" smtClean="0"/>
              <a:t>Revelation of investigator’s secrets can be devastating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 Makes Fraud Harder to Hide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﻿100 people fraudulently claim disability, </a:t>
            </a:r>
            <a:r>
              <a:rPr lang="en-US" dirty="0" smtClean="0"/>
              <a:t>dating back </a:t>
            </a:r>
            <a:r>
              <a:rPr lang="en-US" dirty="0"/>
              <a:t>to 1988</a:t>
            </a:r>
          </a:p>
          <a:p>
            <a:r>
              <a:rPr lang="en-US" dirty="0" smtClean="0"/>
              <a:t>Social </a:t>
            </a:r>
            <a:r>
              <a:rPr lang="en-US" dirty="0"/>
              <a:t>media, phone cameras and </a:t>
            </a:r>
            <a:r>
              <a:rPr lang="en-US" dirty="0" err="1" smtClean="0"/>
              <a:t>Dropcam</a:t>
            </a:r>
            <a:r>
              <a:rPr lang="en-US" dirty="0" smtClean="0"/>
              <a:t> have </a:t>
            </a:r>
            <a:r>
              <a:rPr lang="en-US" dirty="0"/>
              <a:t>exploded in popularity</a:t>
            </a:r>
          </a:p>
          <a:p>
            <a:r>
              <a:rPr lang="en-US" dirty="0" smtClean="0"/>
              <a:t>"Ex-Cops</a:t>
            </a:r>
            <a:r>
              <a:rPr lang="en-US" dirty="0"/>
              <a:t>, Firefighters Charged with Disability</a:t>
            </a:r>
          </a:p>
          <a:p>
            <a:pPr marL="0" indent="0">
              <a:buNone/>
            </a:pPr>
            <a:r>
              <a:rPr lang="en-US" dirty="0"/>
              <a:t>Fraud," Wall St. Journal, 1/8/14 (</a:t>
            </a:r>
            <a:r>
              <a:rPr lang="en-US" smtClean="0"/>
              <a:t>includes web </a:t>
            </a:r>
            <a:r>
              <a:rPr lang="en-US" dirty="0"/>
              <a:t>photo of "disabled" man </a:t>
            </a:r>
            <a:r>
              <a:rPr lang="en-US" dirty="0" smtClean="0"/>
              <a:t>deep-sea fishing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2777994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Whistleblowers Are Enabled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FTC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LabMD</a:t>
            </a:r>
            <a:endParaRPr lang="en-US" dirty="0" smtClean="0"/>
          </a:p>
          <a:p>
            <a:r>
              <a:rPr lang="en-US" dirty="0" err="1" smtClean="0"/>
              <a:t>LabMD</a:t>
            </a:r>
            <a:r>
              <a:rPr lang="en-US" dirty="0" smtClean="0"/>
              <a:t> publicizes its “victimhood”</a:t>
            </a:r>
          </a:p>
          <a:p>
            <a:r>
              <a:rPr lang="en-US" dirty="0" smtClean="0"/>
              <a:t>Whistleblower reveals secrets: digital evidence was spiced up and arguably mishandled</a:t>
            </a:r>
          </a:p>
          <a:p>
            <a:r>
              <a:rPr lang="en-US" smtClean="0"/>
              <a:t>Nov 2015: </a:t>
            </a:r>
            <a:r>
              <a:rPr lang="en-US" dirty="0" smtClean="0"/>
              <a:t>Administrative Law Judge rules FTC’s evidence is insufficient to prove </a:t>
            </a:r>
            <a:r>
              <a:rPr lang="en-US" dirty="0" err="1" smtClean="0"/>
              <a:t>LabMD</a:t>
            </a:r>
            <a:r>
              <a:rPr lang="en-US" dirty="0" smtClean="0"/>
              <a:t> had violated law</a:t>
            </a:r>
          </a:p>
          <a:p>
            <a:r>
              <a:rPr lang="en-US" sz="1700" dirty="0" smtClean="0"/>
              <a:t>Ben Wright worked for </a:t>
            </a:r>
            <a:r>
              <a:rPr lang="en-US" sz="1700" dirty="0" err="1" smtClean="0"/>
              <a:t>LabMD</a:t>
            </a:r>
            <a:endParaRPr lang="en-US" sz="17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Experimentation</a:t>
            </a:r>
          </a:p>
          <a:p>
            <a:r>
              <a:rPr lang="en-US" dirty="0" smtClean="0"/>
              <a:t>Limits on investigations</a:t>
            </a:r>
          </a:p>
          <a:p>
            <a:r>
              <a:rPr lang="en-US" dirty="0" smtClean="0"/>
              <a:t>Managing risk</a:t>
            </a:r>
          </a:p>
          <a:p>
            <a:r>
              <a:rPr lang="en-US" dirty="0" smtClean="0"/>
              <a:t>Ethics imperatives</a:t>
            </a:r>
          </a:p>
          <a:p>
            <a:r>
              <a:rPr lang="en-US" dirty="0" smtClean="0"/>
              <a:t>Data breach investigations</a:t>
            </a:r>
          </a:p>
          <a:p>
            <a:r>
              <a:rPr lang="en-US" dirty="0" smtClean="0"/>
              <a:t>Rising accountability</a:t>
            </a:r>
          </a:p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4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Guerrilla Publicity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LabMD</a:t>
            </a:r>
            <a:r>
              <a:rPr lang="en-US" dirty="0" smtClean="0"/>
              <a:t> published its own book </a:t>
            </a:r>
            <a:r>
              <a:rPr lang="en-US" u="sng" dirty="0" smtClean="0"/>
              <a:t>The Devil Inside the Beltway</a:t>
            </a:r>
            <a:endParaRPr lang="en-US" dirty="0" smtClean="0"/>
          </a:p>
          <a:p>
            <a:r>
              <a:rPr lang="en-US" dirty="0" smtClean="0"/>
              <a:t>Publicized its story via </a:t>
            </a:r>
            <a:r>
              <a:rPr lang="en-US" dirty="0" err="1" smtClean="0"/>
              <a:t>Youtube</a:t>
            </a:r>
            <a:r>
              <a:rPr lang="en-US" dirty="0" smtClean="0"/>
              <a:t>, social media, podcasts, Amazon</a:t>
            </a:r>
          </a:p>
          <a:p>
            <a:r>
              <a:rPr lang="en-US" dirty="0" smtClean="0"/>
              <a:t>Emergence of whistleblower </a:t>
            </a:r>
          </a:p>
          <a:p>
            <a:pPr>
              <a:buNone/>
            </a:pPr>
            <a:r>
              <a:rPr lang="en-US" dirty="0" smtClean="0"/>
              <a:t>  triggered Congressional </a:t>
            </a:r>
          </a:p>
          <a:p>
            <a:pPr>
              <a:buNone/>
            </a:pPr>
            <a:r>
              <a:rPr lang="en-US" dirty="0" smtClean="0"/>
              <a:t>  investigation &amp; undermined</a:t>
            </a:r>
          </a:p>
          <a:p>
            <a:pPr>
              <a:buNone/>
            </a:pPr>
            <a:r>
              <a:rPr lang="en-US" dirty="0" smtClean="0"/>
              <a:t>  FTC’s evidence</a:t>
            </a:r>
          </a:p>
        </p:txBody>
      </p:sp>
      <p:pic>
        <p:nvPicPr>
          <p:cNvPr id="4" name="Picture 3" descr="IMAG03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3963453"/>
            <a:ext cx="2446085" cy="2441257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Lesson: </a:t>
            </a:r>
            <a:br>
              <a:rPr lang="en-US" dirty="0" smtClean="0"/>
            </a:br>
            <a:r>
              <a:rPr lang="en-US" dirty="0" smtClean="0"/>
              <a:t>Investigators should not assume their secrets will remain secret. They must prepare for scrutiny.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this wild new world, investigators face myriad theoretical risks. Following are examples.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188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Risk: Terms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terms, mobile app terms, end user license agreements</a:t>
            </a:r>
          </a:p>
          <a:p>
            <a:r>
              <a:rPr lang="en-US" i="1" dirty="0"/>
              <a:t>TRUEBEGINNINGS, LLC v. Spark Network Services </a:t>
            </a:r>
            <a:r>
              <a:rPr lang="en-US" dirty="0"/>
              <a:t>(patent case)</a:t>
            </a:r>
            <a:endParaRPr lang="en-US" i="1" dirty="0"/>
          </a:p>
          <a:p>
            <a:pPr lvl="1"/>
            <a:r>
              <a:rPr lang="en-US" dirty="0"/>
              <a:t>Terms can forbid evidence collection</a:t>
            </a:r>
          </a:p>
          <a:p>
            <a:pPr lvl="1"/>
            <a:r>
              <a:rPr lang="en-US" dirty="0"/>
              <a:t>Though these particular terms did not forbid </a:t>
            </a:r>
            <a:r>
              <a:rPr lang="en-US" dirty="0" smtClean="0"/>
              <a:t>it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7126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KirkpatrickPrice’s</a:t>
            </a:r>
            <a:r>
              <a:rPr lang="en-US" dirty="0" smtClean="0"/>
              <a:t> Public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Forbid collection of legal evidence in Audit Manager</a:t>
            </a:r>
          </a:p>
          <a:p>
            <a:r>
              <a:rPr lang="en-US" dirty="0" smtClean="0"/>
              <a:t>Onlineauditmanager.com/</a:t>
            </a:r>
            <a:r>
              <a:rPr lang="en-US" dirty="0" err="1" smtClean="0"/>
              <a:t>terms_of_service</a:t>
            </a:r>
            <a:endParaRPr lang="en-US" dirty="0" smtClean="0"/>
          </a:p>
          <a:p>
            <a:r>
              <a:rPr lang="en-US" dirty="0" smtClean="0"/>
              <a:t>“You will not use any evidence or information you access in the [Audit Manager] to attempt to collect money from </a:t>
            </a:r>
            <a:r>
              <a:rPr lang="en-US" dirty="0" err="1" smtClean="0"/>
              <a:t>KirkpatrickPrice</a:t>
            </a:r>
            <a:r>
              <a:rPr lang="en-US" dirty="0" smtClean="0"/>
              <a:t>, its owners, officers, agents, employees or contractors, or to enjoin them from or about anything they do.”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716088"/>
            <a:ext cx="3657600" cy="430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371600"/>
            <a:ext cx="7086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Mega-Trend: Technology holds professionals, </a:t>
            </a:r>
            <a:r>
              <a:rPr lang="en-US" sz="4000" dirty="0" smtClean="0"/>
              <a:t>enterprises </a:t>
            </a:r>
            <a:r>
              <a:rPr lang="en-US" sz="4000" dirty="0"/>
              <a:t>and all citizens to increasingly higher standards of accountability and legal compliance.</a:t>
            </a:r>
          </a:p>
        </p:txBody>
      </p:sp>
    </p:spTree>
    <p:extLst>
      <p:ext uri="{BB962C8B-B14F-4D97-AF65-F5344CB8AC3E}">
        <p14:creationId xmlns="" xmlns:p14="http://schemas.microsoft.com/office/powerpoint/2010/main" val="27830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 Catches Unusual </a:t>
            </a:r>
            <a:br>
              <a:rPr lang="en-US" dirty="0" smtClean="0"/>
            </a:br>
            <a:r>
              <a:rPr lang="en-US" dirty="0" smtClean="0"/>
              <a:t>Stock Trading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KPMG Auditor caught passing tips to small-fry investor</a:t>
            </a:r>
          </a:p>
          <a:p>
            <a:r>
              <a:rPr lang="en-US" dirty="0" smtClean="0"/>
              <a:t>Very experienced CPA didn't think he'd get caught</a:t>
            </a:r>
          </a:p>
          <a:p>
            <a:r>
              <a:rPr lang="en-US" dirty="0" smtClean="0"/>
              <a:t>This is rare kind of case, but Big Data makes it  easier for SEC to catch</a:t>
            </a:r>
          </a:p>
          <a:p>
            <a:r>
              <a:rPr lang="en-US" dirty="0" smtClean="0"/>
              <a:t>"Insider Trader Is Identified," Wall St. J., April 11, 2013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6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Discovery Makes Lying Harder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investor got subpoena</a:t>
            </a:r>
          </a:p>
          <a:p>
            <a:r>
              <a:rPr lang="en-US" dirty="0" smtClean="0"/>
              <a:t>If he lies in reply to subpoena, his computer and smart phone records could betray him</a:t>
            </a:r>
          </a:p>
          <a:p>
            <a:r>
              <a:rPr lang="en-US" dirty="0" smtClean="0"/>
              <a:t>Therefore, he ratted out his KPMG friend!</a:t>
            </a:r>
          </a:p>
          <a:p>
            <a:r>
              <a:rPr lang="en-US" dirty="0"/>
              <a:t>http://goo.gl/zwLxF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4724400"/>
            <a:ext cx="5689600" cy="990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539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﻿Danger in the Age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Internet </a:t>
            </a:r>
            <a:r>
              <a:rPr lang="en-US" dirty="0" smtClean="0"/>
              <a:t>and “Big </a:t>
            </a:r>
            <a:r>
              <a:rPr lang="en-US" dirty="0"/>
              <a:t>Data”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Advancing technology will uncover our hidden mistakes and transgressions</a:t>
            </a:r>
          </a:p>
          <a:p>
            <a:r>
              <a:rPr lang="en-US" dirty="0" smtClean="0"/>
              <a:t>Case </a:t>
            </a:r>
            <a:r>
              <a:rPr lang="en-US" dirty="0"/>
              <a:t>in Point:  Swiss bank secrecy has vanished!</a:t>
            </a:r>
          </a:p>
          <a:p>
            <a:r>
              <a:rPr lang="en-US" dirty="0" smtClean="0"/>
              <a:t>For </a:t>
            </a:r>
            <a:r>
              <a:rPr lang="en-US" dirty="0"/>
              <a:t>many decades, it was an article of faith that Swiss bank secrecy was rock-solid</a:t>
            </a:r>
          </a:p>
        </p:txBody>
      </p:sp>
    </p:spTree>
    <p:extLst>
      <p:ext uri="{BB962C8B-B14F-4D97-AF65-F5344CB8AC3E}">
        <p14:creationId xmlns="" xmlns:p14="http://schemas.microsoft.com/office/powerpoint/2010/main" val="259749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 of a Tech Lawyer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evidence fuels a hunger for more “investigations”</a:t>
            </a:r>
          </a:p>
          <a:p>
            <a:r>
              <a:rPr lang="en-US" dirty="0" smtClean="0"/>
              <a:t>Example: video tech drives call for more, more, more body cameras on cops</a:t>
            </a:r>
          </a:p>
          <a:p>
            <a:r>
              <a:rPr lang="en-US" dirty="0" smtClean="0"/>
              <a:t>Enterprises conduct more internal investigations (e.g. HR or corruption)</a:t>
            </a:r>
          </a:p>
          <a:p>
            <a:r>
              <a:rPr lang="en-US" dirty="0" smtClean="0"/>
              <a:t>Opportunity and risk for professional investigators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017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﻿Swiss Bank Secrecy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﻿Technology contributed to its downfall</a:t>
            </a:r>
          </a:p>
          <a:p>
            <a:r>
              <a:rPr lang="en-US" dirty="0" smtClean="0"/>
              <a:t>Analysis </a:t>
            </a:r>
            <a:r>
              <a:rPr lang="en-US" dirty="0"/>
              <a:t>of Homeland Security d</a:t>
            </a:r>
            <a:r>
              <a:rPr lang="en-US" dirty="0" smtClean="0"/>
              <a:t>ata by staff working for Senator Carl Levin</a:t>
            </a:r>
          </a:p>
          <a:p>
            <a:r>
              <a:rPr lang="en-US" dirty="0" smtClean="0"/>
              <a:t>Big data: Travel </a:t>
            </a:r>
            <a:r>
              <a:rPr lang="en-US" dirty="0"/>
              <a:t>records of </a:t>
            </a:r>
            <a:r>
              <a:rPr lang="en-US" dirty="0" smtClean="0"/>
              <a:t>Swiss bankers </a:t>
            </a:r>
            <a:r>
              <a:rPr lang="en-US" dirty="0"/>
              <a:t>showed US </a:t>
            </a:r>
            <a:r>
              <a:rPr lang="en-US" dirty="0" smtClean="0"/>
              <a:t>law violated.  See http://goo.gl/3Ncbtd</a:t>
            </a:r>
          </a:p>
        </p:txBody>
      </p:sp>
    </p:spTree>
    <p:extLst>
      <p:ext uri="{BB962C8B-B14F-4D97-AF65-F5344CB8AC3E}">
        <p14:creationId xmlns="" xmlns:p14="http://schemas.microsoft.com/office/powerpoint/2010/main" val="25662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﻿Secrets Can’t Hide These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﻿</a:t>
            </a:r>
            <a:r>
              <a:rPr lang="en-US" dirty="0" smtClean="0"/>
              <a:t>Secrets leak out – think Snowden</a:t>
            </a:r>
          </a:p>
          <a:p>
            <a:r>
              <a:rPr lang="en-US" dirty="0" smtClean="0"/>
              <a:t>“</a:t>
            </a:r>
            <a:r>
              <a:rPr lang="en-US" dirty="0"/>
              <a:t>Liechtenstein Under Siege Clings to Bank</a:t>
            </a:r>
          </a:p>
          <a:p>
            <a:pPr marL="0" indent="0">
              <a:buNone/>
            </a:pPr>
            <a:r>
              <a:rPr lang="en-US" dirty="0"/>
              <a:t>Secrecy to Outdo Swiss,” </a:t>
            </a:r>
            <a:r>
              <a:rPr lang="en-US" dirty="0" smtClean="0"/>
              <a:t>Bloomberg.com 2/27/08</a:t>
            </a:r>
          </a:p>
          <a:p>
            <a:r>
              <a:rPr lang="en-US" dirty="0" smtClean="0"/>
              <a:t>Resignation </a:t>
            </a:r>
            <a:r>
              <a:rPr lang="en-US" dirty="0"/>
              <a:t>of Klaus </a:t>
            </a:r>
            <a:r>
              <a:rPr lang="en-US" dirty="0" err="1"/>
              <a:t>Zumwinkel</a:t>
            </a:r>
            <a:r>
              <a:rPr lang="en-US" dirty="0"/>
              <a:t>, </a:t>
            </a:r>
            <a:r>
              <a:rPr lang="en-US" dirty="0" smtClean="0"/>
              <a:t>CEO </a:t>
            </a:r>
            <a:r>
              <a:rPr lang="en-US" dirty="0"/>
              <a:t>of Deutsche Post </a:t>
            </a:r>
            <a:r>
              <a:rPr lang="en-US" dirty="0" smtClean="0"/>
              <a:t>AG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914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﻿Adviser Comes in from the Cold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﻿Lawyer licensed in US &amp; Switzerland pleads</a:t>
            </a:r>
          </a:p>
          <a:p>
            <a:pPr marL="0" indent="0">
              <a:buNone/>
            </a:pPr>
            <a:r>
              <a:rPr lang="en-US" dirty="0"/>
              <a:t>guilty in US court to 1 count of conspiracy &amp;</a:t>
            </a:r>
          </a:p>
          <a:p>
            <a:pPr marL="0" indent="0">
              <a:buNone/>
            </a:pPr>
            <a:r>
              <a:rPr lang="en-US" dirty="0"/>
              <a:t>agrees to cooperate with government</a:t>
            </a:r>
          </a:p>
          <a:p>
            <a:r>
              <a:rPr lang="en-US" dirty="0" smtClean="0"/>
              <a:t>Helped </a:t>
            </a:r>
            <a:r>
              <a:rPr lang="en-US" dirty="0"/>
              <a:t>US taxpayers hide accounts</a:t>
            </a:r>
          </a:p>
          <a:p>
            <a:r>
              <a:rPr lang="en-US" dirty="0" smtClean="0"/>
              <a:t>Prepared </a:t>
            </a:r>
            <a:r>
              <a:rPr lang="en-US" dirty="0"/>
              <a:t>fraudulent US tax forms</a:t>
            </a:r>
          </a:p>
          <a:p>
            <a:r>
              <a:rPr lang="en-US" dirty="0" smtClean="0"/>
              <a:t>“Swiss </a:t>
            </a:r>
            <a:r>
              <a:rPr lang="en-US" dirty="0"/>
              <a:t>Lawyer Pleads Guilty,” Wall St. J. Aug</a:t>
            </a:r>
          </a:p>
          <a:p>
            <a:pPr marL="0" indent="0">
              <a:buNone/>
            </a:pPr>
            <a:r>
              <a:rPr lang="en-US" dirty="0"/>
              <a:t>17-18, 2013</a:t>
            </a:r>
          </a:p>
        </p:txBody>
      </p:sp>
    </p:spTree>
    <p:extLst>
      <p:ext uri="{BB962C8B-B14F-4D97-AF65-F5344CB8AC3E}">
        <p14:creationId xmlns="" xmlns:p14="http://schemas.microsoft.com/office/powerpoint/2010/main" val="121805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Swiss Lawyer's Clients - </a:t>
            </a:r>
            <a:br>
              <a:rPr lang="en-US" dirty="0" smtClean="0"/>
            </a:br>
            <a:r>
              <a:rPr lang="en-US" dirty="0" smtClean="0"/>
              <a:t>On a Sinking Ship</a:t>
            </a:r>
            <a:endParaRPr lang="en-US" dirty="0"/>
          </a:p>
        </p:txBody>
      </p:sp>
      <p:pic>
        <p:nvPicPr>
          <p:cNvPr id="1027" name="Picture 3" descr="C:\Users\B\AppData\Local\Microsoft\Windows\Temporary Internet Files\Content.IE5\JTMZ3XJ6\MC90032065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609" y="1828800"/>
            <a:ext cx="3935265" cy="3581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669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Hold Yourself to Highest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Investigator may rationalize that he/she has legitimate investigative reason to lie or to hack</a:t>
            </a:r>
          </a:p>
          <a:p>
            <a:r>
              <a:rPr lang="en-US" dirty="0" smtClean="0"/>
              <a:t>“PI </a:t>
            </a:r>
            <a:r>
              <a:rPr lang="en-US" dirty="0"/>
              <a:t>Pleads Guilty to Hiring Someone to Break Into </a:t>
            </a:r>
            <a:r>
              <a:rPr lang="en-US" dirty="0" err="1"/>
              <a:t>eMail</a:t>
            </a:r>
            <a:r>
              <a:rPr lang="en-US" dirty="0"/>
              <a:t> </a:t>
            </a:r>
            <a:r>
              <a:rPr lang="en-US" dirty="0" smtClean="0"/>
              <a:t>Accounts,” SANS </a:t>
            </a:r>
            <a:r>
              <a:rPr lang="en-US" dirty="0" err="1" smtClean="0"/>
              <a:t>Newsbites</a:t>
            </a:r>
            <a:r>
              <a:rPr lang="en-US" dirty="0" smtClean="0"/>
              <a:t>, March 10, 2015 (PI possibly working on lawsuits connected with insurance claims.)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62580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Lying and Deception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It’s easy for good people to rationalize lying, deception (or failure to be candid).</a:t>
            </a:r>
          </a:p>
          <a:p>
            <a:r>
              <a:rPr lang="en-US" dirty="0" smtClean="0"/>
              <a:t>President of University of Texas</a:t>
            </a:r>
          </a:p>
          <a:p>
            <a:pPr lvl="1"/>
            <a:r>
              <a:rPr lang="en-US" dirty="0" smtClean="0"/>
              <a:t>Deceptively gave admissions to sub-par students who had political and money connections</a:t>
            </a:r>
          </a:p>
          <a:p>
            <a:pPr lvl="1"/>
            <a:r>
              <a:rPr lang="en-US" dirty="0" smtClean="0"/>
              <a:t>Intensive investigation required to uncover truth</a:t>
            </a:r>
          </a:p>
          <a:p>
            <a:pPr lvl="1"/>
            <a:r>
              <a:rPr lang="en-US" dirty="0" smtClean="0"/>
              <a:t>President resigns</a:t>
            </a:r>
          </a:p>
          <a:p>
            <a:pPr lvl="1"/>
            <a:r>
              <a:rPr lang="en-US" dirty="0" smtClean="0"/>
              <a:t>Finally admits: I did it because it was in best interests of the university &amp; everybody else does it. </a:t>
            </a:r>
          </a:p>
        </p:txBody>
      </p:sp>
    </p:spTree>
    <p:extLst>
      <p:ext uri="{BB962C8B-B14F-4D97-AF65-F5344CB8AC3E}">
        <p14:creationId xmlns="" xmlns:p14="http://schemas.microsoft.com/office/powerpoint/2010/main" val="11104869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Played Role in UT Probe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Investigation drew heavily on email and other e-records to uncover the truth</a:t>
            </a:r>
          </a:p>
          <a:p>
            <a:r>
              <a:rPr lang="en-US" dirty="0" smtClean="0"/>
              <a:t>Such electronic evidence would not have been available to a similar investigation in 1990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23476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enjaminwright.us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presentation is just public education. It is not legal advice. If you need legal advice for a particular situation, you should consult a lawyer.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38600" y="550151"/>
            <a:ext cx="1371600" cy="189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154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Bonus Material – If time permits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78999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Hillstone</a:t>
            </a:r>
            <a:r>
              <a:rPr lang="en-US" smtClean="0"/>
              <a:t> Restaurant Case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Password-protected </a:t>
            </a:r>
            <a:r>
              <a:rPr lang="en-US" dirty="0" err="1" smtClean="0"/>
              <a:t>Myspace</a:t>
            </a:r>
            <a:r>
              <a:rPr lang="en-US" dirty="0" smtClean="0"/>
              <a:t> Forum</a:t>
            </a:r>
          </a:p>
          <a:p>
            <a:r>
              <a:rPr lang="en-US" dirty="0" smtClean="0"/>
              <a:t>Banner: “without outside eyes prying in”</a:t>
            </a:r>
          </a:p>
          <a:p>
            <a:r>
              <a:rPr lang="en-US" dirty="0" smtClean="0"/>
              <a:t>Employees fired</a:t>
            </a:r>
          </a:p>
          <a:p>
            <a:r>
              <a:rPr lang="en-US" dirty="0" smtClean="0"/>
              <a:t>Controversy over how management got password</a:t>
            </a:r>
          </a:p>
          <a:p>
            <a:r>
              <a:rPr lang="en-US" dirty="0" smtClean="0"/>
              <a:t>Jury: Pay back wages and $13,600 in penalties</a:t>
            </a:r>
          </a:p>
          <a:p>
            <a:r>
              <a:rPr lang="en-US" dirty="0" smtClean="0"/>
              <a:t>“Employers Tread a Minefield,” Wall St. Journal, Jan. </a:t>
            </a:r>
            <a:r>
              <a:rPr lang="en-US" smtClean="0"/>
              <a:t>21, 2011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Career Advancement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as an investigator</a:t>
            </a:r>
          </a:p>
          <a:p>
            <a:r>
              <a:rPr lang="en-US" dirty="0" smtClean="0"/>
              <a:t>Demonstrate talent as an investigator who can uncover and explain unexpected evidence</a:t>
            </a:r>
          </a:p>
          <a:p>
            <a:r>
              <a:rPr lang="en-US" dirty="0" smtClean="0"/>
              <a:t>Digital forensic investigator now probes infotainment systems in modern automobiles</a:t>
            </a:r>
          </a:p>
          <a:p>
            <a:r>
              <a:rPr lang="en-US" dirty="0" smtClean="0"/>
              <a:t>“A Canadian corporation is busting insurance fraud with social media</a:t>
            </a:r>
            <a:r>
              <a:rPr lang="en-US" smtClean="0"/>
              <a:t>,” businessinsider.com Feb 12, 2016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Harvard University Deans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Someone leaks student cheating investigation</a:t>
            </a:r>
          </a:p>
          <a:p>
            <a:r>
              <a:rPr lang="en-US" dirty="0" smtClean="0"/>
              <a:t>Deans have agreed University can read their email</a:t>
            </a:r>
          </a:p>
          <a:p>
            <a:r>
              <a:rPr lang="en-US" dirty="0" smtClean="0"/>
              <a:t>Administration searches only subject lines</a:t>
            </a:r>
          </a:p>
          <a:p>
            <a:r>
              <a:rPr lang="en-US" dirty="0" smtClean="0"/>
              <a:t>Deans howl in public</a:t>
            </a:r>
          </a:p>
          <a:p>
            <a:r>
              <a:rPr lang="en-US" smtClean="0"/>
              <a:t>Administration apologizes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Risk: Interview the Subject Before Collecting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formal HR interview or deposition puts pressure on subject to tell the truth</a:t>
            </a:r>
          </a:p>
          <a:p>
            <a:r>
              <a:rPr lang="en-US" dirty="0" smtClean="0"/>
              <a:t>Yes, subject could delete data, but</a:t>
            </a:r>
          </a:p>
          <a:p>
            <a:pPr lvl="1"/>
            <a:r>
              <a:rPr lang="en-US" dirty="0" smtClean="0"/>
              <a:t>Deletion of data itself is evidence of wrongdoing that could hang the subject</a:t>
            </a:r>
          </a:p>
          <a:p>
            <a:pPr lvl="1"/>
            <a:r>
              <a:rPr lang="en-US" dirty="0" smtClean="0"/>
              <a:t>Deleting data is harder than it looks because copies are spread everywhere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3809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of a Preservation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 puts adversary on notice not to destroy records</a:t>
            </a:r>
          </a:p>
          <a:p>
            <a:r>
              <a:rPr lang="en-US" dirty="0" smtClean="0"/>
              <a:t>Focuses the adversary’s attention electronic evidence and all the steps that might be necessary to preserve</a:t>
            </a:r>
          </a:p>
          <a:p>
            <a:r>
              <a:rPr lang="en-US" dirty="0" smtClean="0"/>
              <a:t>http://bit.ly/A5XrGH</a:t>
            </a:r>
            <a:endParaRPr lang="en-US" dirty="0"/>
          </a:p>
        </p:txBody>
      </p:sp>
      <p:pic>
        <p:nvPicPr>
          <p:cNvPr id="3076" name="Picture 4" descr="C:\Users\B\AppData\Local\Microsoft\Windows\Temporary Internet Files\Content.IE5\06RIJYTY\MC9000477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10000"/>
            <a:ext cx="3056839" cy="27276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28897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Media Risks: Ethical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York State Bar Ethics Opinion 843 (9/10/2010); NY City Bar Formal Opinion 2010-2; San Diego County Bar Opinion 2011-2</a:t>
            </a:r>
          </a:p>
          <a:p>
            <a:r>
              <a:rPr lang="en-US" dirty="0" smtClean="0"/>
              <a:t>Lawyers may view public postings of adversaries</a:t>
            </a:r>
          </a:p>
          <a:p>
            <a:r>
              <a:rPr lang="en-US" dirty="0" smtClean="0"/>
              <a:t>May not use deception to friend someone </a:t>
            </a:r>
          </a:p>
          <a:p>
            <a:r>
              <a:rPr lang="en-US" dirty="0" smtClean="0"/>
              <a:t>These are good guideposts for all investigators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892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Split Screen Video Record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to Predict 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Fastcompany.com: “</a:t>
            </a:r>
            <a:r>
              <a:rPr lang="en-US" cap="all" dirty="0" smtClean="0"/>
              <a:t>HITACHI SAYS IT CAN PREDICT CRIMES BEFORE THEY HAPPEN”</a:t>
            </a:r>
          </a:p>
          <a:p>
            <a:r>
              <a:rPr lang="en-US" dirty="0" smtClean="0"/>
              <a:t>Monitor social media, weather, traffic and more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Bad Guys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Wall Street Journal Oct 10, 2015: “Big Data and Mass Shootings”</a:t>
            </a:r>
          </a:p>
          <a:p>
            <a:r>
              <a:rPr lang="en-US" dirty="0" smtClean="0"/>
              <a:t>Could be used to predict crime or catch crime like hacking during or after the event</a:t>
            </a:r>
          </a:p>
          <a:p>
            <a:r>
              <a:rPr lang="en-US" dirty="0" smtClean="0"/>
              <a:t>Raises privacy issues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Response to Privacy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 terms of service:</a:t>
            </a:r>
          </a:p>
          <a:p>
            <a:r>
              <a:rPr lang="en-US" dirty="0" smtClean="0"/>
              <a:t>“If you access our network to hack it, you consent to us monitoring you and collecting data about you from all over the Internet.”</a:t>
            </a:r>
          </a:p>
          <a:p>
            <a:r>
              <a:rPr lang="en-US" dirty="0" smtClean="0"/>
              <a:t>https://goo.gl/dC9UAq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</a:t>
            </a:r>
            <a:r>
              <a:rPr lang="en-US" u="sng" dirty="0" smtClean="0"/>
              <a:t>Never</a:t>
            </a:r>
            <a:r>
              <a:rPr lang="en-US" dirty="0" smtClean="0"/>
              <a:t> Know Whether </a:t>
            </a:r>
            <a:br>
              <a:rPr lang="en-US" dirty="0" smtClean="0"/>
            </a:br>
            <a:r>
              <a:rPr lang="en-US" dirty="0" smtClean="0"/>
              <a:t>You Are Being Recorded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Colonoscopy patient activates smart phone audio recorder as he goes under anesthesia </a:t>
            </a:r>
          </a:p>
          <a:p>
            <a:r>
              <a:rPr lang="en-US" dirty="0" smtClean="0"/>
              <a:t>Doctor makes wretched, derogatory statements about unconscious patient </a:t>
            </a:r>
          </a:p>
          <a:p>
            <a:r>
              <a:rPr lang="en-US" dirty="0" smtClean="0"/>
              <a:t>Patient sues and persuades court he had justification to record without consent</a:t>
            </a:r>
          </a:p>
          <a:p>
            <a:r>
              <a:rPr lang="en-US" dirty="0" smtClean="0"/>
              <a:t>Jury awards </a:t>
            </a:r>
            <a:r>
              <a:rPr lang="en-US" smtClean="0"/>
              <a:t>$500,000</a:t>
            </a:r>
            <a:endParaRPr lang="en-US" dirty="0" smtClean="0"/>
          </a:p>
          <a:p>
            <a:r>
              <a:rPr lang="en-US" sz="1500" dirty="0" smtClean="0"/>
              <a:t>“Trash-talking </a:t>
            </a:r>
            <a:r>
              <a:rPr lang="en-US" sz="1500" dirty="0"/>
              <a:t>Lake County doc resigns after jury awards $500K to unconscious patient she mocked,” </a:t>
            </a:r>
            <a:r>
              <a:rPr lang="en-US" sz="1500" dirty="0" smtClean="0"/>
              <a:t>orlandosentinel.com 6-24-15</a:t>
            </a:r>
            <a:endParaRPr lang="en-US" sz="1500" dirty="0"/>
          </a:p>
        </p:txBody>
      </p:sp>
    </p:spTree>
    <p:extLst>
      <p:ext uri="{BB962C8B-B14F-4D97-AF65-F5344CB8AC3E}">
        <p14:creationId xmlns="" xmlns:p14="http://schemas.microsoft.com/office/powerpoint/2010/main" val="77003290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Independent </a:t>
            </a:r>
            <a:br>
              <a:rPr lang="en-US" smtClean="0"/>
            </a:br>
            <a:r>
              <a:rPr lang="en-US" smtClean="0"/>
              <a:t>Journalists &amp; Websites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Contribute to national network to uncover FBI surveillance planes</a:t>
            </a:r>
          </a:p>
          <a:p>
            <a:r>
              <a:rPr lang="en-US" dirty="0" smtClean="0"/>
              <a:t>Example source: flightradar24.com</a:t>
            </a:r>
          </a:p>
          <a:p>
            <a:r>
              <a:rPr lang="en-US" dirty="0" smtClean="0"/>
              <a:t>“FBI </a:t>
            </a:r>
            <a:r>
              <a:rPr lang="en-US" dirty="0"/>
              <a:t>Confirms Wide-Scale Use Of Surveillance Flights Over U.S. </a:t>
            </a:r>
            <a:r>
              <a:rPr lang="en-US" dirty="0" smtClean="0"/>
              <a:t>Cities,” Huffington Post June 2, 2015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7599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Mind-Boggling Opportunities for Investigator Creativity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Investigation is an exercise in experimentation, because you never know what new technology or new kind of evidence will be available</a:t>
            </a:r>
          </a:p>
          <a:p>
            <a:r>
              <a:rPr lang="en-US" dirty="0" smtClean="0"/>
              <a:t>Many new apps and devices (e.g. Apple Watch and smart grid meters) released every day</a:t>
            </a:r>
          </a:p>
          <a:p>
            <a:r>
              <a:rPr lang="en-US" dirty="0" smtClean="0"/>
              <a:t>Each app and device may behave differently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8305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Weekend Investigator Identifies </a:t>
            </a:r>
            <a:br>
              <a:rPr lang="en-US" dirty="0" smtClean="0"/>
            </a:br>
            <a:r>
              <a:rPr lang="en-US" dirty="0" smtClean="0"/>
              <a:t>Silk Road Creator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Government agents tried for a year to identify creator of Silk Road online marketplace</a:t>
            </a:r>
          </a:p>
          <a:p>
            <a:r>
              <a:rPr lang="en-US" dirty="0" smtClean="0"/>
              <a:t>Ross Ulbricht was meticulous in hiding his identity</a:t>
            </a:r>
          </a:p>
          <a:p>
            <a:r>
              <a:rPr lang="en-US" dirty="0" smtClean="0"/>
              <a:t>Freelancing IRS agent using Google finds obscure old message connecting Ulbricht’s </a:t>
            </a:r>
            <a:r>
              <a:rPr lang="en-US" dirty="0" err="1" smtClean="0"/>
              <a:t>gmail</a:t>
            </a:r>
            <a:r>
              <a:rPr lang="en-US" dirty="0" smtClean="0"/>
              <a:t> account to Silk Road work</a:t>
            </a:r>
          </a:p>
          <a:p>
            <a:r>
              <a:rPr lang="en-US" dirty="0" smtClean="0"/>
              <a:t>“The Tax Sleuth Who Took Down a Drug Lord,” NY Times, Dec. 25, 2015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Swelling Internet of Things </a:t>
            </a:r>
            <a:br>
              <a:rPr lang="en-US" dirty="0" smtClean="0"/>
            </a:br>
            <a:r>
              <a:rPr lang="en-US" dirty="0" smtClean="0"/>
              <a:t>Snitches on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Woman claims to have been sexually assaulted, files detailed complaint.</a:t>
            </a:r>
          </a:p>
          <a:p>
            <a:r>
              <a:rPr lang="en-US" dirty="0" smtClean="0"/>
              <a:t>But her </a:t>
            </a:r>
            <a:r>
              <a:rPr lang="en-US" dirty="0" err="1" smtClean="0"/>
              <a:t>FitBit</a:t>
            </a:r>
            <a:r>
              <a:rPr lang="en-US" dirty="0" smtClean="0"/>
              <a:t> tells story inconsistent with her complaint: She was up and walking around when she claimed to be sleeping.</a:t>
            </a:r>
          </a:p>
          <a:p>
            <a:r>
              <a:rPr lang="en-US" dirty="0" smtClean="0"/>
              <a:t>Police prosecute her for false complaint.</a:t>
            </a:r>
          </a:p>
          <a:p>
            <a:r>
              <a:rPr lang="en-US" dirty="0" smtClean="0"/>
              <a:t>“How </a:t>
            </a:r>
            <a:r>
              <a:rPr lang="en-US" dirty="0"/>
              <a:t>technology could kill the art of </a:t>
            </a:r>
            <a:r>
              <a:rPr lang="en-US" dirty="0" smtClean="0"/>
              <a:t>lying,” Washington Post, July 8, 2015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37705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Secrets Leak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Hackers steal wholesale from Ashley Madison dating site</a:t>
            </a:r>
          </a:p>
          <a:p>
            <a:r>
              <a:rPr lang="en-US" dirty="0" smtClean="0"/>
              <a:t>Email from CTO suggests he stole data </a:t>
            </a:r>
            <a:r>
              <a:rPr lang="en-US" smtClean="0"/>
              <a:t>from competitor</a:t>
            </a:r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Enables Snitches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Business Software Alliance </a:t>
            </a:r>
            <a:r>
              <a:rPr lang="en-US" dirty="0" smtClean="0"/>
              <a:t>uses modern </a:t>
            </a:r>
            <a:r>
              <a:rPr lang="en-US" smtClean="0"/>
              <a:t>media to cultivate informants</a:t>
            </a:r>
            <a:endParaRPr lang="en-US" dirty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youtu.be/RrKNTOee3pY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8370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Congressman Aaron </a:t>
            </a:r>
            <a:r>
              <a:rPr lang="en-US" dirty="0" err="1" smtClean="0"/>
              <a:t>Schock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“Lawmaker </a:t>
            </a:r>
            <a:r>
              <a:rPr lang="en-US" dirty="0"/>
              <a:t>resigns after Instagramming his suspicious </a:t>
            </a:r>
            <a:r>
              <a:rPr lang="en-US" dirty="0" smtClean="0"/>
              <a:t>spending”</a:t>
            </a:r>
          </a:p>
          <a:p>
            <a:r>
              <a:rPr lang="en-US" dirty="0" smtClean="0"/>
              <a:t>His plentiful social media posts gave embarrassing clues about how he was spending taxpayer money</a:t>
            </a:r>
          </a:p>
          <a:p>
            <a:r>
              <a:rPr lang="en-US" dirty="0"/>
              <a:t>www.engadget.com/2015/03/18/aaron-schock-resigns/</a:t>
            </a:r>
          </a:p>
        </p:txBody>
      </p:sp>
    </p:spTree>
    <p:extLst>
      <p:ext uri="{BB962C8B-B14F-4D97-AF65-F5344CB8AC3E}">
        <p14:creationId xmlns="" xmlns:p14="http://schemas.microsoft.com/office/powerpoint/2010/main" val="38365189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Maryland Senate Bill 433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an employer may not request</a:t>
            </a:r>
          </a:p>
          <a:p>
            <a:r>
              <a:rPr lang="en-US" dirty="0" smtClean="0"/>
              <a:t>From employee or prospective employee</a:t>
            </a:r>
          </a:p>
          <a:p>
            <a:r>
              <a:rPr lang="en-US" dirty="0" smtClean="0"/>
              <a:t>Log-on credentials (user name, password) for a personal account or service accessible via an electronic communications device</a:t>
            </a:r>
          </a:p>
          <a:p>
            <a:r>
              <a:rPr lang="en-US" dirty="0" smtClean="0"/>
              <a:t>Effective October 1, 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89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problem with experimental investigations is that you might </a:t>
            </a:r>
            <a:r>
              <a:rPr lang="en-US" dirty="0" smtClean="0"/>
              <a:t>unwittingly do </a:t>
            </a:r>
            <a:r>
              <a:rPr lang="en-US" dirty="0"/>
              <a:t>something that's </a:t>
            </a:r>
            <a:r>
              <a:rPr lang="en-US" dirty="0" smtClean="0"/>
              <a:t>illegal or unethical</a:t>
            </a:r>
          </a:p>
          <a:p>
            <a:r>
              <a:rPr lang="en-US" dirty="0" smtClean="0"/>
              <a:t>Guidelines can be fuzzy </a:t>
            </a:r>
            <a:r>
              <a:rPr lang="en-US" dirty="0"/>
              <a:t>you when you are </a:t>
            </a:r>
            <a:r>
              <a:rPr lang="en-US" dirty="0" smtClean="0"/>
              <a:t>using novel technology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2484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Absolute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Susan </a:t>
            </a:r>
            <a:r>
              <a:rPr lang="en-US" i="1" dirty="0" smtClean="0"/>
              <a:t>Clements-Jeffrey v. City of Springfield</a:t>
            </a:r>
          </a:p>
          <a:p>
            <a:r>
              <a:rPr lang="en-US" dirty="0" smtClean="0"/>
              <a:t>Surveillance software on laptop stolen from school</a:t>
            </a:r>
          </a:p>
          <a:p>
            <a:r>
              <a:rPr lang="en-US" dirty="0" smtClean="0"/>
              <a:t>Investigator collects sensational evidence and gives it to police, who are indiscrete</a:t>
            </a:r>
          </a:p>
          <a:p>
            <a:r>
              <a:rPr lang="en-US" dirty="0" smtClean="0"/>
              <a:t>Investigator can’t withstand a jury trial on whether it eavesdropped </a:t>
            </a:r>
            <a:r>
              <a:rPr lang="en-US" dirty="0"/>
              <a:t>illegally http://goo.gl/2LKbJc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0060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Boundary: Computer Crime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Fraud and Abuse Act – access a computer without authority and cause harm</a:t>
            </a:r>
          </a:p>
          <a:p>
            <a:r>
              <a:rPr lang="en-US" dirty="0" smtClean="0"/>
              <a:t>Eavesdropping laws, like Wiretap Act and Stored Communications Act, which forbid illicit interception or recording of communication</a:t>
            </a:r>
          </a:p>
          <a:p>
            <a:r>
              <a:rPr lang="en-US" dirty="0" smtClean="0"/>
              <a:t>Private rights of action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08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2107</Words>
  <Application>Microsoft Office PowerPoint</Application>
  <PresentationFormat>On-screen Show (4:3)</PresentationFormat>
  <Paragraphs>268</Paragraphs>
  <Slides>65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The Dizzy New World of Cyber Investigations:  Law, Ethics and Evidence</vt:lpstr>
      <vt:lpstr>“Investigation”</vt:lpstr>
      <vt:lpstr>Roadmap</vt:lpstr>
      <vt:lpstr>Observation of a Tech Lawyer</vt:lpstr>
      <vt:lpstr>Future Career Advancement</vt:lpstr>
      <vt:lpstr>Mind-Boggling Opportunities for Investigator Creativity</vt:lpstr>
      <vt:lpstr>Beware</vt:lpstr>
      <vt:lpstr>Absolute Software</vt:lpstr>
      <vt:lpstr>Boundary: Computer Crime Laws</vt:lpstr>
      <vt:lpstr>To reduce risk, cyber investigators must exercise restraint and good judgment … easier said than done.</vt:lpstr>
      <vt:lpstr>Another Risk Reduction Tip</vt:lpstr>
      <vt:lpstr>More Risk Reduction Tips</vt:lpstr>
      <vt:lpstr>Don’t Prejudge a  Data Breach Investigation</vt:lpstr>
      <vt:lpstr>Information Security Law  and Politics Are Dangerous</vt:lpstr>
      <vt:lpstr>Arguable We Give Too  Many Breach Notices</vt:lpstr>
      <vt:lpstr>Legal Standards Are Subjective and Open to Interpretation</vt:lpstr>
      <vt:lpstr>Show Confession Video</vt:lpstr>
      <vt:lpstr>Legal Adversaries Can Disagree with Data Holder’s Interpretation of Facts</vt:lpstr>
      <vt:lpstr>Breach at Lucile Packard Hospital at Stanford University</vt:lpstr>
      <vt:lpstr>Lessons from Packard Hospital</vt:lpstr>
      <vt:lpstr>When You Have an Incident …</vt:lpstr>
      <vt:lpstr>Data Holder Has Incentive to Keep Investigation Confidential </vt:lpstr>
      <vt:lpstr>What is  “Attorney Work Product” Doctrine?</vt:lpstr>
      <vt:lpstr>So, When “Incident” Arises</vt:lpstr>
      <vt:lpstr>Conclusion on Data Breach Investigations</vt:lpstr>
      <vt:lpstr>Modern Investigations:  Evidence and Secrets</vt:lpstr>
      <vt:lpstr>Evidence is Tricky</vt:lpstr>
      <vt:lpstr>Tech Makes Fraud Harder to Hide</vt:lpstr>
      <vt:lpstr>Whistleblowers Are Enabled</vt:lpstr>
      <vt:lpstr>Guerrilla Publicity</vt:lpstr>
      <vt:lpstr>Lesson:  Investigators should not assume their secrets will remain secret. They must prepare for scrutiny.</vt:lpstr>
      <vt:lpstr>In this wild new world, investigators face myriad theoretical risks. Following are examples.</vt:lpstr>
      <vt:lpstr>Risk: Terms of Service</vt:lpstr>
      <vt:lpstr>KirkpatrickPrice’s Public Terms</vt:lpstr>
      <vt:lpstr>Slide 35</vt:lpstr>
      <vt:lpstr>Slide 36</vt:lpstr>
      <vt:lpstr>SEC Catches Unusual  Stock Trading Pattern</vt:lpstr>
      <vt:lpstr>eDiscovery Makes Lying Harder</vt:lpstr>
      <vt:lpstr>﻿Danger in the Age of  the Internet and “Big Data”</vt:lpstr>
      <vt:lpstr>﻿Swiss Bank Secrecy</vt:lpstr>
      <vt:lpstr>﻿Secrets Can’t Hide These Days</vt:lpstr>
      <vt:lpstr>﻿Adviser Comes in from the Cold</vt:lpstr>
      <vt:lpstr>Swiss Lawyer's Clients -  On a Sinking Ship</vt:lpstr>
      <vt:lpstr>Hold Yourself to Highest Standard</vt:lpstr>
      <vt:lpstr>Avoid Lying and Deception</vt:lpstr>
      <vt:lpstr>Technology Played Role in UT Probe</vt:lpstr>
      <vt:lpstr>benjaminwright.us</vt:lpstr>
      <vt:lpstr>Bonus Material – If time permits</vt:lpstr>
      <vt:lpstr>Hillstone Restaurant Case</vt:lpstr>
      <vt:lpstr>Harvard University Deans</vt:lpstr>
      <vt:lpstr>Managing Risk: Interview the Subject Before Collecting Data?</vt:lpstr>
      <vt:lpstr>Power of a Preservation Letter</vt:lpstr>
      <vt:lpstr>Social Media Risks: Ethical Limitations</vt:lpstr>
      <vt:lpstr>Split Screen Video Record</vt:lpstr>
      <vt:lpstr>Big Data to Predict Crime</vt:lpstr>
      <vt:lpstr>Find Bad Guys</vt:lpstr>
      <vt:lpstr>One Response to Privacy Issues</vt:lpstr>
      <vt:lpstr>You Never Know Whether  You Are Being Recorded</vt:lpstr>
      <vt:lpstr>Independent  Journalists &amp; Websites …</vt:lpstr>
      <vt:lpstr>Weekend Investigator Identifies  Silk Road Creator</vt:lpstr>
      <vt:lpstr>Swelling Internet of Things  Snitches on Us</vt:lpstr>
      <vt:lpstr>Secrets Leak Out</vt:lpstr>
      <vt:lpstr>Technology Enables Snitches</vt:lpstr>
      <vt:lpstr>Congressman Aaron Schock</vt:lpstr>
      <vt:lpstr>Maryland Senate Bill 433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in a Technological Age</dc:title>
  <dc:creator>Ben Wright</dc:creator>
  <cp:lastModifiedBy>Ben Wright</cp:lastModifiedBy>
  <cp:revision>161</cp:revision>
  <cp:lastPrinted>2013-08-29T19:03:40Z</cp:lastPrinted>
  <dcterms:created xsi:type="dcterms:W3CDTF">2013-08-29T15:41:33Z</dcterms:created>
  <dcterms:modified xsi:type="dcterms:W3CDTF">2016-03-22T15:51:37Z</dcterms:modified>
</cp:coreProperties>
</file>