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notesSlides/notesSlide2.xml" ContentType="application/vnd.openxmlformats-officedocument.presentationml.notesSlide+xml"/>
  <Override PartName="/ppt/notesSlides/notesSlide105.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notesSlides/notesSlide85.xml" ContentType="application/vnd.openxmlformats-officedocument.presentationml.notesSlide+xml"/>
  <Override PartName="/ppt/notesSlides/notesSlide96.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74.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tableStyles.xml" ContentType="application/vnd.openxmlformats-officedocument.presentationml.tableStyles+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30.xml" ContentType="application/vnd.openxmlformats-officedocument.presentationml.notesSlide+xml"/>
  <Override PartName="/ppt/slides/slide99.xml" ContentType="application/vnd.openxmlformats-officedocument.presentationml.slide+xml"/>
  <Override PartName="/ppt/notesSlides/notesSlide7.xml" ContentType="application/vnd.openxmlformats-officedocument.presentationml.notesSlide+xml"/>
  <Override PartName="/ppt/diagrams/layout1.xml" ContentType="application/vnd.openxmlformats-officedocument.drawingml.diagramLayout+xml"/>
  <Override PartName="/ppt/slides/slide77.xml" ContentType="application/vnd.openxmlformats-officedocument.presentationml.slide+xml"/>
  <Override PartName="/ppt/slides/slide88.xml" ContentType="application/vnd.openxmlformats-officedocument.presentationml.slide+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s/slide103.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68.xml" ContentType="application/vnd.openxmlformats-officedocument.presentationml.notesSlide+xml"/>
  <Override PartName="/ppt/notesSlides/notesSlide79.xml" ContentType="application/vnd.openxmlformats-officedocument.presentationml.notesSlide+xml"/>
  <Override PartName="/ppt/slides/slide55.xml" ContentType="application/vnd.openxmlformats-officedocument.presentationml.slide+xml"/>
  <Override PartName="/ppt/theme/theme2.xml" ContentType="application/vnd.openxmlformats-officedocument.theme+xml"/>
  <Override PartName="/ppt/notesSlides/notesSlide57.xml" ContentType="application/vnd.openxmlformats-officedocument.presentationml.notesSlide+xml"/>
  <Override PartName="/ppt/notesSlides/notesSlide102.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46.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notesSlides/notesSlide93.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53.xml" ContentType="application/vnd.openxmlformats-officedocument.presentationml.notesSlide+xml"/>
  <Override PartName="/ppt/notesSlides/notesSlide71.xml" ContentType="application/vnd.openxmlformats-officedocument.presentationml.notesSlide+xml"/>
  <Override PartName="/ppt/notesSlides/notesSlide82.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42.xml" ContentType="application/vnd.openxmlformats-officedocument.presentationml.notesSlide+xml"/>
  <Override PartName="/ppt/notesSlides/notesSlide60.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slides/slide89.xml" ContentType="application/vnd.openxmlformats-officedocument.presentationml.slide+xml"/>
  <Override PartName="/ppt/slides/slide49.xml" ContentType="application/vnd.openxmlformats-officedocument.presentationml.slide+xml"/>
  <Override PartName="/ppt/slides/slide78.xml" ContentType="application/vnd.openxmlformats-officedocument.presentationml.slide+xml"/>
  <Override PartName="/ppt/slides/slide96.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notesSlides/notesSlide69.xml" ContentType="application/vnd.openxmlformats-officedocument.presentationml.notesSlide+xml"/>
  <Override PartName="/ppt/notesSlides/notesSlide87.xml" ContentType="application/vnd.openxmlformats-officedocument.presentationml.notesSlide+xml"/>
  <Override PartName="/ppt/notesSlides/notesSlide98.xml" ContentType="application/vnd.openxmlformats-officedocument.presentationml.notesSlid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notesSlides/notesSlide76.xml" ContentType="application/vnd.openxmlformats-officedocument.presentationml.notesSlide+xml"/>
  <Override PartName="/ppt/notesSlides/notesSlide94.xml" ContentType="application/vnd.openxmlformats-officedocument.presentationml.notesSlide+xml"/>
  <Override PartName="/ppt/notesSlides/notesSlide103.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Override PartName="/ppt/slideLayouts/slideLayout15.xml" ContentType="application/vnd.openxmlformats-officedocument.presentationml.slideLayout+xml"/>
  <Override PartName="/ppt/notesSlides/notesSlide18.xml" ContentType="application/vnd.openxmlformats-officedocument.presentationml.notesSlide+xml"/>
  <Override PartName="/ppt/notesSlides/notesSlide36.xml" ContentType="application/vnd.openxmlformats-officedocument.presentationml.notesSlide+xml"/>
  <Override PartName="/ppt/notesSlides/notesSlide65.xml" ContentType="application/vnd.openxmlformats-officedocument.presentationml.notesSlide+xml"/>
  <Override PartName="/ppt/notesSlides/notesSlide83.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notesSlides/notesSlide72.xml" ContentType="application/vnd.openxmlformats-officedocument.presentationml.notesSlide+xml"/>
  <Override PartName="/ppt/notesSlides/notesSlide90.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slides/slide7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notesSlides/notesSlide99.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notesSlides/notesSlide88.xml" ContentType="application/vnd.openxmlformats-officedocument.presentationml.notesSlide+xml"/>
  <Override PartName="/ppt/notesSlides/notesSlide104.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diagrams/drawing1.xml" ContentType="application/vnd.ms-office.drawingml.diagramDrawing+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notesSlides/notesSlide95.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slideLayouts/slideLayout16.xml" ContentType="application/vnd.openxmlformats-officedocument.presentationml.slideLayout+xml"/>
  <Override PartName="/ppt/notesSlides/notesSlide37.xml" ContentType="application/vnd.openxmlformats-officedocument.presentationml.notesSlide+xml"/>
  <Override PartName="/ppt/diagrams/quickStyle1.xml" ContentType="application/vnd.openxmlformats-officedocument.drawingml.diagramStyle+xml"/>
  <Override PartName="/ppt/notesSlides/notesSlide55.xml" ContentType="application/vnd.openxmlformats-officedocument.presentationml.notesSlide+xml"/>
  <Override PartName="/ppt/notesSlides/notesSlide84.xml" ContentType="application/vnd.openxmlformats-officedocument.presentationml.notesSlide+xml"/>
  <Override PartName="/ppt/notesSlides/notesSlide100.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notesSlides/notesSlide91.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80.xml" ContentType="application/vnd.openxmlformats-officedocument.presentationml.notes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slides/slide98.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diagrams/data1.xml" ContentType="application/vnd.openxmlformats-officedocument.drawingml.diagramData+xml"/>
  <Override PartName="/ppt/notesSlides/notesSlide89.xml" ContentType="application/vnd.openxmlformats-officedocument.presentationml.notesSlide+xml"/>
  <Override PartName="/ppt/slides/slide29.xml" ContentType="application/vnd.openxmlformats-officedocument.presentationml.slide+xml"/>
  <Override PartName="/ppt/slides/slide76.xml" ContentType="application/vnd.openxmlformats-officedocument.presentationml.slide+xml"/>
  <Override PartName="/ppt/notesSlides/notesSlide78.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notesSlides/notesSlide67.xml" ContentType="application/vnd.openxmlformats-officedocument.presentationml.notesSlid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notesSlides/notesSlide92.xml" ContentType="application/vnd.openxmlformats-officedocument.presentationml.notesSlide+xml"/>
  <Override PartName="/ppt/notesSlides/notesSlide101.xml" ContentType="application/vnd.openxmlformats-officedocument.presentationml.notesSlide+xml"/>
  <Override PartName="/ppt/slides/slide32.xml" ContentType="application/vnd.openxmlformats-officedocument.presentationml.slide+xml"/>
  <Override PartName="/ppt/notesSlides/notesSlide34.xml" ContentType="application/vnd.openxmlformats-officedocument.presentationml.notesSlide+xml"/>
  <Override PartName="/ppt/notesSlides/notesSlide81.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notesSlides/notesSlide23.xml" ContentType="application/vnd.openxmlformats-officedocument.presentationml.notesSlide+xml"/>
  <Override PartName="/ppt/notesSlides/notesSlide70.xml" ContentType="application/vnd.openxmlformats-officedocument.presentationml.notesSlide+xml"/>
  <Override PartName="/ppt/notesSlides/notesSlide12.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s/slide48.xml" ContentType="application/vnd.openxmlformats-officedocument.presentationml.slide+xml"/>
  <Override PartName="/ppt/slides/slide95.xml" ContentType="application/vnd.openxmlformats-officedocument.presentationml.slide+xml"/>
  <Override PartName="/ppt/notesSlides/notesSlide3.xml" ContentType="application/vnd.openxmlformats-officedocument.presentationml.notesSlide+xml"/>
  <Override PartName="/ppt/notesSlides/notesSlide97.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notesSlides/notesSlide39.xml" ContentType="application/vnd.openxmlformats-officedocument.presentationml.notesSlide+xml"/>
  <Override PartName="/ppt/notesSlides/notesSlide86.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0" r:id="rId1"/>
  </p:sldMasterIdLst>
  <p:notesMasterIdLst>
    <p:notesMasterId r:id="rId107"/>
  </p:notesMasterIdLst>
  <p:handoutMasterIdLst>
    <p:handoutMasterId r:id="rId108"/>
  </p:handoutMasterIdLst>
  <p:sldIdLst>
    <p:sldId id="439" r:id="rId2"/>
    <p:sldId id="1172" r:id="rId3"/>
    <p:sldId id="1163" r:id="rId4"/>
    <p:sldId id="1164" r:id="rId5"/>
    <p:sldId id="1165" r:id="rId6"/>
    <p:sldId id="1303" r:id="rId7"/>
    <p:sldId id="1304" r:id="rId8"/>
    <p:sldId id="1305" r:id="rId9"/>
    <p:sldId id="1166" r:id="rId10"/>
    <p:sldId id="1167" r:id="rId11"/>
    <p:sldId id="983" r:id="rId12"/>
    <p:sldId id="1130" r:id="rId13"/>
    <p:sldId id="1120" r:id="rId14"/>
    <p:sldId id="1121" r:id="rId15"/>
    <p:sldId id="1122" r:id="rId16"/>
    <p:sldId id="1123" r:id="rId17"/>
    <p:sldId id="1111" r:id="rId18"/>
    <p:sldId id="1102" r:id="rId19"/>
    <p:sldId id="1112" r:id="rId20"/>
    <p:sldId id="1114" r:id="rId21"/>
    <p:sldId id="1115" r:id="rId22"/>
    <p:sldId id="1131" r:id="rId23"/>
    <p:sldId id="1117" r:id="rId24"/>
    <p:sldId id="1118" r:id="rId25"/>
    <p:sldId id="1097" r:id="rId26"/>
    <p:sldId id="1096" r:id="rId27"/>
    <p:sldId id="1129" r:id="rId28"/>
    <p:sldId id="1099" r:id="rId29"/>
    <p:sldId id="1168" r:id="rId30"/>
    <p:sldId id="1169" r:id="rId31"/>
    <p:sldId id="1171" r:id="rId32"/>
    <p:sldId id="1127" r:id="rId33"/>
    <p:sldId id="1116" r:id="rId34"/>
    <p:sldId id="1132" r:id="rId35"/>
    <p:sldId id="1045" r:id="rId36"/>
    <p:sldId id="1317" r:id="rId37"/>
    <p:sldId id="1355" r:id="rId38"/>
    <p:sldId id="1318" r:id="rId39"/>
    <p:sldId id="1319" r:id="rId40"/>
    <p:sldId id="1322" r:id="rId41"/>
    <p:sldId id="1323" r:id="rId42"/>
    <p:sldId id="1324" r:id="rId43"/>
    <p:sldId id="1325" r:id="rId44"/>
    <p:sldId id="1326" r:id="rId45"/>
    <p:sldId id="1327" r:id="rId46"/>
    <p:sldId id="1328" r:id="rId47"/>
    <p:sldId id="1329" r:id="rId48"/>
    <p:sldId id="1330" r:id="rId49"/>
    <p:sldId id="1348" r:id="rId50"/>
    <p:sldId id="1349" r:id="rId51"/>
    <p:sldId id="1331" r:id="rId52"/>
    <p:sldId id="1350" r:id="rId53"/>
    <p:sldId id="1351" r:id="rId54"/>
    <p:sldId id="1332" r:id="rId55"/>
    <p:sldId id="1299" r:id="rId56"/>
    <p:sldId id="1316" r:id="rId57"/>
    <p:sldId id="1300" r:id="rId58"/>
    <p:sldId id="1341" r:id="rId59"/>
    <p:sldId id="1342" r:id="rId60"/>
    <p:sldId id="1343" r:id="rId61"/>
    <p:sldId id="1344" r:id="rId62"/>
    <p:sldId id="1345" r:id="rId63"/>
    <p:sldId id="1346" r:id="rId64"/>
    <p:sldId id="1347" r:id="rId65"/>
    <p:sldId id="1352" r:id="rId66"/>
    <p:sldId id="1353" r:id="rId67"/>
    <p:sldId id="1354" r:id="rId68"/>
    <p:sldId id="1301" r:id="rId69"/>
    <p:sldId id="1247" r:id="rId70"/>
    <p:sldId id="1251" r:id="rId71"/>
    <p:sldId id="1252" r:id="rId72"/>
    <p:sldId id="1253" r:id="rId73"/>
    <p:sldId id="1254" r:id="rId74"/>
    <p:sldId id="1255" r:id="rId75"/>
    <p:sldId id="1256" r:id="rId76"/>
    <p:sldId id="1257" r:id="rId77"/>
    <p:sldId id="1258" r:id="rId78"/>
    <p:sldId id="1259" r:id="rId79"/>
    <p:sldId id="1260" r:id="rId80"/>
    <p:sldId id="1261" r:id="rId81"/>
    <p:sldId id="1262" r:id="rId82"/>
    <p:sldId id="1263" r:id="rId83"/>
    <p:sldId id="1264" r:id="rId84"/>
    <p:sldId id="1265" r:id="rId85"/>
    <p:sldId id="1266" r:id="rId86"/>
    <p:sldId id="1267" r:id="rId87"/>
    <p:sldId id="1268" r:id="rId88"/>
    <p:sldId id="1269" r:id="rId89"/>
    <p:sldId id="1270" r:id="rId90"/>
    <p:sldId id="1271" r:id="rId91"/>
    <p:sldId id="1272" r:id="rId92"/>
    <p:sldId id="1273" r:id="rId93"/>
    <p:sldId id="1274" r:id="rId94"/>
    <p:sldId id="1275" r:id="rId95"/>
    <p:sldId id="1276" r:id="rId96"/>
    <p:sldId id="1277" r:id="rId97"/>
    <p:sldId id="1278" r:id="rId98"/>
    <p:sldId id="1279" r:id="rId99"/>
    <p:sldId id="1280" r:id="rId100"/>
    <p:sldId id="1281" r:id="rId101"/>
    <p:sldId id="1282" r:id="rId102"/>
    <p:sldId id="1283" r:id="rId103"/>
    <p:sldId id="1284" r:id="rId104"/>
    <p:sldId id="1285" r:id="rId105"/>
    <p:sldId id="1286" r:id="rId106"/>
  </p:sldIdLst>
  <p:sldSz cx="9144000" cy="6858000" type="screen4x3"/>
  <p:notesSz cx="6858000" cy="92964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5F85E3"/>
    <a:srgbClr val="D8E1F8"/>
    <a:srgbClr val="CC0000"/>
    <a:srgbClr val="996633"/>
    <a:srgbClr val="4B75DF"/>
    <a:srgbClr val="7797E7"/>
    <a:srgbClr val="2352C7"/>
    <a:srgbClr val="006699"/>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587" autoAdjust="0"/>
    <p:restoredTop sz="86454" autoAdjust="0"/>
  </p:normalViewPr>
  <p:slideViewPr>
    <p:cSldViewPr>
      <p:cViewPr>
        <p:scale>
          <a:sx n="71" d="100"/>
          <a:sy n="71" d="100"/>
        </p:scale>
        <p:origin x="-1716" y="-198"/>
      </p:cViewPr>
      <p:guideLst>
        <p:guide orient="horz" pos="2160"/>
        <p:guide pos="2880"/>
      </p:guideLst>
    </p:cSldViewPr>
  </p:slideViewPr>
  <p:outlineViewPr>
    <p:cViewPr>
      <p:scale>
        <a:sx n="33" d="100"/>
        <a:sy n="33" d="100"/>
      </p:scale>
      <p:origin x="0" y="-29616"/>
    </p:cViewPr>
  </p:outlineViewPr>
  <p:notesTextViewPr>
    <p:cViewPr>
      <p:scale>
        <a:sx n="100" d="100"/>
        <a:sy n="100" d="100"/>
      </p:scale>
      <p:origin x="0" y="0"/>
    </p:cViewPr>
  </p:notesTextViewPr>
  <p:sorterViewPr>
    <p:cViewPr>
      <p:scale>
        <a:sx n="100" d="100"/>
        <a:sy n="100" d="100"/>
      </p:scale>
      <p:origin x="0" y="19242"/>
    </p:cViewPr>
  </p:sorterViewPr>
  <p:notesViewPr>
    <p:cSldViewPr>
      <p:cViewPr varScale="1">
        <p:scale>
          <a:sx n="66" d="100"/>
          <a:sy n="66" d="100"/>
        </p:scale>
        <p:origin x="-3252" y="-114"/>
      </p:cViewPr>
      <p:guideLst>
        <p:guide orient="horz" pos="2928"/>
        <p:guide pos="2160"/>
      </p:guideLst>
    </p:cSldViewPr>
  </p:notes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notesMaster" Target="notesMasters/notesMaster1.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presProps" Target="presProp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s>
</file>

<file path=ppt/diagrams/colors1.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9010643-3B66-44C1-9EE8-EE4CEFB00143}" type="doc">
      <dgm:prSet loTypeId="urn:microsoft.com/office/officeart/2005/8/layout/pyramid4" loCatId="pyramid" qsTypeId="urn:microsoft.com/office/officeart/2005/8/quickstyle/simple1" qsCatId="simple" csTypeId="urn:microsoft.com/office/officeart/2005/8/colors/accent1_4" csCatId="accent1" phldr="1"/>
      <dgm:spPr/>
      <dgm:t>
        <a:bodyPr/>
        <a:lstStyle/>
        <a:p>
          <a:endParaRPr lang="en-US"/>
        </a:p>
      </dgm:t>
    </dgm:pt>
    <dgm:pt modelId="{E02F768D-8D72-49D0-860C-A738D76714D2}">
      <dgm:prSet phldrT="[Text]" custT="1"/>
      <dgm:spPr/>
      <dgm:t>
        <a:bodyPr/>
        <a:lstStyle/>
        <a:p>
          <a:r>
            <a:rPr lang="en-US" sz="1700" dirty="0" smtClean="0"/>
            <a:t>Capstone accounts</a:t>
          </a:r>
          <a:endParaRPr lang="en-US" sz="1700" dirty="0"/>
        </a:p>
      </dgm:t>
    </dgm:pt>
    <dgm:pt modelId="{FEBDDACC-C73E-4101-868E-1C444BC90473}" type="parTrans" cxnId="{9A9BB5D8-B4B1-46A5-896A-F2A1F465C754}">
      <dgm:prSet/>
      <dgm:spPr/>
      <dgm:t>
        <a:bodyPr/>
        <a:lstStyle/>
        <a:p>
          <a:endParaRPr lang="en-US"/>
        </a:p>
      </dgm:t>
    </dgm:pt>
    <dgm:pt modelId="{6FF75728-8AEE-4691-9F1C-388C486F3C03}" type="sibTrans" cxnId="{9A9BB5D8-B4B1-46A5-896A-F2A1F465C754}">
      <dgm:prSet/>
      <dgm:spPr/>
      <dgm:t>
        <a:bodyPr/>
        <a:lstStyle/>
        <a:p>
          <a:endParaRPr lang="en-US"/>
        </a:p>
      </dgm:t>
    </dgm:pt>
    <dgm:pt modelId="{C8C0C6C1-19A6-4986-B86B-0334A4747349}">
      <dgm:prSet phldrT="[Text]" custT="1"/>
      <dgm:spPr/>
      <dgm:t>
        <a:bodyPr/>
        <a:lstStyle/>
        <a:p>
          <a:r>
            <a:rPr lang="en-US" sz="1700" dirty="0" smtClean="0"/>
            <a:t>Other accounts</a:t>
          </a:r>
          <a:endParaRPr lang="en-US" sz="1700" dirty="0"/>
        </a:p>
      </dgm:t>
    </dgm:pt>
    <dgm:pt modelId="{E63FE844-154A-4B85-B0EA-5638EF078176}" type="parTrans" cxnId="{A4235D6D-1B29-4899-A93A-ECEE83492108}">
      <dgm:prSet/>
      <dgm:spPr/>
      <dgm:t>
        <a:bodyPr/>
        <a:lstStyle/>
        <a:p>
          <a:endParaRPr lang="en-US"/>
        </a:p>
      </dgm:t>
    </dgm:pt>
    <dgm:pt modelId="{6BD7D92A-9DC1-4FB9-9CE5-D4AC209C95C8}" type="sibTrans" cxnId="{A4235D6D-1B29-4899-A93A-ECEE83492108}">
      <dgm:prSet/>
      <dgm:spPr/>
      <dgm:t>
        <a:bodyPr/>
        <a:lstStyle/>
        <a:p>
          <a:endParaRPr lang="en-US"/>
        </a:p>
      </dgm:t>
    </dgm:pt>
    <dgm:pt modelId="{0C87FAC4-C4AF-401D-9427-964BC7C4FF65}">
      <dgm:prSet phldrT="[Text]" custT="1"/>
      <dgm:spPr/>
      <dgm:t>
        <a:bodyPr/>
        <a:lstStyle/>
        <a:p>
          <a:r>
            <a:rPr lang="en-US" sz="1700" dirty="0" smtClean="0"/>
            <a:t>Key staff accounts</a:t>
          </a:r>
          <a:endParaRPr lang="en-US" sz="1700" dirty="0"/>
        </a:p>
      </dgm:t>
    </dgm:pt>
    <dgm:pt modelId="{4AB18935-F495-477B-AB39-A2BB02AE56F4}" type="parTrans" cxnId="{91419399-FA6B-4F5C-A911-8E51E33A95C5}">
      <dgm:prSet/>
      <dgm:spPr/>
      <dgm:t>
        <a:bodyPr/>
        <a:lstStyle/>
        <a:p>
          <a:endParaRPr lang="en-US"/>
        </a:p>
      </dgm:t>
    </dgm:pt>
    <dgm:pt modelId="{AC7B7F5A-2A94-411D-8ADF-A07496F1E69D}" type="sibTrans" cxnId="{91419399-FA6B-4F5C-A911-8E51E33A95C5}">
      <dgm:prSet/>
      <dgm:spPr/>
      <dgm:t>
        <a:bodyPr/>
        <a:lstStyle/>
        <a:p>
          <a:endParaRPr lang="en-US"/>
        </a:p>
      </dgm:t>
    </dgm:pt>
    <dgm:pt modelId="{B03ACD5A-AC64-4DAD-8FB7-BECFB8933786}">
      <dgm:prSet phldrT="[Text]" custT="1"/>
      <dgm:spPr/>
      <dgm:t>
        <a:bodyPr/>
        <a:lstStyle/>
        <a:p>
          <a:r>
            <a:rPr lang="en-US" sz="1700" dirty="0" smtClean="0"/>
            <a:t>Other accounts</a:t>
          </a:r>
          <a:endParaRPr lang="en-US" sz="1700" dirty="0"/>
        </a:p>
      </dgm:t>
    </dgm:pt>
    <dgm:pt modelId="{8EF2BF15-BA9E-4DDB-9945-D1B2EAFE0A64}" type="parTrans" cxnId="{06C1B170-9BCF-4C14-8BC0-151389704EFC}">
      <dgm:prSet/>
      <dgm:spPr/>
      <dgm:t>
        <a:bodyPr/>
        <a:lstStyle/>
        <a:p>
          <a:endParaRPr lang="en-US"/>
        </a:p>
      </dgm:t>
    </dgm:pt>
    <dgm:pt modelId="{9DB08E4C-57BB-48A3-9EA5-A6BD1B8CED12}" type="sibTrans" cxnId="{06C1B170-9BCF-4C14-8BC0-151389704EFC}">
      <dgm:prSet/>
      <dgm:spPr/>
      <dgm:t>
        <a:bodyPr/>
        <a:lstStyle/>
        <a:p>
          <a:endParaRPr lang="en-US"/>
        </a:p>
      </dgm:t>
    </dgm:pt>
    <dgm:pt modelId="{826A6CA5-89F2-4A83-BC65-D12D9AAFB993}" type="pres">
      <dgm:prSet presAssocID="{89010643-3B66-44C1-9EE8-EE4CEFB00143}" presName="compositeShape" presStyleCnt="0">
        <dgm:presLayoutVars>
          <dgm:chMax val="9"/>
          <dgm:dir/>
          <dgm:resizeHandles val="exact"/>
        </dgm:presLayoutVars>
      </dgm:prSet>
      <dgm:spPr/>
      <dgm:t>
        <a:bodyPr/>
        <a:lstStyle/>
        <a:p>
          <a:endParaRPr lang="en-US"/>
        </a:p>
      </dgm:t>
    </dgm:pt>
    <dgm:pt modelId="{04655EC7-AE67-4EF0-84EA-8016C3BE4A57}" type="pres">
      <dgm:prSet presAssocID="{89010643-3B66-44C1-9EE8-EE4CEFB00143}" presName="triangle1" presStyleLbl="node1" presStyleIdx="0" presStyleCnt="4">
        <dgm:presLayoutVars>
          <dgm:bulletEnabled val="1"/>
        </dgm:presLayoutVars>
      </dgm:prSet>
      <dgm:spPr/>
      <dgm:t>
        <a:bodyPr/>
        <a:lstStyle/>
        <a:p>
          <a:endParaRPr lang="en-US"/>
        </a:p>
      </dgm:t>
    </dgm:pt>
    <dgm:pt modelId="{133487CA-E38B-4850-BD2C-E3E544EFAD31}" type="pres">
      <dgm:prSet presAssocID="{89010643-3B66-44C1-9EE8-EE4CEFB00143}" presName="triangle2" presStyleLbl="node1" presStyleIdx="1" presStyleCnt="4">
        <dgm:presLayoutVars>
          <dgm:bulletEnabled val="1"/>
        </dgm:presLayoutVars>
      </dgm:prSet>
      <dgm:spPr/>
      <dgm:t>
        <a:bodyPr/>
        <a:lstStyle/>
        <a:p>
          <a:endParaRPr lang="en-US"/>
        </a:p>
      </dgm:t>
    </dgm:pt>
    <dgm:pt modelId="{B2562224-D546-4D46-95B5-753ED097FFE3}" type="pres">
      <dgm:prSet presAssocID="{89010643-3B66-44C1-9EE8-EE4CEFB00143}" presName="triangle3" presStyleLbl="node1" presStyleIdx="2" presStyleCnt="4">
        <dgm:presLayoutVars>
          <dgm:bulletEnabled val="1"/>
        </dgm:presLayoutVars>
      </dgm:prSet>
      <dgm:spPr/>
      <dgm:t>
        <a:bodyPr/>
        <a:lstStyle/>
        <a:p>
          <a:endParaRPr lang="en-US"/>
        </a:p>
      </dgm:t>
    </dgm:pt>
    <dgm:pt modelId="{94B37675-44CD-4D58-A7F9-23B1E4D2B639}" type="pres">
      <dgm:prSet presAssocID="{89010643-3B66-44C1-9EE8-EE4CEFB00143}" presName="triangle4" presStyleLbl="node1" presStyleIdx="3" presStyleCnt="4">
        <dgm:presLayoutVars>
          <dgm:bulletEnabled val="1"/>
        </dgm:presLayoutVars>
      </dgm:prSet>
      <dgm:spPr/>
      <dgm:t>
        <a:bodyPr/>
        <a:lstStyle/>
        <a:p>
          <a:endParaRPr lang="en-US"/>
        </a:p>
      </dgm:t>
    </dgm:pt>
  </dgm:ptLst>
  <dgm:cxnLst>
    <dgm:cxn modelId="{A4235D6D-1B29-4899-A93A-ECEE83492108}" srcId="{89010643-3B66-44C1-9EE8-EE4CEFB00143}" destId="{C8C0C6C1-19A6-4986-B86B-0334A4747349}" srcOrd="1" destOrd="0" parTransId="{E63FE844-154A-4B85-B0EA-5638EF078176}" sibTransId="{6BD7D92A-9DC1-4FB9-9CE5-D4AC209C95C8}"/>
    <dgm:cxn modelId="{630A63FF-4EEB-4CEE-BD2C-36AF36F32756}" type="presOf" srcId="{C8C0C6C1-19A6-4986-B86B-0334A4747349}" destId="{133487CA-E38B-4850-BD2C-E3E544EFAD31}" srcOrd="0" destOrd="0" presId="urn:microsoft.com/office/officeart/2005/8/layout/pyramid4"/>
    <dgm:cxn modelId="{4E67A63F-9CE2-496D-8B19-597DA09C467E}" type="presOf" srcId="{B03ACD5A-AC64-4DAD-8FB7-BECFB8933786}" destId="{94B37675-44CD-4D58-A7F9-23B1E4D2B639}" srcOrd="0" destOrd="0" presId="urn:microsoft.com/office/officeart/2005/8/layout/pyramid4"/>
    <dgm:cxn modelId="{9A9BB5D8-B4B1-46A5-896A-F2A1F465C754}" srcId="{89010643-3B66-44C1-9EE8-EE4CEFB00143}" destId="{E02F768D-8D72-49D0-860C-A738D76714D2}" srcOrd="0" destOrd="0" parTransId="{FEBDDACC-C73E-4101-868E-1C444BC90473}" sibTransId="{6FF75728-8AEE-4691-9F1C-388C486F3C03}"/>
    <dgm:cxn modelId="{91419399-FA6B-4F5C-A911-8E51E33A95C5}" srcId="{89010643-3B66-44C1-9EE8-EE4CEFB00143}" destId="{0C87FAC4-C4AF-401D-9427-964BC7C4FF65}" srcOrd="2" destOrd="0" parTransId="{4AB18935-F495-477B-AB39-A2BB02AE56F4}" sibTransId="{AC7B7F5A-2A94-411D-8ADF-A07496F1E69D}"/>
    <dgm:cxn modelId="{154F9EA9-C488-4608-8BA7-74EE590E0291}" type="presOf" srcId="{89010643-3B66-44C1-9EE8-EE4CEFB00143}" destId="{826A6CA5-89F2-4A83-BC65-D12D9AAFB993}" srcOrd="0" destOrd="0" presId="urn:microsoft.com/office/officeart/2005/8/layout/pyramid4"/>
    <dgm:cxn modelId="{06C1B170-9BCF-4C14-8BC0-151389704EFC}" srcId="{89010643-3B66-44C1-9EE8-EE4CEFB00143}" destId="{B03ACD5A-AC64-4DAD-8FB7-BECFB8933786}" srcOrd="3" destOrd="0" parTransId="{8EF2BF15-BA9E-4DDB-9945-D1B2EAFE0A64}" sibTransId="{9DB08E4C-57BB-48A3-9EA5-A6BD1B8CED12}"/>
    <dgm:cxn modelId="{56E1D17A-516A-4013-88C7-AFBD2E658154}" type="presOf" srcId="{E02F768D-8D72-49D0-860C-A738D76714D2}" destId="{04655EC7-AE67-4EF0-84EA-8016C3BE4A57}" srcOrd="0" destOrd="0" presId="urn:microsoft.com/office/officeart/2005/8/layout/pyramid4"/>
    <dgm:cxn modelId="{8EB4C5B4-2ECE-4445-BC42-671308CC3D6E}" type="presOf" srcId="{0C87FAC4-C4AF-401D-9427-964BC7C4FF65}" destId="{B2562224-D546-4D46-95B5-753ED097FFE3}" srcOrd="0" destOrd="0" presId="urn:microsoft.com/office/officeart/2005/8/layout/pyramid4"/>
    <dgm:cxn modelId="{239FD0B3-7151-4820-9B3E-EC99A48C0405}" type="presParOf" srcId="{826A6CA5-89F2-4A83-BC65-D12D9AAFB993}" destId="{04655EC7-AE67-4EF0-84EA-8016C3BE4A57}" srcOrd="0" destOrd="0" presId="urn:microsoft.com/office/officeart/2005/8/layout/pyramid4"/>
    <dgm:cxn modelId="{F6E06112-AF24-46A2-A2A1-4729A725862A}" type="presParOf" srcId="{826A6CA5-89F2-4A83-BC65-D12D9AAFB993}" destId="{133487CA-E38B-4850-BD2C-E3E544EFAD31}" srcOrd="1" destOrd="0" presId="urn:microsoft.com/office/officeart/2005/8/layout/pyramid4"/>
    <dgm:cxn modelId="{86AAD38C-2B15-47FC-8801-CC33BD923686}" type="presParOf" srcId="{826A6CA5-89F2-4A83-BC65-D12D9AAFB993}" destId="{B2562224-D546-4D46-95B5-753ED097FFE3}" srcOrd="2" destOrd="0" presId="urn:microsoft.com/office/officeart/2005/8/layout/pyramid4"/>
    <dgm:cxn modelId="{7447F2A6-EAAF-40DD-85EB-5B591A6D773D}" type="presParOf" srcId="{826A6CA5-89F2-4A83-BC65-D12D9AAFB993}" destId="{94B37675-44CD-4D58-A7F9-23B1E4D2B639}" srcOrd="3" destOrd="0" presId="urn:microsoft.com/office/officeart/2005/8/layout/pyramid4"/>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04655EC7-AE67-4EF0-84EA-8016C3BE4A57}">
      <dsp:nvSpPr>
        <dsp:cNvPr id="0" name=""/>
        <dsp:cNvSpPr/>
      </dsp:nvSpPr>
      <dsp:spPr>
        <a:xfrm>
          <a:off x="2127250" y="0"/>
          <a:ext cx="2146300" cy="2146300"/>
        </a:xfrm>
        <a:prstGeom prst="triangle">
          <a:avLst/>
        </a:prstGeom>
        <a:solidFill>
          <a:schemeClr val="accent1">
            <a:shade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dirty="0" smtClean="0"/>
            <a:t>Capstone accounts</a:t>
          </a:r>
          <a:endParaRPr lang="en-US" sz="1700" kern="1200" dirty="0"/>
        </a:p>
      </dsp:txBody>
      <dsp:txXfrm>
        <a:off x="2127250" y="0"/>
        <a:ext cx="2146300" cy="2146300"/>
      </dsp:txXfrm>
    </dsp:sp>
    <dsp:sp modelId="{133487CA-E38B-4850-BD2C-E3E544EFAD31}">
      <dsp:nvSpPr>
        <dsp:cNvPr id="0" name=""/>
        <dsp:cNvSpPr/>
      </dsp:nvSpPr>
      <dsp:spPr>
        <a:xfrm>
          <a:off x="1054100" y="2146300"/>
          <a:ext cx="2146300" cy="2146300"/>
        </a:xfrm>
        <a:prstGeom prst="triangle">
          <a:avLst/>
        </a:prstGeom>
        <a:solidFill>
          <a:schemeClr val="accent1">
            <a:shade val="50000"/>
            <a:hueOff val="180719"/>
            <a:satOff val="-3780"/>
            <a:lumOff val="2103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dirty="0" smtClean="0"/>
            <a:t>Other accounts</a:t>
          </a:r>
          <a:endParaRPr lang="en-US" sz="1700" kern="1200" dirty="0"/>
        </a:p>
      </dsp:txBody>
      <dsp:txXfrm>
        <a:off x="1054100" y="2146300"/>
        <a:ext cx="2146300" cy="2146300"/>
      </dsp:txXfrm>
    </dsp:sp>
    <dsp:sp modelId="{B2562224-D546-4D46-95B5-753ED097FFE3}">
      <dsp:nvSpPr>
        <dsp:cNvPr id="0" name=""/>
        <dsp:cNvSpPr/>
      </dsp:nvSpPr>
      <dsp:spPr>
        <a:xfrm rot="10800000">
          <a:off x="2127250" y="2146300"/>
          <a:ext cx="2146300" cy="2146300"/>
        </a:xfrm>
        <a:prstGeom prst="triangle">
          <a:avLst/>
        </a:prstGeom>
        <a:solidFill>
          <a:schemeClr val="accent1">
            <a:shade val="50000"/>
            <a:hueOff val="361437"/>
            <a:satOff val="-7560"/>
            <a:lumOff val="4206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dirty="0" smtClean="0"/>
            <a:t>Key staff accounts</a:t>
          </a:r>
          <a:endParaRPr lang="en-US" sz="1700" kern="1200" dirty="0"/>
        </a:p>
      </dsp:txBody>
      <dsp:txXfrm rot="10800000">
        <a:off x="2127250" y="2146300"/>
        <a:ext cx="2146300" cy="2146300"/>
      </dsp:txXfrm>
    </dsp:sp>
    <dsp:sp modelId="{94B37675-44CD-4D58-A7F9-23B1E4D2B639}">
      <dsp:nvSpPr>
        <dsp:cNvPr id="0" name=""/>
        <dsp:cNvSpPr/>
      </dsp:nvSpPr>
      <dsp:spPr>
        <a:xfrm>
          <a:off x="3200400" y="2146300"/>
          <a:ext cx="2146300" cy="2146300"/>
        </a:xfrm>
        <a:prstGeom prst="triangle">
          <a:avLst/>
        </a:prstGeom>
        <a:solidFill>
          <a:schemeClr val="accent1">
            <a:shade val="50000"/>
            <a:hueOff val="180719"/>
            <a:satOff val="-3780"/>
            <a:lumOff val="2103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dirty="0" smtClean="0"/>
            <a:t>Other accounts</a:t>
          </a:r>
          <a:endParaRPr lang="en-US" sz="1700" kern="1200" dirty="0"/>
        </a:p>
      </dsp:txBody>
      <dsp:txXfrm>
        <a:off x="3200400" y="2146300"/>
        <a:ext cx="2146300" cy="2146300"/>
      </dsp:txXfrm>
    </dsp:sp>
  </dsp:spTree>
</dsp:drawing>
</file>

<file path=ppt/diagrams/layout1.xml><?xml version="1.0" encoding="utf-8"?>
<dgm:layoutDef xmlns:dgm="http://schemas.openxmlformats.org/drawingml/2006/diagram" xmlns:a="http://schemas.openxmlformats.org/drawingml/2006/main" uniqueId="urn:microsoft.com/office/officeart/2005/8/layout/pyramid4">
  <dgm:title val=""/>
  <dgm:desc val=""/>
  <dgm:catLst>
    <dgm:cat type="pyramid" pri="4000"/>
    <dgm:cat type="relationship" pri="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useDef="1">
    <dgm:dataModel>
      <dgm:ptLst/>
      <dgm:bg/>
      <dgm:whole/>
    </dgm:dataModel>
  </dgm:styleData>
  <dgm:clrData useDef="1">
    <dgm:dataModel>
      <dgm:ptLst/>
      <dgm:bg/>
      <dgm:whole/>
    </dgm:dataModel>
  </dgm:clrData>
  <dgm:layoutNode name="compositeShape">
    <dgm:varLst>
      <dgm:chMax val="9"/>
      <dgm:dir/>
      <dgm:resizeHandles val="exact"/>
    </dgm:varLst>
    <dgm:alg type="composite">
      <dgm:param type="ar" val="1"/>
    </dgm:alg>
    <dgm:shape xmlns:r="http://schemas.openxmlformats.org/officeDocument/2006/relationships" r:blip="">
      <dgm:adjLst/>
    </dgm:shape>
    <dgm:presOf/>
    <dgm:choose name="Name0">
      <dgm:if name="Name1" axis="ch" ptType="node" func="cnt" op="lte" val="4">
        <dgm:choose name="Name2">
          <dgm:if name="Name3" axis="ch" ptType="node" func="cnt" op="equ" val="1">
            <dgm:constrLst>
              <dgm:constr type="primFontSz" for="ch" ptType="node" op="equ" val="65"/>
              <dgm:constr type="t" for="ch" forName="triangle1"/>
              <dgm:constr type="l" for="ch" forName="triangle1"/>
              <dgm:constr type="h" for="ch" forName="triangle1" refType="h"/>
              <dgm:constr type="w" for="ch" forName="triangle1" refType="h"/>
            </dgm:constrLst>
          </dgm:if>
          <dgm:else name="Name4">
            <dgm:constrLst>
              <dgm:constr type="primFontSz" for="ch" ptType="node" op="equ" val="65"/>
              <dgm:constr type="t" for="ch" forName="triangle1"/>
              <dgm:constr type="l" for="ch" forName="triangle1" refType="h" fact="0.25"/>
              <dgm:constr type="h" for="ch" forName="triangle1" refType="h" fact="0.5"/>
              <dgm:constr type="w" for="ch" forName="triangle1" refType="h" fact="0.5"/>
              <dgm:constr type="t" for="ch" forName="triangle2" refType="h" fact="0.5"/>
              <dgm:constr type="l" for="ch" forName="triangle2"/>
              <dgm:constr type="h" for="ch" forName="triangle2" refType="h" fact="0.5"/>
              <dgm:constr type="w" for="ch" forName="triangle2" refType="h" fact="0.5"/>
              <dgm:constr type="t" for="ch" forName="triangle3" refType="h" fact="0.5"/>
              <dgm:constr type="l" for="ch" forName="triangle3" refType="h" fact="0.25"/>
              <dgm:constr type="h" for="ch" forName="triangle3" refType="h" fact="0.5"/>
              <dgm:constr type="w" for="ch" forName="triangle3" refType="h" fact="0.5"/>
              <dgm:constr type="t" for="ch" forName="triangle4" refType="h" fact="0.5"/>
              <dgm:constr type="l" for="ch" forName="triangle4" refType="h" fact="0.5"/>
              <dgm:constr type="h" for="ch" forName="triangle4" refType="h" fact="0.5"/>
              <dgm:constr type="w" for="ch" forName="triangle4" refType="h" fact="0.5"/>
            </dgm:constrLst>
          </dgm:else>
        </dgm:choose>
      </dgm:if>
      <dgm:else name="Name5">
        <dgm:constrLst>
          <dgm:constr type="primFontSz" for="ch" ptType="node" op="equ" val="65"/>
          <dgm:constr type="t" for="ch" forName="triangle1"/>
          <dgm:constr type="l" for="ch" forName="triangle1" refType="h" fact="0.33"/>
          <dgm:constr type="h" for="ch" forName="triangle1" refType="h" fact="0.33"/>
          <dgm:constr type="w" for="ch" forName="triangle1" refType="h" fact="0.33"/>
          <dgm:constr type="t" for="ch" forName="triangle2" refType="h" fact="0.33"/>
          <dgm:constr type="l" for="ch" forName="triangle2" refType="h" fact="0.165"/>
          <dgm:constr type="h" for="ch" forName="triangle2" refType="h" fact="0.33"/>
          <dgm:constr type="w" for="ch" forName="triangle2" refType="h" fact="0.33"/>
          <dgm:constr type="t" for="ch" forName="triangle3" refType="h" fact="0.33"/>
          <dgm:constr type="l" for="ch" forName="triangle3" refType="h" fact="0.33"/>
          <dgm:constr type="h" for="ch" forName="triangle3" refType="h" fact="0.33"/>
          <dgm:constr type="w" for="ch" forName="triangle3" refType="h" fact="0.33"/>
          <dgm:constr type="t" for="ch" forName="triangle4" refType="h" fact="0.33"/>
          <dgm:constr type="l" for="ch" forName="triangle4" refType="h" fact="0.495"/>
          <dgm:constr type="h" for="ch" forName="triangle4" refType="h" fact="0.33"/>
          <dgm:constr type="w" for="ch" forName="triangle4" refType="h" fact="0.33"/>
          <dgm:constr type="t" for="ch" forName="triangle5" refType="h" fact="0.66"/>
          <dgm:constr type="l" for="ch" forName="triangle5"/>
          <dgm:constr type="h" for="ch" forName="triangle5" refType="h" fact="0.33"/>
          <dgm:constr type="w" for="ch" forName="triangle5" refType="h" fact="0.33"/>
          <dgm:constr type="t" for="ch" forName="triangle6" refType="h" fact="0.66"/>
          <dgm:constr type="l" for="ch" forName="triangle6" refType="h" fact="0.165"/>
          <dgm:constr type="h" for="ch" forName="triangle6" refType="h" fact="0.33"/>
          <dgm:constr type="w" for="ch" forName="triangle6" refType="h" fact="0.33"/>
          <dgm:constr type="t" for="ch" forName="triangle7" refType="h" fact="0.66"/>
          <dgm:constr type="l" for="ch" forName="triangle7" refType="h" fact="0.33"/>
          <dgm:constr type="h" for="ch" forName="triangle7" refType="h" fact="0.33"/>
          <dgm:constr type="w" for="ch" forName="triangle7" refType="h" fact="0.33"/>
          <dgm:constr type="t" for="ch" forName="triangle8" refType="h" fact="0.66"/>
          <dgm:constr type="l" for="ch" forName="triangle8" refType="h" fact="0.495"/>
          <dgm:constr type="h" for="ch" forName="triangle8" refType="h" fact="0.33"/>
          <dgm:constr type="w" for="ch" forName="triangle8" refType="h" fact="0.33"/>
          <dgm:constr type="t" for="ch" forName="triangle9" refType="h" fact="0.66"/>
          <dgm:constr type="l" for="ch" forName="triangle9" refType="h" fact="0.66"/>
          <dgm:constr type="h" for="ch" forName="triangle9" refType="h" fact="0.33"/>
          <dgm:constr type="w" for="ch" forName="triangle9" refType="h" fact="0.33"/>
        </dgm:constrLst>
      </dgm:else>
    </dgm:choose>
    <dgm:ruleLst/>
    <dgm:choose name="Name6">
      <dgm:if name="Name7" axis="ch" ptType="node" func="cnt" op="gte" val="1">
        <dgm:layoutNode name="triangle1" styleLbl="node1">
          <dgm:varLst>
            <dgm:bulletEnabled val="1"/>
          </dgm:varLst>
          <dgm:alg type="tx">
            <dgm:param type="txAnchorVertCh" val="mid"/>
          </dgm:alg>
          <dgm:shape xmlns:r="http://schemas.openxmlformats.org/officeDocument/2006/relationships" type="triangle"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8"/>
    </dgm:choose>
    <dgm:choose name="Name9">
      <dgm:if name="Name10" axis="ch" ptType="node" func="cnt" op="gte" val="2">
        <dgm:layoutNode name="triangle2" styleLbl="node1">
          <dgm:varLst>
            <dgm:bulletEnabled val="1"/>
          </dgm:varLst>
          <dgm:alg type="tx">
            <dgm:param type="txAnchorVertCh" val="mid"/>
          </dgm:alg>
          <dgm:shape xmlns:r="http://schemas.openxmlformats.org/officeDocument/2006/relationships" type="triangle" r:blip="">
            <dgm:adjLst/>
          </dgm:shape>
          <dgm:choose name="Name11">
            <dgm:if name="Name12" func="var" arg="dir" op="equ" val="norm">
              <dgm:presOf axis="ch desOrSelf" ptType="node node" st="2 1" cnt="1 0"/>
            </dgm:if>
            <dgm:else name="Name13">
              <dgm:presOf axis="ch desOrSelf" ptType="node node" st="4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3" styleLbl="node1">
          <dgm:varLst>
            <dgm:bulletEnabled val="1"/>
          </dgm:varLst>
          <dgm:alg type="tx">
            <dgm:param type="txAnchorVertCh" val="mid"/>
          </dgm:alg>
          <dgm:shape xmlns:r="http://schemas.openxmlformats.org/officeDocument/2006/relationships" rot="180" type="triangle"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4" styleLbl="node1">
          <dgm:varLst>
            <dgm:bulletEnabled val="1"/>
          </dgm:varLst>
          <dgm:alg type="tx">
            <dgm:param type="txAnchorVertCh" val="mid"/>
          </dgm:alg>
          <dgm:shape xmlns:r="http://schemas.openxmlformats.org/officeDocument/2006/relationships" type="triangle" r:blip="">
            <dgm:adjLst/>
          </dgm:shape>
          <dgm:choose name="Name14">
            <dgm:if name="Name15" func="var" arg="dir" op="equ" val="norm">
              <dgm:presOf axis="ch desOrSelf" ptType="node node" st="4 1" cnt="1 0"/>
            </dgm:if>
            <dgm:else name="Name16">
              <dgm:presOf axis="ch desOrSelf" ptType="node node" st="2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7"/>
    </dgm:choose>
    <dgm:choose name="Name18">
      <dgm:if name="Name19" axis="ch" ptType="node" func="cnt" op="gte" val="5">
        <dgm:layoutNode name="triangle5" styleLbl="node1">
          <dgm:varLst>
            <dgm:bulletEnabled val="1"/>
          </dgm:varLst>
          <dgm:alg type="tx">
            <dgm:param type="txAnchorVertCh" val="mid"/>
          </dgm:alg>
          <dgm:shape xmlns:r="http://schemas.openxmlformats.org/officeDocument/2006/relationships" type="triangle" r:blip="">
            <dgm:adjLst/>
          </dgm:shape>
          <dgm:choose name="Name20">
            <dgm:if name="Name21" func="var" arg="dir" op="equ" val="norm">
              <dgm:presOf axis="ch desOrSelf" ptType="node node" st="5 1" cnt="1 0"/>
            </dgm:if>
            <dgm:else name="Name22">
              <dgm:presOf axis="ch desOrSelf" ptType="node node" st="9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6" styleLbl="node1">
          <dgm:varLst>
            <dgm:bulletEnabled val="1"/>
          </dgm:varLst>
          <dgm:alg type="tx">
            <dgm:param type="txAnchorVertCh" val="mid"/>
          </dgm:alg>
          <dgm:shape xmlns:r="http://schemas.openxmlformats.org/officeDocument/2006/relationships" rot="180" type="triangle" r:blip="">
            <dgm:adjLst/>
          </dgm:shape>
          <dgm:choose name="Name23">
            <dgm:if name="Name24" func="var" arg="dir" op="equ" val="norm">
              <dgm:presOf axis="ch desOrSelf" ptType="node node" st="6 1" cnt="1 0"/>
            </dgm:if>
            <dgm:else name="Name25">
              <dgm:presOf axis="ch desOrSelf" ptType="node node" st="8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7" styleLbl="node1">
          <dgm:varLst>
            <dgm:bulletEnabled val="1"/>
          </dgm:varLst>
          <dgm:alg type="tx">
            <dgm:param type="txAnchorVertCh" val="mid"/>
          </dgm:alg>
          <dgm:shape xmlns:r="http://schemas.openxmlformats.org/officeDocument/2006/relationships" type="triangle" r:blip="">
            <dgm:adjLst/>
          </dgm:shape>
          <dgm:presOf axis="ch desOrSelf" ptType="node node" st="7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8" styleLbl="node1">
          <dgm:varLst>
            <dgm:bulletEnabled val="1"/>
          </dgm:varLst>
          <dgm:alg type="tx">
            <dgm:param type="txAnchorVertCh" val="mid"/>
          </dgm:alg>
          <dgm:shape xmlns:r="http://schemas.openxmlformats.org/officeDocument/2006/relationships" rot="180" type="triangle" r:blip="">
            <dgm:adjLst/>
          </dgm:shape>
          <dgm:choose name="Name26">
            <dgm:if name="Name27" func="var" arg="dir" op="equ" val="norm">
              <dgm:presOf axis="ch desOrSelf" ptType="node node" st="8 1" cnt="1 0"/>
            </dgm:if>
            <dgm:else name="Name28">
              <dgm:presOf axis="ch desOrSelf" ptType="node node" st="6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9" styleLbl="node1">
          <dgm:varLst>
            <dgm:bulletEnabled val="1"/>
          </dgm:varLst>
          <dgm:alg type="tx">
            <dgm:param type="txAnchorVertCh" val="mid"/>
          </dgm:alg>
          <dgm:shape xmlns:r="http://schemas.openxmlformats.org/officeDocument/2006/relationships" type="triangle" r:blip="">
            <dgm:adjLst/>
          </dgm:shape>
          <dgm:choose name="Name29">
            <dgm:if name="Name30" func="var" arg="dir" op="equ" val="norm">
              <dgm:presOf axis="ch desOrSelf" ptType="node node" st="9 1" cnt="1 0"/>
            </dgm:if>
            <dgm:else name="Name31">
              <dgm:presOf axis="ch desOrSelf" ptType="node node" st="5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2"/>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8" name="Rectangle 2"/>
          <p:cNvSpPr>
            <a:spLocks noGrp="1" noChangeArrowheads="1"/>
          </p:cNvSpPr>
          <p:nvPr>
            <p:ph type="hdr" sz="quarter"/>
          </p:nvPr>
        </p:nvSpPr>
        <p:spPr bwMode="auto">
          <a:xfrm>
            <a:off x="0" y="0"/>
            <a:ext cx="2971800" cy="465138"/>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defTabSz="931863">
              <a:defRPr sz="1200"/>
            </a:lvl1pPr>
          </a:lstStyle>
          <a:p>
            <a:pPr>
              <a:defRPr/>
            </a:pPr>
            <a:endParaRPr lang="en-US"/>
          </a:p>
        </p:txBody>
      </p:sp>
      <p:sp>
        <p:nvSpPr>
          <p:cNvPr id="19459" name="Rectangle 3"/>
          <p:cNvSpPr>
            <a:spLocks noGrp="1" noChangeArrowheads="1"/>
          </p:cNvSpPr>
          <p:nvPr>
            <p:ph type="dt" sz="quarter" idx="1"/>
          </p:nvPr>
        </p:nvSpPr>
        <p:spPr bwMode="auto">
          <a:xfrm>
            <a:off x="3884613" y="0"/>
            <a:ext cx="2971800" cy="465138"/>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lgn="r" defTabSz="931863">
              <a:defRPr sz="1200"/>
            </a:lvl1pPr>
          </a:lstStyle>
          <a:p>
            <a:pPr>
              <a:defRPr/>
            </a:pPr>
            <a:endParaRPr lang="en-US"/>
          </a:p>
        </p:txBody>
      </p:sp>
      <p:sp>
        <p:nvSpPr>
          <p:cNvPr id="19460" name="Rectangle 4"/>
          <p:cNvSpPr>
            <a:spLocks noGrp="1" noChangeArrowheads="1"/>
          </p:cNvSpPr>
          <p:nvPr>
            <p:ph type="ftr" sz="quarter" idx="2"/>
          </p:nvPr>
        </p:nvSpPr>
        <p:spPr bwMode="auto">
          <a:xfrm>
            <a:off x="0" y="8829675"/>
            <a:ext cx="2971800" cy="465138"/>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defTabSz="931863">
              <a:defRPr sz="1200"/>
            </a:lvl1pPr>
          </a:lstStyle>
          <a:p>
            <a:pPr>
              <a:defRPr/>
            </a:pPr>
            <a:r>
              <a:rPr lang="en-US"/>
              <a:t>National Archives and Records Administration</a:t>
            </a:r>
          </a:p>
        </p:txBody>
      </p:sp>
      <p:sp>
        <p:nvSpPr>
          <p:cNvPr id="19461" name="Rectangle 5"/>
          <p:cNvSpPr>
            <a:spLocks noGrp="1" noChangeArrowheads="1"/>
          </p:cNvSpPr>
          <p:nvPr>
            <p:ph type="sldNum" sz="quarter" idx="3"/>
          </p:nvPr>
        </p:nvSpPr>
        <p:spPr bwMode="auto">
          <a:xfrm>
            <a:off x="3884613" y="8829675"/>
            <a:ext cx="2971800" cy="465138"/>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lgn="r" defTabSz="931863">
              <a:defRPr sz="1200"/>
            </a:lvl1pPr>
          </a:lstStyle>
          <a:p>
            <a:pPr>
              <a:defRPr/>
            </a:pPr>
            <a:fld id="{77F6F45A-511C-492B-8FD6-8D4D712831BD}" type="slidenum">
              <a:rPr lang="en-US"/>
              <a:pPr>
                <a:defRPr/>
              </a:pPr>
              <a:t>‹#›</a:t>
            </a:fld>
            <a:endParaRPr lang="en-US"/>
          </a:p>
        </p:txBody>
      </p:sp>
    </p:spTree>
    <p:extLst>
      <p:ext uri="{BB962C8B-B14F-4D97-AF65-F5344CB8AC3E}">
        <p14:creationId xmlns:p14="http://schemas.microsoft.com/office/powerpoint/2010/main" xmlns="" val="316533676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hdr" sz="quarter"/>
          </p:nvPr>
        </p:nvSpPr>
        <p:spPr bwMode="auto">
          <a:xfrm>
            <a:off x="0" y="0"/>
            <a:ext cx="2971800" cy="465138"/>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defTabSz="931863">
              <a:defRPr sz="1200"/>
            </a:lvl1pPr>
          </a:lstStyle>
          <a:p>
            <a:pPr>
              <a:defRPr/>
            </a:pPr>
            <a:endParaRPr lang="en-US"/>
          </a:p>
        </p:txBody>
      </p:sp>
      <p:sp>
        <p:nvSpPr>
          <p:cNvPr id="18435" name="Rectangle 3"/>
          <p:cNvSpPr>
            <a:spLocks noGrp="1" noChangeArrowheads="1"/>
          </p:cNvSpPr>
          <p:nvPr>
            <p:ph type="dt" idx="1"/>
          </p:nvPr>
        </p:nvSpPr>
        <p:spPr bwMode="auto">
          <a:xfrm>
            <a:off x="3884613" y="0"/>
            <a:ext cx="2971800" cy="465138"/>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lgn="r" defTabSz="931863">
              <a:defRPr sz="1200"/>
            </a:lvl1pPr>
          </a:lstStyle>
          <a:p>
            <a:pPr>
              <a:defRPr/>
            </a:pPr>
            <a:endParaRPr lang="en-US"/>
          </a:p>
        </p:txBody>
      </p:sp>
      <p:sp>
        <p:nvSpPr>
          <p:cNvPr id="34820" name="Rectangle 4"/>
          <p:cNvSpPr>
            <a:spLocks noGrp="1" noRot="1" noChangeAspect="1" noChangeArrowheads="1" noTextEdit="1"/>
          </p:cNvSpPr>
          <p:nvPr>
            <p:ph type="sldImg" idx="2"/>
          </p:nvPr>
        </p:nvSpPr>
        <p:spPr bwMode="auto">
          <a:xfrm>
            <a:off x="1104900" y="696913"/>
            <a:ext cx="4648200" cy="3486150"/>
          </a:xfrm>
          <a:prstGeom prst="rect">
            <a:avLst/>
          </a:prstGeom>
          <a:noFill/>
          <a:ln w="9525">
            <a:solidFill>
              <a:srgbClr val="000000"/>
            </a:solidFill>
            <a:miter lim="800000"/>
            <a:headEnd/>
            <a:tailEnd/>
          </a:ln>
        </p:spPr>
      </p:sp>
      <p:sp>
        <p:nvSpPr>
          <p:cNvPr id="18437" name="Rectangle 5"/>
          <p:cNvSpPr>
            <a:spLocks noGrp="1" noChangeArrowheads="1"/>
          </p:cNvSpPr>
          <p:nvPr>
            <p:ph type="body" sz="quarter" idx="3"/>
          </p:nvPr>
        </p:nvSpPr>
        <p:spPr bwMode="auto">
          <a:xfrm>
            <a:off x="685800" y="4416425"/>
            <a:ext cx="5486400" cy="4183063"/>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8439" name="Rectangle 7"/>
          <p:cNvSpPr>
            <a:spLocks noGrp="1" noChangeArrowheads="1"/>
          </p:cNvSpPr>
          <p:nvPr>
            <p:ph type="sldNum" sz="quarter" idx="5"/>
          </p:nvPr>
        </p:nvSpPr>
        <p:spPr bwMode="auto">
          <a:xfrm>
            <a:off x="3884613" y="8829675"/>
            <a:ext cx="2971800" cy="465138"/>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lgn="r" defTabSz="931863">
              <a:defRPr sz="1200"/>
            </a:lvl1pPr>
          </a:lstStyle>
          <a:p>
            <a:pPr>
              <a:defRPr/>
            </a:pPr>
            <a:fld id="{8703DEB6-2914-4F96-84FB-26D8DEB974FC}" type="slidenum">
              <a:rPr lang="en-US"/>
              <a:pPr>
                <a:defRPr/>
              </a:pPr>
              <a:t>‹#›</a:t>
            </a:fld>
            <a:endParaRPr lang="en-US"/>
          </a:p>
        </p:txBody>
      </p:sp>
    </p:spTree>
    <p:extLst>
      <p:ext uri="{BB962C8B-B14F-4D97-AF65-F5344CB8AC3E}">
        <p14:creationId xmlns:p14="http://schemas.microsoft.com/office/powerpoint/2010/main" xmlns="" val="2299980624"/>
      </p:ext>
    </p:extLst>
  </p:cSld>
  <p:clrMap bg1="lt1" tx1="dk1" bg2="lt2" tx2="dk2" accent1="accent1" accent2="accent2" accent3="accent3" accent4="accent4" accent5="accent5" accent6="accent6" hlink="hlink" folHlink="folHlink"/>
  <p:hf hdr="0" dt="0"/>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6"/>
          <p:cNvSpPr>
            <a:spLocks noGrp="1" noChangeArrowheads="1"/>
          </p:cNvSpPr>
          <p:nvPr>
            <p:ph type="ftr" sz="quarter" idx="4"/>
          </p:nvPr>
        </p:nvSpPr>
        <p:spPr>
          <a:xfrm>
            <a:off x="0" y="8829675"/>
            <a:ext cx="2971800" cy="465138"/>
          </a:xfrm>
          <a:prstGeom prst="rect">
            <a:avLst/>
          </a:prstGeom>
          <a:noFill/>
        </p:spPr>
      </p:sp>
      <p:sp>
        <p:nvSpPr>
          <p:cNvPr id="35843" name="Rectangle 7"/>
          <p:cNvSpPr>
            <a:spLocks noGrp="1" noChangeArrowheads="1"/>
          </p:cNvSpPr>
          <p:nvPr>
            <p:ph type="sldNum" sz="quarter" idx="5"/>
          </p:nvPr>
        </p:nvSpPr>
        <p:spPr>
          <a:noFill/>
        </p:spPr>
      </p:sp>
      <p:sp>
        <p:nvSpPr>
          <p:cNvPr id="35844" name="Rectangle 2"/>
          <p:cNvSpPr>
            <a:spLocks noGrp="1" noRot="1" noChangeAspect="1" noChangeArrowheads="1" noTextEdit="1"/>
          </p:cNvSpPr>
          <p:nvPr>
            <p:ph type="sldImg"/>
          </p:nvPr>
        </p:nvSpPr>
        <p:spPr>
          <a:ln/>
        </p:spPr>
      </p:sp>
      <p:sp>
        <p:nvSpPr>
          <p:cNvPr id="35845" name="Rectangle 3"/>
          <p:cNvSpPr>
            <a:spLocks noGrp="1" noChangeArrowheads="1"/>
          </p:cNvSpPr>
          <p:nvPr>
            <p:ph type="body" idx="1"/>
          </p:nvPr>
        </p:nvSpPr>
        <p:spPr>
          <a:noFill/>
          <a:ln/>
        </p:spPr>
      </p:sp>
    </p:spTree>
    <p:extLst>
      <p:ext uri="{BB962C8B-B14F-4D97-AF65-F5344CB8AC3E}">
        <p14:creationId xmlns:p14="http://schemas.microsoft.com/office/powerpoint/2010/main" xmlns="" val="40375435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703DEB6-2914-4F96-84FB-26D8DEB974FC}" type="slidenum">
              <a:rPr lang="en-US" smtClean="0"/>
              <a:pPr>
                <a:defRPr/>
              </a:pPr>
              <a:t>10</a:t>
            </a:fld>
            <a:endParaRPr lang="en-US"/>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703DEB6-2914-4F96-84FB-26D8DEB974FC}" type="slidenum">
              <a:rPr lang="en-US" smtClean="0"/>
              <a:pPr>
                <a:defRPr/>
              </a:pPr>
              <a:t>100</a:t>
            </a:fld>
            <a:endParaRPr lang="en-US"/>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703DEB6-2914-4F96-84FB-26D8DEB974FC}" type="slidenum">
              <a:rPr lang="en-US" smtClean="0"/>
              <a:pPr>
                <a:defRPr/>
              </a:pPr>
              <a:t>101</a:t>
            </a:fld>
            <a:endParaRPr lang="en-US"/>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703DEB6-2914-4F96-84FB-26D8DEB974FC}" type="slidenum">
              <a:rPr lang="en-US" smtClean="0"/>
              <a:pPr>
                <a:defRPr/>
              </a:pPr>
              <a:t>102</a:t>
            </a:fld>
            <a:endParaRPr lang="en-US"/>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64B9E29-B59D-4F68-947B-BD91C0EF1C38}" type="slidenum">
              <a:rPr lang="he-IL" smtClean="0"/>
              <a:pPr>
                <a:defRPr/>
              </a:pPr>
              <a:t>103</a:t>
            </a:fld>
            <a:endParaRPr lang="de-DE"/>
          </a:p>
        </p:txBody>
      </p:sp>
    </p:spTree>
    <p:extLst>
      <p:ext uri="{BB962C8B-B14F-4D97-AF65-F5344CB8AC3E}">
        <p14:creationId xmlns:p14="http://schemas.microsoft.com/office/powerpoint/2010/main" xmlns="" val="4189667987"/>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703DEB6-2914-4F96-84FB-26D8DEB974FC}" type="slidenum">
              <a:rPr lang="en-US" smtClean="0"/>
              <a:pPr>
                <a:defRPr/>
              </a:pPr>
              <a:t>104</a:t>
            </a:fld>
            <a:endParaRPr lang="en-US"/>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p>
            <a:fld id="{5FC313E4-25C5-4ED4-AD1E-DF764C30D5BD}" type="slidenum">
              <a:rPr lang="en-US"/>
              <a:pPr/>
              <a:t>105</a:t>
            </a:fld>
            <a:endParaRPr lang="en-US"/>
          </a:p>
        </p:txBody>
      </p:sp>
      <p:sp>
        <p:nvSpPr>
          <p:cNvPr id="97283" name="Rectangle 2"/>
          <p:cNvSpPr>
            <a:spLocks noGrp="1" noRot="1" noChangeAspect="1" noChangeArrowheads="1" noTextEdit="1"/>
          </p:cNvSpPr>
          <p:nvPr>
            <p:ph type="sldImg"/>
          </p:nvPr>
        </p:nvSpPr>
        <p:spPr>
          <a:xfrm>
            <a:off x="1104900" y="696913"/>
            <a:ext cx="4648200" cy="3486150"/>
          </a:xfrm>
          <a:ln/>
        </p:spPr>
      </p:sp>
      <p:sp>
        <p:nvSpPr>
          <p:cNvPr id="97284"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xmlns="" val="23181879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703DEB6-2914-4F96-84FB-26D8DEB974FC}" type="slidenum">
              <a:rPr lang="en-US" smtClean="0"/>
              <a:pPr>
                <a:defRPr/>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703DEB6-2914-4F96-84FB-26D8DEB974FC}" type="slidenum">
              <a:rPr lang="en-US" smtClean="0"/>
              <a:pPr>
                <a:defRPr/>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5" name="Slide Number Placeholder 4"/>
          <p:cNvSpPr>
            <a:spLocks noGrp="1"/>
          </p:cNvSpPr>
          <p:nvPr>
            <p:ph type="sldNum" sz="quarter" idx="11"/>
          </p:nvPr>
        </p:nvSpPr>
        <p:spPr/>
        <p:txBody>
          <a:bodyPr/>
          <a:lstStyle/>
          <a:p>
            <a:pPr>
              <a:defRPr/>
            </a:pPr>
            <a:fld id="{8703DEB6-2914-4F96-84FB-26D8DEB974FC}" type="slidenum">
              <a:rPr lang="en-US" smtClean="0"/>
              <a:pPr>
                <a:defRPr/>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703DEB6-2914-4F96-84FB-26D8DEB974FC}" type="slidenum">
              <a:rPr lang="en-US" smtClean="0"/>
              <a:pPr>
                <a:defRPr/>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703DEB6-2914-4F96-84FB-26D8DEB974FC}" type="slidenum">
              <a:rPr lang="en-US" smtClean="0"/>
              <a:pPr>
                <a:defRPr/>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703DEB6-2914-4F96-84FB-26D8DEB974FC}" type="slidenum">
              <a:rPr lang="en-US" smtClean="0"/>
              <a:pPr>
                <a:defRPr/>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703DEB6-2914-4F96-84FB-26D8DEB974FC}" type="slidenum">
              <a:rPr lang="en-US" smtClean="0"/>
              <a:pPr>
                <a:defRPr/>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703DEB6-2914-4F96-84FB-26D8DEB974FC}" type="slidenum">
              <a:rPr lang="en-US" smtClean="0"/>
              <a:pPr>
                <a:defRPr/>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703DEB6-2914-4F96-84FB-26D8DEB974FC}" type="slidenum">
              <a:rPr lang="en-US" smtClean="0"/>
              <a:pPr>
                <a:defRPr/>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703DEB6-2914-4F96-84FB-26D8DEB974FC}" type="slidenum">
              <a:rPr lang="en-US" smtClean="0"/>
              <a:pPr>
                <a:defRPr/>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11"/>
          </p:nvPr>
        </p:nvSpPr>
        <p:spPr/>
        <p:txBody>
          <a:bodyPr/>
          <a:lstStyle/>
          <a:p>
            <a:pPr>
              <a:defRPr/>
            </a:pPr>
            <a:fld id="{8703DEB6-2914-4F96-84FB-26D8DEB974FC}" type="slidenum">
              <a:rPr lang="en-US" smtClean="0"/>
              <a:pPr>
                <a:defRPr/>
              </a:pPr>
              <a:t>20</a:t>
            </a:fld>
            <a:endParaRPr lang="en-US"/>
          </a:p>
        </p:txBody>
      </p:sp>
    </p:spTree>
    <p:extLst>
      <p:ext uri="{BB962C8B-B14F-4D97-AF65-F5344CB8AC3E}">
        <p14:creationId xmlns:p14="http://schemas.microsoft.com/office/powerpoint/2010/main" xmlns="" val="3654838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703DEB6-2914-4F96-84FB-26D8DEB974FC}" type="slidenum">
              <a:rPr lang="en-US" smtClean="0"/>
              <a:pPr>
                <a:defRPr/>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11"/>
          </p:nvPr>
        </p:nvSpPr>
        <p:spPr/>
        <p:txBody>
          <a:bodyPr/>
          <a:lstStyle/>
          <a:p>
            <a:pPr>
              <a:defRPr/>
            </a:pPr>
            <a:fld id="{8703DEB6-2914-4F96-84FB-26D8DEB974FC}" type="slidenum">
              <a:rPr lang="en-US" smtClean="0"/>
              <a:pPr>
                <a:defRPr/>
              </a:pPr>
              <a:t>22</a:t>
            </a:fld>
            <a:endParaRPr lang="en-US"/>
          </a:p>
        </p:txBody>
      </p:sp>
    </p:spTree>
    <p:extLst>
      <p:ext uri="{BB962C8B-B14F-4D97-AF65-F5344CB8AC3E}">
        <p14:creationId xmlns:p14="http://schemas.microsoft.com/office/powerpoint/2010/main" xmlns="" val="1730026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11"/>
          </p:nvPr>
        </p:nvSpPr>
        <p:spPr/>
        <p:txBody>
          <a:bodyPr/>
          <a:lstStyle/>
          <a:p>
            <a:pPr>
              <a:defRPr/>
            </a:pPr>
            <a:fld id="{8703DEB6-2914-4F96-84FB-26D8DEB974FC}" type="slidenum">
              <a:rPr lang="en-US" smtClean="0"/>
              <a:pPr>
                <a:defRPr/>
              </a:pPr>
              <a:t>23</a:t>
            </a:fld>
            <a:endParaRPr lang="en-US"/>
          </a:p>
        </p:txBody>
      </p:sp>
    </p:spTree>
    <p:extLst>
      <p:ext uri="{BB962C8B-B14F-4D97-AF65-F5344CB8AC3E}">
        <p14:creationId xmlns:p14="http://schemas.microsoft.com/office/powerpoint/2010/main" xmlns="" val="11332241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703DEB6-2914-4F96-84FB-26D8DEB974FC}" type="slidenum">
              <a:rPr lang="en-US" smtClean="0"/>
              <a:pPr>
                <a:defRPr/>
              </a:pPr>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703DEB6-2914-4F96-84FB-26D8DEB974FC}" type="slidenum">
              <a:rPr lang="en-US" smtClean="0"/>
              <a:pPr>
                <a:defRPr/>
              </a:pPr>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703DEB6-2914-4F96-84FB-26D8DEB974FC}" type="slidenum">
              <a:rPr lang="en-US" smtClean="0"/>
              <a:pPr>
                <a:defRPr/>
              </a:pPr>
              <a:t>26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703DEB6-2914-4F96-84FB-26D8DEB974FC}" type="slidenum">
              <a:rPr lang="en-US" smtClean="0"/>
              <a:pPr>
                <a:defRPr/>
              </a:pPr>
              <a:t>27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703DEB6-2914-4F96-84FB-26D8DEB974FC}" type="slidenum">
              <a:rPr lang="en-US" smtClean="0"/>
              <a:pPr>
                <a:defRPr/>
              </a:pPr>
              <a:t>28</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703DEB6-2914-4F96-84FB-26D8DEB974FC}" type="slidenum">
              <a:rPr lang="en-US" smtClean="0"/>
              <a:pPr>
                <a:defRPr/>
              </a:pPr>
              <a:t>29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703DEB6-2914-4F96-84FB-26D8DEB974FC}" type="slidenum">
              <a:rPr lang="en-US" smtClean="0"/>
              <a:pPr>
                <a:defRPr/>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703DEB6-2914-4F96-84FB-26D8DEB974FC}" type="slidenum">
              <a:rPr lang="en-US" smtClean="0"/>
              <a:pPr>
                <a:defRPr/>
              </a:pPr>
              <a:t>30</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703DEB6-2914-4F96-84FB-26D8DEB974FC}" type="slidenum">
              <a:rPr lang="en-US" smtClean="0"/>
              <a:pPr>
                <a:defRPr/>
              </a:pPr>
              <a:t>31</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703DEB6-2914-4F96-84FB-26D8DEB974FC}" type="slidenum">
              <a:rPr lang="en-US" smtClean="0"/>
              <a:pPr>
                <a:defRPr/>
              </a:pPr>
              <a:t>32</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703DEB6-2914-4F96-84FB-26D8DEB974FC}" type="slidenum">
              <a:rPr lang="en-US" smtClean="0"/>
              <a:pPr>
                <a:defRPr/>
              </a:pPr>
              <a:t>33</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703DEB6-2914-4F96-84FB-26D8DEB974FC}" type="slidenum">
              <a:rPr lang="en-US" smtClean="0"/>
              <a:pPr>
                <a:defRPr/>
              </a:pPr>
              <a:t>34</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Shape 324"/>
          <p:cNvSpPr txBox="1">
            <a:spLocks noGrp="1"/>
          </p:cNvSpPr>
          <p:nvPr>
            <p:ph type="body" idx="1"/>
          </p:nvPr>
        </p:nvSpPr>
        <p:spPr>
          <a:xfrm>
            <a:off x="685800" y="4416425"/>
            <a:ext cx="5486399" cy="4183063"/>
          </a:xfrm>
          <a:prstGeom prst="rect">
            <a:avLst/>
          </a:prstGeom>
        </p:spPr>
        <p:txBody>
          <a:bodyPr lIns="91425" tIns="91425" rIns="91425" bIns="91425" anchor="t" anchorCtr="0">
            <a:noAutofit/>
          </a:bodyPr>
          <a:lstStyle/>
          <a:p>
            <a:pPr>
              <a:spcBef>
                <a:spcPts val="0"/>
              </a:spcBef>
              <a:buNone/>
            </a:pPr>
            <a:endParaRPr/>
          </a:p>
        </p:txBody>
      </p:sp>
      <p:sp>
        <p:nvSpPr>
          <p:cNvPr id="325" name="Shape 325"/>
          <p:cNvSpPr>
            <a:spLocks noGrp="1" noRot="1" noChangeAspect="1"/>
          </p:cNvSpPr>
          <p:nvPr>
            <p:ph type="sldImg" idx="2"/>
          </p:nvPr>
        </p:nvSpPr>
        <p:spPr>
          <a:xfrm>
            <a:off x="11049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379827553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922B3E6-6BEF-456E-8FDC-CEEE85A01905}" type="slidenum">
              <a:rPr lang="en-US"/>
              <a:pPr/>
              <a:t>36</a:t>
            </a:fld>
            <a:endParaRPr lang="en-US"/>
          </a:p>
        </p:txBody>
      </p:sp>
      <p:sp>
        <p:nvSpPr>
          <p:cNvPr id="504834" name="Rectangle 2"/>
          <p:cNvSpPr>
            <a:spLocks noGrp="1" noRot="1" noChangeAspect="1" noChangeArrowheads="1"/>
          </p:cNvSpPr>
          <p:nvPr>
            <p:ph type="sldImg"/>
          </p:nvPr>
        </p:nvSpPr>
        <p:spPr bwMode="auto">
          <a:xfrm>
            <a:off x="1104900" y="696913"/>
            <a:ext cx="4648200" cy="3486150"/>
          </a:xfrm>
          <a:prstGeom prst="rect">
            <a:avLst/>
          </a:prstGeom>
          <a:solidFill>
            <a:srgbClr val="FFFFFF"/>
          </a:solidFill>
          <a:ln>
            <a:solidFill>
              <a:srgbClr val="000000"/>
            </a:solidFill>
            <a:miter lim="800000"/>
            <a:headEnd/>
            <a:tailEnd/>
          </a:ln>
        </p:spPr>
      </p:sp>
      <p:sp>
        <p:nvSpPr>
          <p:cNvPr id="504835" name="Rectangle 3"/>
          <p:cNvSpPr>
            <a:spLocks noGrp="1" noChangeArrowheads="1"/>
          </p:cNvSpPr>
          <p:nvPr>
            <p:ph type="body" idx="1"/>
          </p:nvPr>
        </p:nvSpPr>
        <p:spPr bwMode="auto">
          <a:xfrm>
            <a:off x="914712" y="4416428"/>
            <a:ext cx="5028579" cy="4183063"/>
          </a:xfrm>
          <a:prstGeom prst="rect">
            <a:avLst/>
          </a:prstGeom>
          <a:solidFill>
            <a:srgbClr val="FFFFFF"/>
          </a:solidFill>
          <a:ln>
            <a:solidFill>
              <a:srgbClr val="000000"/>
            </a:solidFill>
            <a:miter lim="800000"/>
            <a:headEnd/>
            <a:tailEnd/>
          </a:ln>
        </p:spPr>
        <p:txBody>
          <a:bodyPr lIns="93177" tIns="46589" rIns="93177" bIns="46589"/>
          <a:lstStyle/>
          <a:p>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p:spPr>
      </p:sp>
      <p:sp>
        <p:nvSpPr>
          <p:cNvPr id="3" name="Notes Placeholder 2"/>
          <p:cNvSpPr>
            <a:spLocks noGrp="1"/>
          </p:cNvSpPr>
          <p:nvPr>
            <p:ph type="body" idx="1"/>
          </p:nvPr>
        </p:nvSpPr>
        <p:spPr/>
        <p:txBody>
          <a:bodyPr>
            <a:normAutofit/>
          </a:bodyPr>
          <a:lstStyle/>
          <a:p>
            <a:endParaRPr lang="en-US" sz="2900" dirty="0"/>
          </a:p>
        </p:txBody>
      </p:sp>
      <p:sp>
        <p:nvSpPr>
          <p:cNvPr id="4" name="Slide Number Placeholder 3"/>
          <p:cNvSpPr>
            <a:spLocks noGrp="1"/>
          </p:cNvSpPr>
          <p:nvPr>
            <p:ph type="sldNum" sz="quarter" idx="10"/>
          </p:nvPr>
        </p:nvSpPr>
        <p:spPr/>
        <p:txBody>
          <a:bodyPr/>
          <a:lstStyle/>
          <a:p>
            <a:fld id="{75041E52-99F0-4075-AAF2-FED2121E4EFE}" type="slidenum">
              <a:rPr lang="en-US" smtClean="0"/>
              <a:pPr/>
              <a:t>37</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703DEB6-2914-4F96-84FB-26D8DEB974FC}" type="slidenum">
              <a:rPr lang="en-US" smtClean="0"/>
              <a:pPr>
                <a:defRPr/>
              </a:pPr>
              <a:t>38</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703DEB6-2914-4F96-84FB-26D8DEB974FC}" type="slidenum">
              <a:rPr lang="en-US" smtClean="0"/>
              <a:pPr>
                <a:defRPr/>
              </a:pPr>
              <a:t>39</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703DEB6-2914-4F96-84FB-26D8DEB974FC}" type="slidenum">
              <a:rPr lang="en-US" smtClean="0"/>
              <a:pPr>
                <a:defRPr/>
              </a:pPr>
              <a:t>4</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703DEB6-2914-4F96-84FB-26D8DEB974FC}" type="slidenum">
              <a:rPr lang="en-US" smtClean="0"/>
              <a:pPr>
                <a:defRPr/>
              </a:pPr>
              <a:t>40</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703DEB6-2914-4F96-84FB-26D8DEB974FC}" type="slidenum">
              <a:rPr lang="en-US" smtClean="0"/>
              <a:pPr>
                <a:defRPr/>
              </a:pPr>
              <a:t>41</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703DEB6-2914-4F96-84FB-26D8DEB974FC}" type="slidenum">
              <a:rPr lang="en-US" smtClean="0"/>
              <a:pPr>
                <a:defRPr/>
              </a:pPr>
              <a:t>42</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703DEB6-2914-4F96-84FB-26D8DEB974FC}" type="slidenum">
              <a:rPr lang="en-US" smtClean="0"/>
              <a:pPr>
                <a:defRPr/>
              </a:pPr>
              <a:t>43</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703DEB6-2914-4F96-84FB-26D8DEB974FC}" type="slidenum">
              <a:rPr lang="en-US" smtClean="0"/>
              <a:pPr>
                <a:defRPr/>
              </a:pPr>
              <a:t>44</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703DEB6-2914-4F96-84FB-26D8DEB974FC}" type="slidenum">
              <a:rPr lang="en-US" smtClean="0"/>
              <a:pPr>
                <a:defRPr/>
              </a:pPr>
              <a:t>45</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703DEB6-2914-4F96-84FB-26D8DEB974FC}" type="slidenum">
              <a:rPr lang="en-US" smtClean="0"/>
              <a:pPr>
                <a:defRPr/>
              </a:pPr>
              <a:t>46</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703DEB6-2914-4F96-84FB-26D8DEB974FC}" type="slidenum">
              <a:rPr lang="en-US" smtClean="0"/>
              <a:pPr>
                <a:defRPr/>
              </a:pPr>
              <a:t>47</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703DEB6-2914-4F96-84FB-26D8DEB974FC}" type="slidenum">
              <a:rPr lang="en-US" smtClean="0"/>
              <a:pPr>
                <a:defRPr/>
              </a:pPr>
              <a:t>48</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3"/>
          <p:cNvSpPr>
            <a:spLocks noGrp="1" noRot="1" noChangeAspect="1" noTextEdit="1"/>
          </p:cNvSpPr>
          <p:nvPr>
            <p:ph type="sldImg"/>
          </p:nvPr>
        </p:nvSpPr>
        <p:spPr bwMode="auto">
          <a:noFill/>
          <a:ln>
            <a:solidFill>
              <a:srgbClr val="000000"/>
            </a:solidFill>
            <a:miter lim="800000"/>
            <a:headEnd/>
            <a:tailEnd/>
          </a:ln>
        </p:spPr>
      </p:sp>
      <p:sp>
        <p:nvSpPr>
          <p:cNvPr id="63491" name="Notes Placeholder 4"/>
          <p:cNvSpPr>
            <a:spLocks noGrp="1"/>
          </p:cNvSpPr>
          <p:nvPr>
            <p:ph type="body" idx="1"/>
          </p:nvPr>
        </p:nvSpPr>
        <p:spPr bwMode="auto">
          <a:noFill/>
        </p:spPr>
      </p:sp>
    </p:spTree>
    <p:extLst>
      <p:ext uri="{BB962C8B-B14F-4D97-AF65-F5344CB8AC3E}">
        <p14:creationId xmlns:p14="http://schemas.microsoft.com/office/powerpoint/2010/main" xmlns="" val="9708346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703DEB6-2914-4F96-84FB-26D8DEB974FC}" type="slidenum">
              <a:rPr lang="en-US" smtClean="0"/>
              <a:pPr>
                <a:defRPr/>
              </a:pPr>
              <a:t>5</a:t>
            </a:fld>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703DEB6-2914-4F96-84FB-26D8DEB974FC}" type="slidenum">
              <a:rPr lang="en-US" smtClean="0"/>
              <a:pPr>
                <a:defRPr/>
              </a:pPr>
              <a:t>50</a:t>
            </a:fld>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6AD8A99-8E86-4F37-83E8-676805B35E90}" type="slidenum">
              <a:rPr lang="en-US" smtClean="0"/>
              <a:pPr/>
              <a:t>51</a:t>
            </a:fld>
            <a:endParaRPr lang="en-US"/>
          </a:p>
        </p:txBody>
      </p:sp>
    </p:spTree>
    <p:extLst>
      <p:ext uri="{BB962C8B-B14F-4D97-AF65-F5344CB8AC3E}">
        <p14:creationId xmlns:p14="http://schemas.microsoft.com/office/powerpoint/2010/main" xmlns="" val="86287814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703DEB6-2914-4F96-84FB-26D8DEB974FC}" type="slidenum">
              <a:rPr lang="en-US" smtClean="0"/>
              <a:pPr>
                <a:defRPr/>
              </a:pPr>
              <a:t>52</a:t>
            </a:fld>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703DEB6-2914-4F96-84FB-26D8DEB974FC}" type="slidenum">
              <a:rPr lang="en-US" smtClean="0"/>
              <a:pPr>
                <a:defRPr/>
              </a:pPr>
              <a:t>53</a:t>
            </a:fld>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703DEB6-2914-4F96-84FB-26D8DEB974FC}" type="slidenum">
              <a:rPr lang="en-US" smtClean="0"/>
              <a:pPr>
                <a:defRPr/>
              </a:pPr>
              <a:t>54</a:t>
            </a:fld>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703DEB6-2914-4F96-84FB-26D8DEB974FC}" type="slidenum">
              <a:rPr lang="en-US" smtClean="0"/>
              <a:pPr>
                <a:defRPr/>
              </a:pPr>
              <a:t>55</a:t>
            </a:fld>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Rectangle 7"/>
          <p:cNvSpPr>
            <a:spLocks noGrp="1" noChangeArrowheads="1"/>
          </p:cNvSpPr>
          <p:nvPr>
            <p:ph type="sldNum" sz="quarter" idx="5"/>
          </p:nvPr>
        </p:nvSpPr>
        <p:spPr>
          <a:noFill/>
        </p:spPr>
        <p:txBody>
          <a:bodyPr/>
          <a:lstStyle/>
          <a:p>
            <a:fld id="{FE7A6789-1B1F-4EDD-AD91-AFDDC57C8CB6}" type="slidenum">
              <a:rPr lang="en-US" smtClean="0"/>
              <a:pPr/>
              <a:t>56</a:t>
            </a:fld>
            <a:endParaRPr lang="en-US" smtClean="0"/>
          </a:p>
        </p:txBody>
      </p:sp>
      <p:sp>
        <p:nvSpPr>
          <p:cNvPr id="44036" name="Rectangle 2"/>
          <p:cNvSpPr>
            <a:spLocks noGrp="1" noRot="1" noChangeAspect="1" noChangeArrowheads="1" noTextEdit="1"/>
          </p:cNvSpPr>
          <p:nvPr>
            <p:ph type="sldImg"/>
          </p:nvPr>
        </p:nvSpPr>
        <p:spPr>
          <a:xfrm>
            <a:off x="1104900" y="696913"/>
            <a:ext cx="4648200" cy="3486150"/>
          </a:xfrm>
          <a:ln/>
        </p:spPr>
      </p:sp>
      <p:sp>
        <p:nvSpPr>
          <p:cNvPr id="44037"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703DEB6-2914-4F96-84FB-26D8DEB974FC}" type="slidenum">
              <a:rPr lang="en-US" smtClean="0"/>
              <a:pPr>
                <a:defRPr/>
              </a:pPr>
              <a:t>57</a:t>
            </a:fld>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703DEB6-2914-4F96-84FB-26D8DEB974FC}" type="slidenum">
              <a:rPr lang="en-US" smtClean="0"/>
              <a:pPr>
                <a:defRPr/>
              </a:pPr>
              <a:t>58</a:t>
            </a:fld>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703DEB6-2914-4F96-84FB-26D8DEB974FC}" type="slidenum">
              <a:rPr lang="en-US" smtClean="0"/>
              <a:pPr>
                <a:defRPr/>
              </a:pPr>
              <a:t>59</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703DEB6-2914-4F96-84FB-26D8DEB974FC}" type="slidenum">
              <a:rPr lang="en-US" smtClean="0"/>
              <a:pPr>
                <a:defRPr/>
              </a:pPr>
              <a:t>6</a:t>
            </a:fld>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703DEB6-2914-4F96-84FB-26D8DEB974FC}" type="slidenum">
              <a:rPr lang="en-US" smtClean="0"/>
              <a:pPr>
                <a:defRPr/>
              </a:pPr>
              <a:t>60</a:t>
            </a:fld>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703DEB6-2914-4F96-84FB-26D8DEB974FC}" type="slidenum">
              <a:rPr lang="en-US" smtClean="0"/>
              <a:pPr>
                <a:defRPr/>
              </a:pPr>
              <a:t>61</a:t>
            </a:fld>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703DEB6-2914-4F96-84FB-26D8DEB974FC}" type="slidenum">
              <a:rPr lang="en-US" smtClean="0"/>
              <a:pPr>
                <a:defRPr/>
              </a:pPr>
              <a:t>62</a:t>
            </a:fld>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703DEB6-2914-4F96-84FB-26D8DEB974FC}" type="slidenum">
              <a:rPr lang="en-US" smtClean="0"/>
              <a:pPr>
                <a:defRPr/>
              </a:pPr>
              <a:t>63</a:t>
            </a:fld>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703DEB6-2914-4F96-84FB-26D8DEB974FC}" type="slidenum">
              <a:rPr lang="en-US" smtClean="0"/>
              <a:pPr>
                <a:defRPr/>
              </a:pPr>
              <a:t>64</a:t>
            </a:fld>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703DEB6-2914-4F96-84FB-26D8DEB974FC}" type="slidenum">
              <a:rPr lang="en-US" smtClean="0"/>
              <a:pPr>
                <a:defRPr/>
              </a:pPr>
              <a:t>65</a:t>
            </a:fld>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703DEB6-2914-4F96-84FB-26D8DEB974FC}" type="slidenum">
              <a:rPr lang="en-US" smtClean="0"/>
              <a:pPr>
                <a:defRPr/>
              </a:pPr>
              <a:t>66</a:t>
            </a:fld>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703DEB6-2914-4F96-84FB-26D8DEB974FC}" type="slidenum">
              <a:rPr lang="en-US" smtClean="0"/>
              <a:pPr>
                <a:defRPr/>
              </a:pPr>
              <a:t>67</a:t>
            </a:fld>
            <a:endParaRPr 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sp>
      <p:sp>
        <p:nvSpPr>
          <p:cNvPr id="204802" name="Rectangle 2"/>
          <p:cNvSpPr>
            <a:spLocks noGrp="1" noRot="1" noChangeAspect="1" noChangeArrowheads="1" noTextEdit="1"/>
          </p:cNvSpPr>
          <p:nvPr>
            <p:ph type="sldImg"/>
          </p:nvPr>
        </p:nvSpPr>
        <p:spPr>
          <a:ln/>
        </p:spPr>
      </p:sp>
      <p:sp>
        <p:nvSpPr>
          <p:cNvPr id="204803" name="Rectangle 3"/>
          <p:cNvSpPr>
            <a:spLocks noGrp="1" noChangeArrowheads="1"/>
          </p:cNvSpPr>
          <p:nvPr>
            <p:ph type="body" idx="1"/>
          </p:nvPr>
        </p:nvSpPr>
        <p:spPr/>
      </p:sp>
    </p:spTree>
    <p:extLst>
      <p:ext uri="{BB962C8B-B14F-4D97-AF65-F5344CB8AC3E}">
        <p14:creationId xmlns:p14="http://schemas.microsoft.com/office/powerpoint/2010/main" xmlns="" val="208248229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p>
            <a:fld id="{5FC313E4-25C5-4ED4-AD1E-DF764C30D5BD}" type="slidenum">
              <a:rPr lang="en-US"/>
              <a:pPr/>
              <a:t>69</a:t>
            </a:fld>
            <a:endParaRPr lang="en-US"/>
          </a:p>
        </p:txBody>
      </p:sp>
      <p:sp>
        <p:nvSpPr>
          <p:cNvPr id="97283" name="Rectangle 2"/>
          <p:cNvSpPr>
            <a:spLocks noGrp="1" noRot="1" noChangeAspect="1" noChangeArrowheads="1" noTextEdit="1"/>
          </p:cNvSpPr>
          <p:nvPr>
            <p:ph type="sldImg"/>
          </p:nvPr>
        </p:nvSpPr>
        <p:spPr>
          <a:xfrm>
            <a:off x="1104900" y="696913"/>
            <a:ext cx="4648200" cy="3486150"/>
          </a:xfrm>
          <a:ln/>
        </p:spPr>
      </p:sp>
      <p:sp>
        <p:nvSpPr>
          <p:cNvPr id="97284"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xmlns="" val="23181879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703DEB6-2914-4F96-84FB-26D8DEB974FC}" type="slidenum">
              <a:rPr lang="en-US" smtClean="0"/>
              <a:pPr>
                <a:defRPr/>
              </a:pPr>
              <a:t>7</a:t>
            </a:fld>
            <a:endParaRPr 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6"/>
          <p:cNvSpPr>
            <a:spLocks noGrp="1" noChangeArrowheads="1"/>
          </p:cNvSpPr>
          <p:nvPr>
            <p:ph type="ftr" sz="quarter" idx="4"/>
          </p:nvPr>
        </p:nvSpPr>
        <p:spPr>
          <a:xfrm>
            <a:off x="0" y="8829675"/>
            <a:ext cx="2971800" cy="465138"/>
          </a:xfrm>
          <a:prstGeom prst="rect">
            <a:avLst/>
          </a:prstGeom>
          <a:noFill/>
        </p:spPr>
      </p:sp>
      <p:sp>
        <p:nvSpPr>
          <p:cNvPr id="35843" name="Rectangle 7"/>
          <p:cNvSpPr>
            <a:spLocks noGrp="1" noChangeArrowheads="1"/>
          </p:cNvSpPr>
          <p:nvPr>
            <p:ph type="sldNum" sz="quarter" idx="5"/>
          </p:nvPr>
        </p:nvSpPr>
        <p:spPr>
          <a:noFill/>
        </p:spPr>
      </p:sp>
      <p:sp>
        <p:nvSpPr>
          <p:cNvPr id="35844" name="Rectangle 2"/>
          <p:cNvSpPr>
            <a:spLocks noGrp="1" noRot="1" noChangeAspect="1" noChangeArrowheads="1" noTextEdit="1"/>
          </p:cNvSpPr>
          <p:nvPr>
            <p:ph type="sldImg"/>
          </p:nvPr>
        </p:nvSpPr>
        <p:spPr>
          <a:ln/>
        </p:spPr>
      </p:sp>
      <p:sp>
        <p:nvSpPr>
          <p:cNvPr id="35845" name="Rectangle 3"/>
          <p:cNvSpPr>
            <a:spLocks noGrp="1" noChangeArrowheads="1"/>
          </p:cNvSpPr>
          <p:nvPr>
            <p:ph type="body" idx="1"/>
          </p:nvPr>
        </p:nvSpPr>
        <p:spPr>
          <a:noFill/>
          <a:ln/>
        </p:spPr>
      </p:sp>
    </p:spTree>
    <p:extLst>
      <p:ext uri="{BB962C8B-B14F-4D97-AF65-F5344CB8AC3E}">
        <p14:creationId xmlns:p14="http://schemas.microsoft.com/office/powerpoint/2010/main" xmlns="" val="403754356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703DEB6-2914-4F96-84FB-26D8DEB974FC}" type="slidenum">
              <a:rPr lang="en-US" smtClean="0"/>
              <a:pPr>
                <a:defRPr/>
              </a:pPr>
              <a:t>71</a:t>
            </a:fld>
            <a:endParaRPr 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703DEB6-2914-4F96-84FB-26D8DEB974FC}" type="slidenum">
              <a:rPr lang="en-US" smtClean="0"/>
              <a:pPr>
                <a:defRPr/>
              </a:pPr>
              <a:t>72</a:t>
            </a:fld>
            <a:endParaRPr 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703DEB6-2914-4F96-84FB-26D8DEB974FC}" type="slidenum">
              <a:rPr lang="en-US" smtClean="0"/>
              <a:pPr>
                <a:defRPr/>
              </a:pPr>
              <a:t>73</a:t>
            </a:fld>
            <a:endParaRPr 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703DEB6-2914-4F96-84FB-26D8DEB974FC}" type="slidenum">
              <a:rPr lang="en-US" smtClean="0"/>
              <a:pPr>
                <a:defRPr/>
              </a:pPr>
              <a:t>74</a:t>
            </a:fld>
            <a:endParaRPr 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64B9E29-B59D-4F68-947B-BD91C0EF1C38}" type="slidenum">
              <a:rPr lang="he-IL" smtClean="0"/>
              <a:pPr>
                <a:defRPr/>
              </a:pPr>
              <a:t>75</a:t>
            </a:fld>
            <a:endParaRPr lang="de-DE"/>
          </a:p>
        </p:txBody>
      </p:sp>
    </p:spTree>
    <p:extLst>
      <p:ext uri="{BB962C8B-B14F-4D97-AF65-F5344CB8AC3E}">
        <p14:creationId xmlns:p14="http://schemas.microsoft.com/office/powerpoint/2010/main" xmlns="" val="418966798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64B9E29-B59D-4F68-947B-BD91C0EF1C38}" type="slidenum">
              <a:rPr lang="he-IL" smtClean="0"/>
              <a:pPr>
                <a:defRPr/>
              </a:pPr>
              <a:t>76</a:t>
            </a:fld>
            <a:endParaRPr lang="de-DE"/>
          </a:p>
        </p:txBody>
      </p:sp>
    </p:spTree>
    <p:extLst>
      <p:ext uri="{BB962C8B-B14F-4D97-AF65-F5344CB8AC3E}">
        <p14:creationId xmlns:p14="http://schemas.microsoft.com/office/powerpoint/2010/main" xmlns="" val="418966798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64B9E29-B59D-4F68-947B-BD91C0EF1C38}" type="slidenum">
              <a:rPr lang="he-IL" smtClean="0"/>
              <a:pPr>
                <a:defRPr/>
              </a:pPr>
              <a:t>77</a:t>
            </a:fld>
            <a:endParaRPr lang="de-DE"/>
          </a:p>
        </p:txBody>
      </p:sp>
    </p:spTree>
    <p:extLst>
      <p:ext uri="{BB962C8B-B14F-4D97-AF65-F5344CB8AC3E}">
        <p14:creationId xmlns:p14="http://schemas.microsoft.com/office/powerpoint/2010/main" xmlns="" val="418966798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64B9E29-B59D-4F68-947B-BD91C0EF1C38}" type="slidenum">
              <a:rPr lang="he-IL" smtClean="0"/>
              <a:pPr>
                <a:defRPr/>
              </a:pPr>
              <a:t>78</a:t>
            </a:fld>
            <a:endParaRPr lang="de-DE"/>
          </a:p>
        </p:txBody>
      </p:sp>
    </p:spTree>
    <p:extLst>
      <p:ext uri="{BB962C8B-B14F-4D97-AF65-F5344CB8AC3E}">
        <p14:creationId xmlns:p14="http://schemas.microsoft.com/office/powerpoint/2010/main" xmlns="" val="418966798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64B9E29-B59D-4F68-947B-BD91C0EF1C38}" type="slidenum">
              <a:rPr lang="he-IL" smtClean="0"/>
              <a:pPr>
                <a:defRPr/>
              </a:pPr>
              <a:t>79</a:t>
            </a:fld>
            <a:endParaRPr lang="de-DE"/>
          </a:p>
        </p:txBody>
      </p:sp>
    </p:spTree>
    <p:extLst>
      <p:ext uri="{BB962C8B-B14F-4D97-AF65-F5344CB8AC3E}">
        <p14:creationId xmlns:p14="http://schemas.microsoft.com/office/powerpoint/2010/main" xmlns="" val="41896679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703DEB6-2914-4F96-84FB-26D8DEB974FC}" type="slidenum">
              <a:rPr lang="en-US" smtClean="0"/>
              <a:pPr>
                <a:defRPr/>
              </a:pPr>
              <a:t>8</a:t>
            </a:fld>
            <a:endParaRPr lang="en-US"/>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64B9E29-B59D-4F68-947B-BD91C0EF1C38}" type="slidenum">
              <a:rPr lang="he-IL" smtClean="0"/>
              <a:pPr>
                <a:defRPr/>
              </a:pPr>
              <a:t>80</a:t>
            </a:fld>
            <a:endParaRPr lang="de-DE"/>
          </a:p>
        </p:txBody>
      </p:sp>
    </p:spTree>
    <p:extLst>
      <p:ext uri="{BB962C8B-B14F-4D97-AF65-F5344CB8AC3E}">
        <p14:creationId xmlns:p14="http://schemas.microsoft.com/office/powerpoint/2010/main" xmlns="" val="418966798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703DEB6-2914-4F96-84FB-26D8DEB974FC}" type="slidenum">
              <a:rPr lang="en-US" smtClean="0"/>
              <a:pPr>
                <a:defRPr/>
              </a:pPr>
              <a:t>81</a:t>
            </a:fld>
            <a:endParaRPr lang="en-US"/>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703DEB6-2914-4F96-84FB-26D8DEB974FC}" type="slidenum">
              <a:rPr lang="en-US" smtClean="0"/>
              <a:pPr>
                <a:defRPr/>
              </a:pPr>
              <a:t>82</a:t>
            </a:fld>
            <a:endParaRPr lang="en-US"/>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703DEB6-2914-4F96-84FB-26D8DEB974FC}" type="slidenum">
              <a:rPr lang="en-US" smtClean="0"/>
              <a:pPr>
                <a:defRPr/>
              </a:pPr>
              <a:t>83</a:t>
            </a:fld>
            <a:endParaRPr lang="en-US"/>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703DEB6-2914-4F96-84FB-26D8DEB974FC}" type="slidenum">
              <a:rPr lang="en-US" smtClean="0"/>
              <a:pPr>
                <a:defRPr/>
              </a:pPr>
              <a:t>84</a:t>
            </a:fld>
            <a:endParaRPr lang="en-US"/>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703DEB6-2914-4F96-84FB-26D8DEB974FC}" type="slidenum">
              <a:rPr lang="en-US" smtClean="0"/>
              <a:pPr>
                <a:defRPr/>
              </a:pPr>
              <a:t>85</a:t>
            </a:fld>
            <a:endParaRPr lang="en-US"/>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703DEB6-2914-4F96-84FB-26D8DEB974FC}" type="slidenum">
              <a:rPr lang="en-US" smtClean="0"/>
              <a:pPr>
                <a:defRPr/>
              </a:pPr>
              <a:t>86</a:t>
            </a:fld>
            <a:endParaRPr lang="en-US"/>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703DEB6-2914-4F96-84FB-26D8DEB974FC}" type="slidenum">
              <a:rPr lang="en-US" smtClean="0"/>
              <a:pPr>
                <a:defRPr/>
              </a:pPr>
              <a:t>87</a:t>
            </a:fld>
            <a:endParaRPr lang="en-US"/>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703DEB6-2914-4F96-84FB-26D8DEB974FC}" type="slidenum">
              <a:rPr lang="en-US" smtClean="0"/>
              <a:pPr>
                <a:defRPr/>
              </a:pPr>
              <a:t>88</a:t>
            </a:fld>
            <a:endParaRPr lang="en-US"/>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703DEB6-2914-4F96-84FB-26D8DEB974FC}" type="slidenum">
              <a:rPr lang="en-US" smtClean="0"/>
              <a:pPr>
                <a:defRPr/>
              </a:pPr>
              <a:t>89</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703DEB6-2914-4F96-84FB-26D8DEB974FC}" type="slidenum">
              <a:rPr lang="en-US" smtClean="0"/>
              <a:pPr>
                <a:defRPr/>
              </a:pPr>
              <a:t>9</a:t>
            </a:fld>
            <a:endParaRPr lang="en-US"/>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703DEB6-2914-4F96-84FB-26D8DEB974FC}" type="slidenum">
              <a:rPr lang="en-US" smtClean="0"/>
              <a:pPr>
                <a:defRPr/>
              </a:pPr>
              <a:t>90</a:t>
            </a:fld>
            <a:endParaRPr lang="en-US"/>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703DEB6-2914-4F96-84FB-26D8DEB974FC}" type="slidenum">
              <a:rPr lang="en-US" smtClean="0"/>
              <a:pPr>
                <a:defRPr/>
              </a:pPr>
              <a:t>91</a:t>
            </a:fld>
            <a:endParaRPr lang="en-US"/>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703DEB6-2914-4F96-84FB-26D8DEB974FC}" type="slidenum">
              <a:rPr lang="en-US" smtClean="0"/>
              <a:pPr>
                <a:defRPr/>
              </a:pPr>
              <a:t>92</a:t>
            </a:fld>
            <a:endParaRPr lang="en-US"/>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703DEB6-2914-4F96-84FB-26D8DEB974FC}" type="slidenum">
              <a:rPr lang="en-US" smtClean="0"/>
              <a:pPr>
                <a:defRPr/>
              </a:pPr>
              <a:t>93</a:t>
            </a:fld>
            <a:endParaRPr lang="en-US"/>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703DEB6-2914-4F96-84FB-26D8DEB974FC}" type="slidenum">
              <a:rPr lang="en-US" smtClean="0"/>
              <a:pPr>
                <a:defRPr/>
              </a:pPr>
              <a:t>94</a:t>
            </a:fld>
            <a:endParaRPr lang="en-US"/>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703DEB6-2914-4F96-84FB-26D8DEB974FC}" type="slidenum">
              <a:rPr lang="en-US" smtClean="0"/>
              <a:pPr>
                <a:defRPr/>
              </a:pPr>
              <a:t>95</a:t>
            </a:fld>
            <a:endParaRPr lang="en-US"/>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703DEB6-2914-4F96-84FB-26D8DEB974FC}" type="slidenum">
              <a:rPr lang="en-US" smtClean="0"/>
              <a:pPr>
                <a:defRPr/>
              </a:pPr>
              <a:t>96</a:t>
            </a:fld>
            <a:endParaRPr lang="en-US"/>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703DEB6-2914-4F96-84FB-26D8DEB974FC}" type="slidenum">
              <a:rPr lang="en-US" smtClean="0"/>
              <a:pPr>
                <a:defRPr/>
              </a:pPr>
              <a:t>97</a:t>
            </a:fld>
            <a:endParaRPr lang="en-US"/>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703DEB6-2914-4F96-84FB-26D8DEB974FC}" type="slidenum">
              <a:rPr lang="en-US" smtClean="0"/>
              <a:pPr>
                <a:defRPr/>
              </a:pPr>
              <a:t>98</a:t>
            </a:fld>
            <a:endParaRPr lang="en-US"/>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703DEB6-2914-4F96-84FB-26D8DEB974FC}" type="slidenum">
              <a:rPr lang="en-US" smtClean="0"/>
              <a:pPr>
                <a:defRPr/>
              </a:pPr>
              <a:t>99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11" name="Rectangle 10"/>
          <p:cNvSpPr/>
          <p:nvPr/>
        </p:nvSpPr>
        <p:spPr>
          <a:xfrm>
            <a:off x="0" y="0"/>
            <a:ext cx="9144000" cy="279762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0" y="6714065"/>
            <a:ext cx="9144000" cy="143935"/>
          </a:xfrm>
          <a:prstGeom prst="rect">
            <a:avLst/>
          </a:prstGeom>
          <a:solidFill>
            <a:srgbClr val="0076C0"/>
          </a:solidFill>
          <a:ln>
            <a:noFill/>
          </a:ln>
          <a:effectLst>
            <a:innerShdw blurRad="234950" dir="9180000">
              <a:srgbClr val="000000">
                <a:alpha val="47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666750" y="6096000"/>
            <a:ext cx="8458200" cy="54186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faded-grid.png"/>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43434" y="-12795"/>
            <a:ext cx="9057132" cy="6654904"/>
          </a:xfrm>
          <a:prstGeom prst="rect">
            <a:avLst/>
          </a:prstGeom>
        </p:spPr>
      </p:pic>
      <p:sp>
        <p:nvSpPr>
          <p:cNvPr id="2" name="Title 1"/>
          <p:cNvSpPr>
            <a:spLocks noGrp="1"/>
          </p:cNvSpPr>
          <p:nvPr>
            <p:ph type="ctrTitle" hasCustomPrompt="1"/>
          </p:nvPr>
        </p:nvSpPr>
        <p:spPr>
          <a:xfrm>
            <a:off x="3683954" y="2156197"/>
            <a:ext cx="4724400" cy="609601"/>
          </a:xfrm>
        </p:spPr>
        <p:txBody>
          <a:bodyPr anchor="b"/>
          <a:lstStyle>
            <a:lvl1pPr>
              <a:defRPr sz="3000">
                <a:ln>
                  <a:noFill/>
                </a:ln>
                <a:solidFill>
                  <a:srgbClr val="1E3565"/>
                </a:solidFill>
              </a:defRPr>
            </a:lvl1pPr>
          </a:lstStyle>
          <a:p>
            <a:r>
              <a:rPr lang="en-US" dirty="0" smtClean="0"/>
              <a:t>Title</a:t>
            </a:r>
            <a:endParaRPr lang="en-US" dirty="0"/>
          </a:p>
        </p:txBody>
      </p:sp>
      <p:sp>
        <p:nvSpPr>
          <p:cNvPr id="3" name="Subtitle 2"/>
          <p:cNvSpPr>
            <a:spLocks noGrp="1"/>
          </p:cNvSpPr>
          <p:nvPr>
            <p:ph type="subTitle" idx="1"/>
          </p:nvPr>
        </p:nvSpPr>
        <p:spPr>
          <a:xfrm>
            <a:off x="3683954" y="2765798"/>
            <a:ext cx="4724400" cy="321734"/>
          </a:xfrm>
        </p:spPr>
        <p:txBody>
          <a:bodyPr anchor="t">
            <a:normAutofit/>
          </a:bodyPr>
          <a:lstStyle>
            <a:lvl1pPr marL="0" indent="0" algn="l">
              <a:buNone/>
              <a:defRPr sz="1700">
                <a:solidFill>
                  <a:srgbClr val="80818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9" name="Rectangle 8"/>
          <p:cNvSpPr/>
          <p:nvPr/>
        </p:nvSpPr>
        <p:spPr>
          <a:xfrm>
            <a:off x="685800" y="-2629"/>
            <a:ext cx="2557585" cy="2091263"/>
          </a:xfrm>
          <a:prstGeom prst="rect">
            <a:avLst/>
          </a:prstGeom>
          <a:solidFill>
            <a:srgbClr val="0076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descr="DrinkerBiddle_web_white.pn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034337" y="1627275"/>
            <a:ext cx="1900989" cy="265025"/>
          </a:xfrm>
          <a:prstGeom prst="rect">
            <a:avLst/>
          </a:prstGeom>
        </p:spPr>
      </p:pic>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4020777" y="6322833"/>
            <a:ext cx="762000" cy="288925"/>
          </a:xfrm>
          <a:prstGeom prst="rect">
            <a:avLst/>
          </a:prstGeom>
        </p:spPr>
        <p:txBody>
          <a:bodyPr/>
          <a:lstStyle/>
          <a:p>
            <a:pPr>
              <a:defRPr/>
            </a:pPr>
            <a:fld id="{D133EDE6-2E3B-468A-BC57-94AD51F3935C}" type="slidenum">
              <a:rPr lang="en-US" smtClean="0">
                <a:solidFill>
                  <a:prstClr val="white">
                    <a:lumMod val="50000"/>
                  </a:prstClr>
                </a:solidFill>
                <a:latin typeface="Calibri"/>
              </a:rPr>
              <a:pPr>
                <a:defRPr/>
              </a:pPr>
              <a:t>‹#›</a:t>
            </a:fld>
            <a:endParaRPr lang="en-US" dirty="0">
              <a:solidFill>
                <a:prstClr val="white">
                  <a:lumMod val="50000"/>
                </a:prstClr>
              </a:solidFill>
              <a:latin typeface="Calibri"/>
            </a:endParaRPr>
          </a:p>
        </p:txBody>
      </p:sp>
      <p:sp>
        <p:nvSpPr>
          <p:cNvPr id="6" name="Rectangle 5"/>
          <p:cNvSpPr/>
          <p:nvPr userDrawn="1"/>
        </p:nvSpPr>
        <p:spPr>
          <a:xfrm>
            <a:off x="0" y="0"/>
            <a:ext cx="9144000"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b="0" dirty="0">
              <a:solidFill>
                <a:prstClr val="white"/>
              </a:solidFill>
              <a:latin typeface="Cambria"/>
            </a:endParaRPr>
          </a:p>
        </p:txBody>
      </p:sp>
    </p:spTree>
    <p:extLst>
      <p:ext uri="{BB962C8B-B14F-4D97-AF65-F5344CB8AC3E}">
        <p14:creationId xmlns:p14="http://schemas.microsoft.com/office/powerpoint/2010/main" xmlns="" val="2755149661"/>
      </p:ext>
    </p:extLst>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4020777" y="6322833"/>
            <a:ext cx="762000" cy="288925"/>
          </a:xfrm>
          <a:prstGeom prst="rect">
            <a:avLst/>
          </a:prstGeom>
        </p:spPr>
        <p:txBody>
          <a:bodyPr/>
          <a:lstStyle/>
          <a:p>
            <a:pPr>
              <a:defRPr/>
            </a:pPr>
            <a:fld id="{D133EDE6-2E3B-468A-BC57-94AD51F3935C}" type="slidenum">
              <a:rPr lang="en-US" smtClean="0">
                <a:solidFill>
                  <a:prstClr val="white">
                    <a:lumMod val="50000"/>
                  </a:prstClr>
                </a:solidFill>
                <a:latin typeface="Calibri"/>
              </a:rPr>
              <a:pPr>
                <a:defRPr/>
              </a:pPr>
              <a:t>‹#›</a:t>
            </a:fld>
            <a:endParaRPr lang="en-US" dirty="0">
              <a:solidFill>
                <a:prstClr val="white">
                  <a:lumMod val="50000"/>
                </a:prstClr>
              </a:solidFill>
              <a:latin typeface="Calibri"/>
            </a:endParaRPr>
          </a:p>
        </p:txBody>
      </p:sp>
      <p:sp>
        <p:nvSpPr>
          <p:cNvPr id="6" name="Rectangle 5"/>
          <p:cNvSpPr/>
          <p:nvPr userDrawn="1"/>
        </p:nvSpPr>
        <p:spPr>
          <a:xfrm>
            <a:off x="0" y="0"/>
            <a:ext cx="9144000"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b="0" dirty="0">
              <a:solidFill>
                <a:prstClr val="white"/>
              </a:solidFill>
              <a:latin typeface="Cambria"/>
            </a:endParaRPr>
          </a:p>
        </p:txBody>
      </p:sp>
    </p:spTree>
    <p:extLst>
      <p:ext uri="{BB962C8B-B14F-4D97-AF65-F5344CB8AC3E}">
        <p14:creationId xmlns:p14="http://schemas.microsoft.com/office/powerpoint/2010/main" xmlns="" val="1214905344"/>
      </p:ext>
    </p:extLst>
  </p:cSld>
  <p:clrMapOvr>
    <a:masterClrMapping/>
  </p:clrMapOvr>
  <p:transition spd="med">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7_Custom Layout">
    <p:spTree>
      <p:nvGrpSpPr>
        <p:cNvPr id="1" name="Shape 64"/>
        <p:cNvGrpSpPr/>
        <p:nvPr/>
      </p:nvGrpSpPr>
      <p:grpSpPr>
        <a:xfrm>
          <a:off x="0" y="0"/>
          <a:ext cx="0" cy="0"/>
          <a:chOff x="0" y="0"/>
          <a:chExt cx="0" cy="0"/>
        </a:xfrm>
      </p:grpSpPr>
      <p:sp>
        <p:nvSpPr>
          <p:cNvPr id="65" name="Shape 65"/>
          <p:cNvSpPr txBox="1">
            <a:spLocks noGrp="1"/>
          </p:cNvSpPr>
          <p:nvPr>
            <p:ph type="sldNum" idx="12"/>
          </p:nvPr>
        </p:nvSpPr>
        <p:spPr>
          <a:xfrm>
            <a:off x="4020776" y="6322832"/>
            <a:ext cx="762000" cy="288925"/>
          </a:xfrm>
          <a:prstGeom prst="rect">
            <a:avLst/>
          </a:prstGeom>
          <a:noFill/>
          <a:ln>
            <a:noFill/>
          </a:ln>
        </p:spPr>
        <p:txBody>
          <a:bodyPr lIns="91425" tIns="91425" rIns="91425" bIns="91425" anchor="ctr" anchorCtr="0"/>
          <a:lstStyle>
            <a:lvl1pPr marL="0" marR="0" indent="0" algn="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66" name="Shape 66"/>
          <p:cNvSpPr/>
          <p:nvPr/>
        </p:nvSpPr>
        <p:spPr>
          <a:xfrm>
            <a:off x="0" y="0"/>
            <a:ext cx="9144000" cy="6858000"/>
          </a:xfrm>
          <a:prstGeom prst="rect">
            <a:avLst/>
          </a:prstGeom>
          <a:solidFill>
            <a:schemeClr val="lt1"/>
          </a:solidFill>
          <a:ln>
            <a:noFill/>
          </a:ln>
        </p:spPr>
        <p:txBody>
          <a:bodyPr lIns="91425" tIns="45700" rIns="91425" bIns="45700" anchor="ctr" anchorCtr="0">
            <a:noAutofit/>
          </a:bodyPr>
          <a:lstStyle/>
          <a:p>
            <a:pPr marL="0" marR="0" lvl="0" indent="0" algn="ctr" rtl="0">
              <a:spcBef>
                <a:spcPts val="0"/>
              </a:spcBef>
              <a:spcAft>
                <a:spcPts val="0"/>
              </a:spcAft>
              <a:buNone/>
            </a:pPr>
            <a:endParaRPr sz="1800" b="0" i="0" u="none" strike="noStrike" cap="none" baseline="0">
              <a:solidFill>
                <a:srgbClr val="FFFFFF"/>
              </a:solidFill>
              <a:latin typeface="Cambria"/>
              <a:ea typeface="Cambria"/>
              <a:cs typeface="Cambria"/>
              <a:sym typeface="Cambria"/>
            </a:endParaRPr>
          </a:p>
        </p:txBody>
      </p:sp>
    </p:spTree>
    <p:extLst>
      <p:ext uri="{BB962C8B-B14F-4D97-AF65-F5344CB8AC3E}">
        <p14:creationId xmlns:p14="http://schemas.microsoft.com/office/powerpoint/2010/main" xmlns="" val="505509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7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4020777" y="6322833"/>
            <a:ext cx="762000" cy="288925"/>
          </a:xfrm>
          <a:prstGeom prst="rect">
            <a:avLst/>
          </a:prstGeom>
        </p:spPr>
        <p:txBody>
          <a:bodyPr/>
          <a:lstStyle/>
          <a:p>
            <a:pPr>
              <a:defRPr/>
            </a:pPr>
            <a:fld id="{D133EDE6-2E3B-468A-BC57-94AD51F3935C}" type="slidenum">
              <a:rPr lang="en-US" smtClean="0">
                <a:solidFill>
                  <a:prstClr val="white">
                    <a:lumMod val="50000"/>
                  </a:prstClr>
                </a:solidFill>
                <a:latin typeface="Calibri"/>
              </a:rPr>
              <a:pPr>
                <a:defRPr/>
              </a:pPr>
              <a:t>‹#›</a:t>
            </a:fld>
            <a:endParaRPr lang="en-US" dirty="0">
              <a:solidFill>
                <a:prstClr val="white">
                  <a:lumMod val="50000"/>
                </a:prstClr>
              </a:solidFill>
              <a:latin typeface="Calibri"/>
            </a:endParaRPr>
          </a:p>
        </p:txBody>
      </p:sp>
      <p:sp>
        <p:nvSpPr>
          <p:cNvPr id="6" name="Rectangle 5"/>
          <p:cNvSpPr/>
          <p:nvPr userDrawn="1"/>
        </p:nvSpPr>
        <p:spPr>
          <a:xfrm>
            <a:off x="0" y="0"/>
            <a:ext cx="9144000"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b="0" dirty="0">
              <a:solidFill>
                <a:prstClr val="white"/>
              </a:solidFill>
              <a:latin typeface="Cambria"/>
            </a:endParaRPr>
          </a:p>
        </p:txBody>
      </p:sp>
    </p:spTree>
    <p:extLst>
      <p:ext uri="{BB962C8B-B14F-4D97-AF65-F5344CB8AC3E}">
        <p14:creationId xmlns:p14="http://schemas.microsoft.com/office/powerpoint/2010/main" xmlns="" val="418144881"/>
      </p:ext>
    </p:extLst>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18_Custom Layout">
    <p:spTree>
      <p:nvGrpSpPr>
        <p:cNvPr id="1" name="Shape 94"/>
        <p:cNvGrpSpPr/>
        <p:nvPr/>
      </p:nvGrpSpPr>
      <p:grpSpPr>
        <a:xfrm>
          <a:off x="0" y="0"/>
          <a:ext cx="0" cy="0"/>
          <a:chOff x="0" y="0"/>
          <a:chExt cx="0" cy="0"/>
        </a:xfrm>
      </p:grpSpPr>
      <p:sp>
        <p:nvSpPr>
          <p:cNvPr id="95" name="Shape 95"/>
          <p:cNvSpPr txBox="1">
            <a:spLocks noGrp="1"/>
          </p:cNvSpPr>
          <p:nvPr>
            <p:ph type="sldNum" idx="12"/>
          </p:nvPr>
        </p:nvSpPr>
        <p:spPr>
          <a:xfrm>
            <a:off x="4020776" y="6322832"/>
            <a:ext cx="762000" cy="288925"/>
          </a:xfrm>
          <a:prstGeom prst="rect">
            <a:avLst/>
          </a:prstGeom>
          <a:noFill/>
          <a:ln>
            <a:noFill/>
          </a:ln>
        </p:spPr>
        <p:txBody>
          <a:bodyPr lIns="91425" tIns="91425" rIns="91425" bIns="91425" anchor="ctr" anchorCtr="0"/>
          <a:lstStyle>
            <a:lvl1pPr marL="0" marR="0" indent="0" algn="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96" name="Shape 96"/>
          <p:cNvSpPr/>
          <p:nvPr/>
        </p:nvSpPr>
        <p:spPr>
          <a:xfrm>
            <a:off x="0" y="0"/>
            <a:ext cx="9144000" cy="6858000"/>
          </a:xfrm>
          <a:prstGeom prst="rect">
            <a:avLst/>
          </a:prstGeom>
          <a:solidFill>
            <a:schemeClr val="lt1"/>
          </a:solidFill>
          <a:ln>
            <a:noFill/>
          </a:ln>
        </p:spPr>
        <p:txBody>
          <a:bodyPr lIns="91425" tIns="45700" rIns="91425" bIns="45700" anchor="ctr" anchorCtr="0">
            <a:noAutofit/>
          </a:bodyPr>
          <a:lstStyle/>
          <a:p>
            <a:pPr marL="0" marR="0" lvl="0" indent="0" algn="ctr" rtl="0">
              <a:spcBef>
                <a:spcPts val="0"/>
              </a:spcBef>
              <a:spcAft>
                <a:spcPts val="0"/>
              </a:spcAft>
              <a:buNone/>
            </a:pPr>
            <a:endParaRPr sz="1800" b="0" i="0" u="none" strike="noStrike" cap="none" baseline="0">
              <a:solidFill>
                <a:srgbClr val="FFFFFF"/>
              </a:solidFill>
              <a:latin typeface="Cambria"/>
              <a:ea typeface="Cambria"/>
              <a:cs typeface="Cambria"/>
              <a:sym typeface="Cambria"/>
            </a:endParaRPr>
          </a:p>
        </p:txBody>
      </p:sp>
    </p:spTree>
    <p:extLst>
      <p:ext uri="{BB962C8B-B14F-4D97-AF65-F5344CB8AC3E}">
        <p14:creationId xmlns:p14="http://schemas.microsoft.com/office/powerpoint/2010/main" xmlns="" val="34505067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itle Style 1">
    <p:spTree>
      <p:nvGrpSpPr>
        <p:cNvPr id="1" name=""/>
        <p:cNvGrpSpPr/>
        <p:nvPr/>
      </p:nvGrpSpPr>
      <p:grpSpPr>
        <a:xfrm>
          <a:off x="0" y="0"/>
          <a:ext cx="0" cy="0"/>
          <a:chOff x="0" y="0"/>
          <a:chExt cx="0" cy="0"/>
        </a:xfrm>
      </p:grpSpPr>
      <p:pic>
        <p:nvPicPr>
          <p:cNvPr id="1027" name="Picture 3" descr="F:\Users\Wil\Documents\Dropbox\Fiohalls\IGI PPT Images\070315\IGI Template JPGS\IGI Template_.jpg"/>
          <p:cNvPicPr>
            <a:picLocks noChangeAspect="1" noChangeArrowheads="1"/>
          </p:cNvPicPr>
          <p:nvPr userDrawn="1"/>
        </p:nvPicPr>
        <p:blipFill>
          <a:blip r:embed="rId2" cstate="print"/>
          <a:srcRect/>
          <a:stretch>
            <a:fillRect/>
          </a:stretch>
        </p:blipFill>
        <p:spPr bwMode="auto">
          <a:xfrm>
            <a:off x="1" y="-773"/>
            <a:ext cx="9143999" cy="6858773"/>
          </a:xfrm>
          <a:prstGeom prst="rect">
            <a:avLst/>
          </a:prstGeom>
          <a:noFill/>
        </p:spPr>
      </p:pic>
      <p:sp>
        <p:nvSpPr>
          <p:cNvPr id="10" name="Title 9"/>
          <p:cNvSpPr>
            <a:spLocks noGrp="1"/>
          </p:cNvSpPr>
          <p:nvPr>
            <p:ph type="title" hasCustomPrompt="1"/>
          </p:nvPr>
        </p:nvSpPr>
        <p:spPr>
          <a:xfrm>
            <a:off x="0" y="2133600"/>
            <a:ext cx="9144000" cy="1447800"/>
          </a:xfrm>
          <a:solidFill>
            <a:srgbClr val="008AD0">
              <a:alpha val="73000"/>
            </a:srgbClr>
          </a:solidFill>
        </p:spPr>
        <p:txBody>
          <a:bodyPr>
            <a:normAutofit/>
          </a:bodyPr>
          <a:lstStyle>
            <a:lvl1pPr>
              <a:defRPr sz="3600">
                <a:solidFill>
                  <a:schemeClr val="bg1"/>
                </a:solidFill>
                <a:latin typeface="Museo Slab 500" pitchFamily="50" charset="0"/>
              </a:defRPr>
            </a:lvl1pPr>
          </a:lstStyle>
          <a:p>
            <a:r>
              <a:rPr lang="en-US" dirty="0" smtClean="0"/>
              <a:t>Title Style 1</a:t>
            </a:r>
            <a:endParaRPr lang="en-US" dirty="0"/>
          </a:p>
        </p:txBody>
      </p:sp>
      <p:sp>
        <p:nvSpPr>
          <p:cNvPr id="22" name="Text Placeholder 21"/>
          <p:cNvSpPr>
            <a:spLocks noGrp="1"/>
          </p:cNvSpPr>
          <p:nvPr>
            <p:ph type="body" sz="quarter" idx="13" hasCustomPrompt="1"/>
          </p:nvPr>
        </p:nvSpPr>
        <p:spPr>
          <a:xfrm>
            <a:off x="152400" y="5461000"/>
            <a:ext cx="4038600" cy="838200"/>
          </a:xfrm>
          <a:solidFill>
            <a:schemeClr val="bg1">
              <a:alpha val="73000"/>
            </a:schemeClr>
          </a:solidFill>
        </p:spPr>
        <p:txBody>
          <a:bodyPr anchor="b"/>
          <a:lstStyle>
            <a:lvl1pPr marL="0" indent="0">
              <a:spcBef>
                <a:spcPts val="0"/>
              </a:spcBef>
              <a:buNone/>
              <a:defRPr sz="2800" baseline="0"/>
            </a:lvl1pPr>
          </a:lstStyle>
          <a:p>
            <a:pPr lvl="0"/>
            <a:r>
              <a:rPr lang="en-US" dirty="0" smtClean="0"/>
              <a:t>Event Information or Name</a:t>
            </a:r>
          </a:p>
        </p:txBody>
      </p:sp>
    </p:spTree>
    <p:extLst>
      <p:ext uri="{BB962C8B-B14F-4D97-AF65-F5344CB8AC3E}">
        <p14:creationId xmlns:p14="http://schemas.microsoft.com/office/powerpoint/2010/main" xmlns="" val="35785069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Infographic">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6213332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7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4020777" y="6322833"/>
            <a:ext cx="762000" cy="288925"/>
          </a:xfrm>
          <a:prstGeom prst="rect">
            <a:avLst/>
          </a:prstGeom>
        </p:spPr>
        <p:txBody>
          <a:bodyPr/>
          <a:lstStyle/>
          <a:p>
            <a:pPr>
              <a:defRPr/>
            </a:pPr>
            <a:fld id="{D133EDE6-2E3B-468A-BC57-94AD51F3935C}" type="slidenum">
              <a:rPr lang="en-US" smtClean="0">
                <a:solidFill>
                  <a:prstClr val="white">
                    <a:lumMod val="50000"/>
                  </a:prstClr>
                </a:solidFill>
                <a:latin typeface="Calibri"/>
              </a:rPr>
              <a:pPr>
                <a:defRPr/>
              </a:pPr>
              <a:t>‹#›</a:t>
            </a:fld>
            <a:endParaRPr lang="en-US" dirty="0">
              <a:solidFill>
                <a:prstClr val="white">
                  <a:lumMod val="50000"/>
                </a:prstClr>
              </a:solidFill>
              <a:latin typeface="Calibri"/>
            </a:endParaRPr>
          </a:p>
        </p:txBody>
      </p:sp>
      <p:sp>
        <p:nvSpPr>
          <p:cNvPr id="6" name="Rectangle 5"/>
          <p:cNvSpPr/>
          <p:nvPr userDrawn="1"/>
        </p:nvSpPr>
        <p:spPr>
          <a:xfrm>
            <a:off x="0" y="0"/>
            <a:ext cx="9144000"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b="0" dirty="0">
              <a:solidFill>
                <a:prstClr val="white"/>
              </a:solidFill>
              <a:latin typeface="Cambria"/>
            </a:endParaRPr>
          </a:p>
        </p:txBody>
      </p:sp>
    </p:spTree>
    <p:extLst>
      <p:ext uri="{BB962C8B-B14F-4D97-AF65-F5344CB8AC3E}">
        <p14:creationId xmlns:p14="http://schemas.microsoft.com/office/powerpoint/2010/main" xmlns="" val="1384069307"/>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pPr>
              <a:defRPr/>
            </a:pPr>
            <a:r>
              <a:rPr lang="en-US" altLang="en-US" smtClean="0"/>
              <a:t>(c) Jason R. Baron 2013</a:t>
            </a:r>
            <a:endParaRPr lang="en-US" altLang="en-US"/>
          </a:p>
        </p:txBody>
      </p:sp>
      <p:sp>
        <p:nvSpPr>
          <p:cNvPr id="3" name="Slide Number Placeholder 2"/>
          <p:cNvSpPr>
            <a:spLocks noGrp="1"/>
          </p:cNvSpPr>
          <p:nvPr>
            <p:ph type="sldNum" sz="quarter" idx="11"/>
          </p:nvPr>
        </p:nvSpPr>
        <p:spPr/>
        <p:txBody>
          <a:bodyPr/>
          <a:lstStyle/>
          <a:p>
            <a:pPr>
              <a:defRPr/>
            </a:pPr>
            <a:fld id="{BF41FB62-831E-48B2-9E42-CF677594CD56}" type="slidenum">
              <a:rPr lang="en-US" altLang="en-US" smtClean="0"/>
              <a:pPr>
                <a:defRPr/>
              </a:pPr>
              <a:t>‹#›</a:t>
            </a:fld>
            <a:endParaRPr lang="en-US" altLang="en-US"/>
          </a:p>
        </p:txBody>
      </p:sp>
      <p:sp>
        <p:nvSpPr>
          <p:cNvPr id="4" name="Title 3"/>
          <p:cNvSpPr>
            <a:spLocks noGrp="1"/>
          </p:cNvSpPr>
          <p:nvPr>
            <p:ph type="title"/>
          </p:nvPr>
        </p:nvSpPr>
        <p:spPr/>
        <p:txBody>
          <a:bodyPr/>
          <a:lstStyle/>
          <a:p>
            <a:r>
              <a:rPr lang="en-US" smtClean="0"/>
              <a:t>Click to edit Master title style</a:t>
            </a:r>
            <a:endParaRPr lang="en-US"/>
          </a:p>
        </p:txBody>
      </p:sp>
      <p:sp>
        <p:nvSpPr>
          <p:cNvPr id="10" name="Text Placeholder 9"/>
          <p:cNvSpPr>
            <a:spLocks noGrp="1"/>
          </p:cNvSpPr>
          <p:nvPr>
            <p:ph type="body" sz="quarter" idx="12"/>
          </p:nvPr>
        </p:nvSpPr>
        <p:spPr>
          <a:xfrm>
            <a:off x="685800" y="1828800"/>
            <a:ext cx="7799832" cy="427024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cxnSp>
        <p:nvCxnSpPr>
          <p:cNvPr id="12" name="Straight Connector 11"/>
          <p:cNvCxnSpPr/>
          <p:nvPr/>
        </p:nvCxnSpPr>
        <p:spPr>
          <a:xfrm>
            <a:off x="662941" y="6398846"/>
            <a:ext cx="7818118" cy="0"/>
          </a:xfrm>
          <a:prstGeom prst="line">
            <a:avLst/>
          </a:prstGeom>
          <a:ln w="12700" cmpd="sng">
            <a:solidFill>
              <a:srgbClr val="0076C0"/>
            </a:solidFill>
          </a:ln>
          <a:effectLst/>
        </p:spPr>
        <p:style>
          <a:lnRef idx="2">
            <a:schemeClr val="accent1"/>
          </a:lnRef>
          <a:fillRef idx="0">
            <a:schemeClr val="accent1"/>
          </a:fillRef>
          <a:effectRef idx="1">
            <a:schemeClr val="accent1"/>
          </a:effectRef>
          <a:fontRef idx="minor">
            <a:schemeClr val="tx1"/>
          </a:fontRef>
        </p:style>
      </p:cxnSp>
      <p:sp>
        <p:nvSpPr>
          <p:cNvPr id="4" name="Footer Placeholder 3"/>
          <p:cNvSpPr>
            <a:spLocks noGrp="1"/>
          </p:cNvSpPr>
          <p:nvPr>
            <p:ph type="ftr" sz="quarter" idx="10"/>
          </p:nvPr>
        </p:nvSpPr>
        <p:spPr/>
        <p:txBody>
          <a:bodyPr/>
          <a:lstStyle/>
          <a:p>
            <a:pPr>
              <a:defRPr/>
            </a:pPr>
            <a:r>
              <a:rPr lang="en-US" altLang="en-US" smtClean="0"/>
              <a:t>(c) Jason R. Baron 2013</a:t>
            </a:r>
            <a:endParaRPr lang="en-US" altLang="en-US"/>
          </a:p>
        </p:txBody>
      </p:sp>
      <p:sp>
        <p:nvSpPr>
          <p:cNvPr id="5" name="Slide Number Placeholder 4"/>
          <p:cNvSpPr>
            <a:spLocks noGrp="1"/>
          </p:cNvSpPr>
          <p:nvPr>
            <p:ph type="sldNum" sz="quarter" idx="11"/>
          </p:nvPr>
        </p:nvSpPr>
        <p:spPr/>
        <p:txBody>
          <a:bodyPr/>
          <a:lstStyle/>
          <a:p>
            <a:pPr>
              <a:defRPr/>
            </a:pPr>
            <a:fld id="{9AAB13B2-64EF-49DB-9F75-127144064765}" type="slidenum">
              <a:rPr lang="en-US" altLang="en-US" smtClean="0"/>
              <a:pPr>
                <a:defRPr/>
              </a:pPr>
              <a:t>‹#›</a:t>
            </a:fld>
            <a:endParaRPr lang="en-US" altLang="en-US"/>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sz="quarter" idx="10"/>
          </p:nvPr>
        </p:nvSpPr>
        <p:spPr/>
        <p:txBody>
          <a:bodyPr/>
          <a:lstStyle/>
          <a:p>
            <a:pPr>
              <a:defRPr/>
            </a:pPr>
            <a:r>
              <a:rPr lang="en-US" altLang="en-US" smtClean="0"/>
              <a:t>(c) Jason R. Baron 2013</a:t>
            </a:r>
            <a:endParaRPr lang="en-US" altLang="en-US"/>
          </a:p>
        </p:txBody>
      </p:sp>
      <p:sp>
        <p:nvSpPr>
          <p:cNvPr id="4" name="Slide Number Placeholder 3"/>
          <p:cNvSpPr>
            <a:spLocks noGrp="1"/>
          </p:cNvSpPr>
          <p:nvPr>
            <p:ph type="sldNum" sz="quarter" idx="11"/>
          </p:nvPr>
        </p:nvSpPr>
        <p:spPr/>
        <p:txBody>
          <a:bodyPr/>
          <a:lstStyle/>
          <a:p>
            <a:pPr>
              <a:defRPr/>
            </a:pPr>
            <a:fld id="{403294A0-030A-48F1-848F-112D50DC6AA0}" type="slidenum">
              <a:rPr lang="en-US" altLang="en-US" smtClean="0"/>
              <a:pPr>
                <a:defRPr/>
              </a:pPr>
              <a:t>‹#›</a:t>
            </a:fld>
            <a:endParaRPr lang="en-US" altLang="en-US"/>
          </a:p>
        </p:txBody>
      </p:sp>
    </p:spTree>
    <p:extLst>
      <p:ext uri="{BB962C8B-B14F-4D97-AF65-F5344CB8AC3E}">
        <p14:creationId xmlns:p14="http://schemas.microsoft.com/office/powerpoint/2010/main" xmlns="" val="114597197"/>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810512"/>
            <a:ext cx="3733800" cy="4514088"/>
          </a:xfrm>
        </p:spPr>
        <p:txBody>
          <a:bodyPr/>
          <a:lstStyle>
            <a:lvl1pPr>
              <a:defRPr sz="2800">
                <a:latin typeface="Arial" pitchFamily="34" charset="0"/>
                <a:cs typeface="Arial" pitchFamily="34" charset="0"/>
              </a:defRPr>
            </a:lvl1pPr>
            <a:lvl2pPr>
              <a:defRPr sz="2400">
                <a:latin typeface="Arial" pitchFamily="34" charset="0"/>
                <a:cs typeface="Arial" pitchFamily="34" charset="0"/>
              </a:defRPr>
            </a:lvl2pPr>
            <a:lvl3pPr>
              <a:defRPr sz="2000">
                <a:latin typeface="Arial" pitchFamily="34" charset="0"/>
                <a:cs typeface="Arial" pitchFamily="34" charset="0"/>
              </a:defRPr>
            </a:lvl3pPr>
            <a:lvl4pPr>
              <a:defRPr sz="1800">
                <a:latin typeface="Arial" pitchFamily="34" charset="0"/>
                <a:cs typeface="Arial" pitchFamily="34" charset="0"/>
              </a:defRPr>
            </a:lvl4pPr>
            <a:lvl5pPr>
              <a:defRPr sz="1800">
                <a:latin typeface="Arial" pitchFamily="34" charset="0"/>
                <a:cs typeface="Arial" pitchFamily="34" charset="0"/>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810512"/>
            <a:ext cx="3733800" cy="4514088"/>
          </a:xfrm>
        </p:spPr>
        <p:txBody>
          <a:bodyPr/>
          <a:lstStyle>
            <a:lvl1pPr>
              <a:defRPr sz="2800">
                <a:latin typeface="Arial" pitchFamily="34" charset="0"/>
                <a:cs typeface="Arial" pitchFamily="34" charset="0"/>
              </a:defRPr>
            </a:lvl1pPr>
            <a:lvl2pPr>
              <a:defRPr sz="2400">
                <a:latin typeface="Arial" pitchFamily="34" charset="0"/>
                <a:cs typeface="Arial" pitchFamily="34" charset="0"/>
              </a:defRPr>
            </a:lvl2pPr>
            <a:lvl3pPr>
              <a:defRPr sz="2000">
                <a:latin typeface="Arial" pitchFamily="34" charset="0"/>
                <a:cs typeface="Arial" pitchFamily="34" charset="0"/>
              </a:defRPr>
            </a:lvl3pPr>
            <a:lvl4pPr>
              <a:defRPr sz="1800">
                <a:latin typeface="Arial" pitchFamily="34" charset="0"/>
                <a:cs typeface="Arial" pitchFamily="34" charset="0"/>
              </a:defRPr>
            </a:lvl4pPr>
            <a:lvl5pPr>
              <a:defRPr sz="1800">
                <a:latin typeface="Arial" pitchFamily="34" charset="0"/>
                <a:cs typeface="Arial" pitchFamily="34" charset="0"/>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0"/>
          </p:nvPr>
        </p:nvSpPr>
        <p:spPr/>
        <p:txBody>
          <a:bodyPr/>
          <a:lstStyle/>
          <a:p>
            <a:pPr>
              <a:defRPr/>
            </a:pPr>
            <a:r>
              <a:rPr lang="en-US" altLang="en-US" smtClean="0"/>
              <a:t>(c) Jason R. Baron 2013</a:t>
            </a:r>
            <a:endParaRPr lang="en-US" altLang="en-US"/>
          </a:p>
        </p:txBody>
      </p:sp>
      <p:sp>
        <p:nvSpPr>
          <p:cNvPr id="6" name="Slide Number Placeholder 5"/>
          <p:cNvSpPr>
            <a:spLocks noGrp="1"/>
          </p:cNvSpPr>
          <p:nvPr>
            <p:ph type="sldNum" sz="quarter" idx="11"/>
          </p:nvPr>
        </p:nvSpPr>
        <p:spPr/>
        <p:txBody>
          <a:bodyPr/>
          <a:lstStyle/>
          <a:p>
            <a:pPr>
              <a:defRPr/>
            </a:pPr>
            <a:fld id="{F5D5C750-3DD6-4D85-AB62-104EA54086C3}" type="slidenum">
              <a:rPr lang="en-US" altLang="en-US" smtClean="0"/>
              <a:pPr>
                <a:defRPr/>
              </a:pPr>
              <a:t>‹#›</a:t>
            </a:fld>
            <a:endParaRPr lang="en-US" altLang="en-US"/>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pPr>
              <a:defRPr/>
            </a:pPr>
            <a:r>
              <a:rPr lang="en-US" altLang="en-US" smtClean="0"/>
              <a:t>(c) Jason R. Baron 2013</a:t>
            </a:r>
            <a:endParaRPr lang="en-US" altLang="en-US"/>
          </a:p>
        </p:txBody>
      </p:sp>
      <p:sp>
        <p:nvSpPr>
          <p:cNvPr id="3" name="Slide Number Placeholder 2"/>
          <p:cNvSpPr>
            <a:spLocks noGrp="1"/>
          </p:cNvSpPr>
          <p:nvPr>
            <p:ph type="sldNum" sz="quarter" idx="11"/>
          </p:nvPr>
        </p:nvSpPr>
        <p:spPr/>
        <p:txBody>
          <a:bodyPr/>
          <a:lstStyle/>
          <a:p>
            <a:pPr>
              <a:defRPr/>
            </a:pPr>
            <a:fld id="{5AA6088C-F7D0-42EB-A613-715233C9347D}" type="slidenum">
              <a:rPr lang="en-US" altLang="en-US" smtClean="0"/>
              <a:pPr>
                <a:defRPr/>
              </a:pPr>
              <a:t>‹#›</a:t>
            </a:fld>
            <a:endParaRPr lang="en-US" altLang="en-US"/>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783771"/>
            <a:ext cx="5486400" cy="394380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Footer Placeholder 1"/>
          <p:cNvSpPr>
            <a:spLocks noGrp="1"/>
          </p:cNvSpPr>
          <p:nvPr>
            <p:ph type="ftr" sz="quarter" idx="10"/>
          </p:nvPr>
        </p:nvSpPr>
        <p:spPr>
          <a:xfrm>
            <a:off x="662941" y="6019801"/>
            <a:ext cx="7338059" cy="380999"/>
          </a:xfrm>
        </p:spPr>
        <p:txBody>
          <a:bodyPr/>
          <a:lstStyle/>
          <a:p>
            <a:pPr>
              <a:defRPr/>
            </a:pPr>
            <a:r>
              <a:rPr lang="en-US" altLang="en-US" smtClean="0"/>
              <a:t>(c) Jason R. Baron 2013</a:t>
            </a:r>
            <a:endParaRPr lang="en-US" altLang="en-US" dirty="0"/>
          </a:p>
        </p:txBody>
      </p:sp>
      <p:sp>
        <p:nvSpPr>
          <p:cNvPr id="6" name="Slide Number Placeholder 2"/>
          <p:cNvSpPr>
            <a:spLocks noGrp="1"/>
          </p:cNvSpPr>
          <p:nvPr>
            <p:ph type="sldNum" sz="quarter" idx="11"/>
          </p:nvPr>
        </p:nvSpPr>
        <p:spPr>
          <a:xfrm>
            <a:off x="8077200" y="6340475"/>
            <a:ext cx="381000" cy="365125"/>
          </a:xfrm>
        </p:spPr>
        <p:txBody>
          <a:bodyPr/>
          <a:lstStyle/>
          <a:p>
            <a:pPr>
              <a:defRPr/>
            </a:pPr>
            <a:fld id="{E15FBE67-617A-47EA-A838-1DEC5850EFD3}" type="slidenum">
              <a:rPr lang="en-US" altLang="en-US" smtClean="0"/>
              <a:pPr>
                <a:defRPr/>
              </a:pPr>
              <a:t>‹#›</a:t>
            </a:fld>
            <a:endParaRPr lang="en-US" altLang="en-US"/>
          </a:p>
        </p:txBody>
      </p:sp>
    </p:spTree>
    <p:extLst>
      <p:ext uri="{BB962C8B-B14F-4D97-AF65-F5344CB8AC3E}">
        <p14:creationId xmlns:p14="http://schemas.microsoft.com/office/powerpoint/2010/main" xmlns="" val="39354565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22238"/>
            <a:ext cx="7543800" cy="12954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719263"/>
            <a:ext cx="4038600" cy="44116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719263"/>
            <a:ext cx="4038600" cy="44116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dt" sz="half" idx="10"/>
          </p:nvPr>
        </p:nvSpPr>
        <p:spPr>
          <a:xfrm>
            <a:off x="457200" y="6248400"/>
            <a:ext cx="2133600" cy="457200"/>
          </a:xfrm>
          <a:prstGeom prst="rect">
            <a:avLst/>
          </a:prstGeom>
          <a:ln/>
        </p:spPr>
        <p:txBody>
          <a:bodyPr/>
          <a:lstStyle>
            <a:lvl1pPr>
              <a:defRPr/>
            </a:lvl1pPr>
          </a:lstStyle>
          <a:p>
            <a:pPr>
              <a:defRPr/>
            </a:pPr>
            <a:endParaRPr lang="en-US" altLang="en-US"/>
          </a:p>
        </p:txBody>
      </p:sp>
      <p:sp>
        <p:nvSpPr>
          <p:cNvPr id="6" name="Rectangle 6"/>
          <p:cNvSpPr>
            <a:spLocks noGrp="1" noChangeArrowheads="1"/>
          </p:cNvSpPr>
          <p:nvPr>
            <p:ph type="ftr" sz="quarter" idx="11"/>
          </p:nvPr>
        </p:nvSpPr>
        <p:spPr>
          <a:ln/>
        </p:spPr>
        <p:txBody>
          <a:bodyPr/>
          <a:lstStyle>
            <a:lvl1pPr>
              <a:defRPr/>
            </a:lvl1pPr>
          </a:lstStyle>
          <a:p>
            <a:pPr>
              <a:defRPr/>
            </a:pPr>
            <a:r>
              <a:rPr lang="en-US" altLang="en-US" smtClean="0"/>
              <a:t>(c) Jason R. Baron 2013</a:t>
            </a:r>
            <a:endParaRPr lang="en-US" altLang="en-US"/>
          </a:p>
        </p:txBody>
      </p:sp>
      <p:sp>
        <p:nvSpPr>
          <p:cNvPr id="7" name="Rectangle 7"/>
          <p:cNvSpPr>
            <a:spLocks noGrp="1" noChangeArrowheads="1"/>
          </p:cNvSpPr>
          <p:nvPr>
            <p:ph type="sldNum" sz="quarter" idx="12"/>
          </p:nvPr>
        </p:nvSpPr>
        <p:spPr>
          <a:ln/>
        </p:spPr>
        <p:txBody>
          <a:bodyPr/>
          <a:lstStyle>
            <a:lvl1pPr>
              <a:defRPr/>
            </a:lvl1pPr>
          </a:lstStyle>
          <a:p>
            <a:pPr>
              <a:defRPr/>
            </a:pPr>
            <a:fld id="{3E36A49D-BEAB-4585-A0C6-7F5036AA5939}" type="slidenum">
              <a:rPr lang="en-US" altLang="en-US"/>
              <a:pPr>
                <a:defRPr/>
              </a:pPr>
              <a:t>‹#›</a:t>
            </a:fld>
            <a:endParaRPr lang="en-US"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1_Custom Layout">
    <p:spTree>
      <p:nvGrpSpPr>
        <p:cNvPr id="1" name="Shape 49"/>
        <p:cNvGrpSpPr/>
        <p:nvPr/>
      </p:nvGrpSpPr>
      <p:grpSpPr>
        <a:xfrm>
          <a:off x="0" y="0"/>
          <a:ext cx="0" cy="0"/>
          <a:chOff x="0" y="0"/>
          <a:chExt cx="0" cy="0"/>
        </a:xfrm>
      </p:grpSpPr>
      <p:sp>
        <p:nvSpPr>
          <p:cNvPr id="50" name="Shape 50"/>
          <p:cNvSpPr txBox="1">
            <a:spLocks noGrp="1"/>
          </p:cNvSpPr>
          <p:nvPr>
            <p:ph type="sldNum" idx="12"/>
          </p:nvPr>
        </p:nvSpPr>
        <p:spPr>
          <a:xfrm>
            <a:off x="4020776" y="6322832"/>
            <a:ext cx="762000" cy="288925"/>
          </a:xfrm>
          <a:prstGeom prst="rect">
            <a:avLst/>
          </a:prstGeom>
          <a:noFill/>
          <a:ln>
            <a:noFill/>
          </a:ln>
        </p:spPr>
        <p:txBody>
          <a:bodyPr lIns="91425" tIns="91425" rIns="91425" bIns="91425" anchor="ctr" anchorCtr="0"/>
          <a:lstStyle>
            <a:lvl1pPr marL="0" marR="0" indent="0" algn="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51" name="Shape 51"/>
          <p:cNvSpPr/>
          <p:nvPr/>
        </p:nvSpPr>
        <p:spPr>
          <a:xfrm>
            <a:off x="0" y="0"/>
            <a:ext cx="9144000" cy="6858000"/>
          </a:xfrm>
          <a:prstGeom prst="rect">
            <a:avLst/>
          </a:prstGeom>
          <a:solidFill>
            <a:schemeClr val="lt1"/>
          </a:solidFill>
          <a:ln>
            <a:noFill/>
          </a:ln>
        </p:spPr>
        <p:txBody>
          <a:bodyPr lIns="91425" tIns="45700" rIns="91425" bIns="45700" anchor="ctr" anchorCtr="0">
            <a:noAutofit/>
          </a:bodyPr>
          <a:lstStyle/>
          <a:p>
            <a:pPr marL="0" marR="0" lvl="0" indent="0" algn="ctr" rtl="0">
              <a:spcBef>
                <a:spcPts val="0"/>
              </a:spcBef>
              <a:spcAft>
                <a:spcPts val="0"/>
              </a:spcAft>
              <a:buNone/>
            </a:pPr>
            <a:endParaRPr sz="1800" b="0" i="0" u="none" strike="noStrike" cap="none" baseline="0">
              <a:solidFill>
                <a:srgbClr val="FFFFFF"/>
              </a:solidFill>
              <a:latin typeface="Cambria"/>
              <a:ea typeface="Cambria"/>
              <a:cs typeface="Cambria"/>
              <a:sym typeface="Cambria"/>
            </a:endParaRPr>
          </a:p>
        </p:txBody>
      </p:sp>
    </p:spTree>
    <p:extLst>
      <p:ext uri="{BB962C8B-B14F-4D97-AF65-F5344CB8AC3E}">
        <p14:creationId xmlns:p14="http://schemas.microsoft.com/office/powerpoint/2010/main" xmlns="" val="6847012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0" y="1219200"/>
            <a:ext cx="7795258" cy="590595"/>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685800" y="1828800"/>
            <a:ext cx="7795258" cy="42672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cxnSp>
        <p:nvCxnSpPr>
          <p:cNvPr id="27" name="Straight Connector 26"/>
          <p:cNvCxnSpPr/>
          <p:nvPr userDrawn="1"/>
        </p:nvCxnSpPr>
        <p:spPr>
          <a:xfrm>
            <a:off x="662941" y="6398846"/>
            <a:ext cx="7818118" cy="0"/>
          </a:xfrm>
          <a:prstGeom prst="line">
            <a:avLst/>
          </a:prstGeom>
          <a:ln w="12700" cmpd="sng">
            <a:solidFill>
              <a:srgbClr val="0076C0"/>
            </a:solidFill>
          </a:ln>
          <a:effectLst/>
        </p:spPr>
        <p:style>
          <a:lnRef idx="2">
            <a:schemeClr val="accent1"/>
          </a:lnRef>
          <a:fillRef idx="0">
            <a:schemeClr val="accent1"/>
          </a:fillRef>
          <a:effectRef idx="1">
            <a:schemeClr val="accent1"/>
          </a:effectRef>
          <a:fontRef idx="minor">
            <a:schemeClr val="tx1"/>
          </a:fontRef>
        </p:style>
      </p:cxnSp>
      <p:sp>
        <p:nvSpPr>
          <p:cNvPr id="4" name="Footer Placeholder 3"/>
          <p:cNvSpPr>
            <a:spLocks noGrp="1"/>
          </p:cNvSpPr>
          <p:nvPr>
            <p:ph type="ftr" sz="quarter" idx="3"/>
          </p:nvPr>
        </p:nvSpPr>
        <p:spPr>
          <a:xfrm>
            <a:off x="662941" y="6340475"/>
            <a:ext cx="7338059" cy="365125"/>
          </a:xfrm>
          <a:prstGeom prst="rect">
            <a:avLst/>
          </a:prstGeom>
        </p:spPr>
        <p:txBody>
          <a:bodyPr vert="horz" lIns="91440" tIns="45720" rIns="91440" bIns="45720" rtlCol="0" anchor="ctr"/>
          <a:lstStyle>
            <a:lvl1pPr algn="r">
              <a:defRPr sz="800">
                <a:solidFill>
                  <a:srgbClr val="0076C0"/>
                </a:solidFill>
                <a:latin typeface="Arial" pitchFamily="34" charset="0"/>
                <a:cs typeface="Arial" pitchFamily="34" charset="0"/>
              </a:defRPr>
            </a:lvl1pPr>
          </a:lstStyle>
          <a:p>
            <a:pPr>
              <a:defRPr/>
            </a:pPr>
            <a:r>
              <a:rPr lang="en-US" altLang="en-US" smtClean="0"/>
              <a:t>(c) Jason R. Baron 2013</a:t>
            </a:r>
            <a:endParaRPr lang="en-US" altLang="en-US" dirty="0"/>
          </a:p>
        </p:txBody>
      </p:sp>
      <p:sp>
        <p:nvSpPr>
          <p:cNvPr id="9" name="Slide Number Placeholder 8"/>
          <p:cNvSpPr>
            <a:spLocks noGrp="1"/>
          </p:cNvSpPr>
          <p:nvPr>
            <p:ph type="sldNum" sz="quarter" idx="4"/>
          </p:nvPr>
        </p:nvSpPr>
        <p:spPr>
          <a:xfrm>
            <a:off x="8077200" y="6340475"/>
            <a:ext cx="381000" cy="365125"/>
          </a:xfrm>
          <a:prstGeom prst="rect">
            <a:avLst/>
          </a:prstGeom>
          <a:ln>
            <a:noFill/>
          </a:ln>
        </p:spPr>
        <p:txBody>
          <a:bodyPr vert="horz" lIns="91440" tIns="45720" rIns="91440" bIns="45720" rtlCol="0" anchor="ctr"/>
          <a:lstStyle>
            <a:lvl1pPr algn="l">
              <a:defRPr sz="800">
                <a:solidFill>
                  <a:srgbClr val="002846"/>
                </a:solidFill>
                <a:latin typeface="Arial" pitchFamily="34" charset="0"/>
                <a:cs typeface="Arial" pitchFamily="34" charset="0"/>
              </a:defRPr>
            </a:lvl1pPr>
          </a:lstStyle>
          <a:p>
            <a:pPr>
              <a:defRPr/>
            </a:pPr>
            <a:fld id="{403294A0-030A-48F1-848F-112D50DC6AA0}" type="slidenum">
              <a:rPr lang="en-US" altLang="en-US" smtClean="0"/>
              <a:pPr>
                <a:defRPr/>
              </a:pPr>
              <a:t>‹#›</a:t>
            </a:fld>
            <a:endParaRPr lang="en-US" altLang="en-US"/>
          </a:p>
        </p:txBody>
      </p:sp>
      <p:cxnSp>
        <p:nvCxnSpPr>
          <p:cNvPr id="11" name="Straight Connector 10"/>
          <p:cNvCxnSpPr/>
          <p:nvPr userDrawn="1"/>
        </p:nvCxnSpPr>
        <p:spPr>
          <a:xfrm>
            <a:off x="8001000" y="6398846"/>
            <a:ext cx="0" cy="230554"/>
          </a:xfrm>
          <a:prstGeom prst="line">
            <a:avLst/>
          </a:prstGeom>
          <a:ln>
            <a:solidFill>
              <a:srgbClr val="0076C0"/>
            </a:solidFill>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0" y="6714065"/>
            <a:ext cx="9144000" cy="143935"/>
          </a:xfrm>
          <a:prstGeom prst="rect">
            <a:avLst/>
          </a:prstGeom>
          <a:solidFill>
            <a:srgbClr val="0076C0"/>
          </a:solidFill>
          <a:ln>
            <a:noFill/>
          </a:ln>
          <a:effectLst>
            <a:innerShdw blurRad="234950" dir="9180000">
              <a:srgbClr val="000000">
                <a:alpha val="47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Picture 11" descr="fadded-top-grid.png"/>
          <p:cNvPicPr>
            <a:picLocks noChangeAspect="1"/>
          </p:cNvPicPr>
          <p:nvPr/>
        </p:nvPicPr>
        <p:blipFill>
          <a:blip r:embed="rId19" cstate="print">
            <a:extLst>
              <a:ext uri="{28A0092B-C50C-407E-A947-70E740481C1C}">
                <a14:useLocalDpi xmlns:a14="http://schemas.microsoft.com/office/drawing/2010/main" xmlns="" val="0"/>
              </a:ext>
            </a:extLst>
          </a:blip>
          <a:stretch>
            <a:fillRect/>
          </a:stretch>
        </p:blipFill>
        <p:spPr>
          <a:xfrm>
            <a:off x="4371290" y="47095"/>
            <a:ext cx="4726991" cy="2163871"/>
          </a:xfrm>
          <a:prstGeom prst="rect">
            <a:avLst/>
          </a:prstGeom>
        </p:spPr>
      </p:pic>
      <p:pic>
        <p:nvPicPr>
          <p:cNvPr id="13" name="Picture 12" descr="DrinkerBiddle_web_blue.png"/>
          <p:cNvPicPr>
            <a:picLocks noChangeAspect="1"/>
          </p:cNvPicPr>
          <p:nvPr/>
        </p:nvPicPr>
        <p:blipFill>
          <a:blip r:embed="rId20" cstate="print">
            <a:extLst>
              <a:ext uri="{28A0092B-C50C-407E-A947-70E740481C1C}">
                <a14:useLocalDpi xmlns:a14="http://schemas.microsoft.com/office/drawing/2010/main" xmlns="" val="0"/>
              </a:ext>
            </a:extLst>
          </a:blip>
          <a:stretch>
            <a:fillRect/>
          </a:stretch>
        </p:blipFill>
        <p:spPr>
          <a:xfrm>
            <a:off x="649903" y="574725"/>
            <a:ext cx="1432454" cy="201168"/>
          </a:xfrm>
          <a:prstGeom prst="rect">
            <a:avLst/>
          </a:prstGeom>
        </p:spPr>
      </p:pic>
    </p:spTree>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 id="2147483742" r:id="rId12"/>
    <p:sldLayoutId id="2147483743" r:id="rId13"/>
    <p:sldLayoutId id="2147483744" r:id="rId14"/>
    <p:sldLayoutId id="2147483745" r:id="rId15"/>
    <p:sldLayoutId id="2147483746" r:id="rId16"/>
    <p:sldLayoutId id="2147483747" r:id="rId17"/>
  </p:sldLayoutIdLst>
  <p:timing>
    <p:tnLst>
      <p:par>
        <p:cTn id="1" dur="indefinite" restart="never" nodeType="tmRoot"/>
      </p:par>
    </p:tnLst>
  </p:timing>
  <p:hf sldNum="0" hdr="0" dt="0"/>
  <p:txStyles>
    <p:titleStyle>
      <a:lvl1pPr algn="l" defTabSz="914400" rtl="0" eaLnBrk="1" latinLnBrk="0" hangingPunct="1">
        <a:spcBef>
          <a:spcPct val="0"/>
        </a:spcBef>
        <a:buNone/>
        <a:defRPr sz="2700" kern="1200" cap="none" spc="-100" baseline="0">
          <a:ln>
            <a:noFill/>
          </a:ln>
          <a:solidFill>
            <a:srgbClr val="0076C0"/>
          </a:solidFill>
          <a:effectLst/>
          <a:latin typeface="Arial" pitchFamily="34" charset="0"/>
          <a:ea typeface="+mj-ea"/>
          <a:cs typeface="Arial" pitchFamily="34" charset="0"/>
        </a:defRPr>
      </a:lvl1pPr>
    </p:titleStyle>
    <p:bodyStyle>
      <a:lvl1pPr marL="347472" indent="-228600" algn="l" defTabSz="914400" rtl="0" eaLnBrk="1" latinLnBrk="0" hangingPunct="1">
        <a:lnSpc>
          <a:spcPct val="120000"/>
        </a:lnSpc>
        <a:spcBef>
          <a:spcPts val="910"/>
        </a:spcBef>
        <a:buClr>
          <a:srgbClr val="0076C0"/>
        </a:buClr>
        <a:buFont typeface="Wingdings" pitchFamily="2" charset="2"/>
        <a:buChar char="§"/>
        <a:defRPr sz="2200" kern="1200">
          <a:solidFill>
            <a:schemeClr val="tx1"/>
          </a:solidFill>
          <a:latin typeface="Arial" pitchFamily="34" charset="0"/>
          <a:ea typeface="+mn-ea"/>
          <a:cs typeface="Arial" pitchFamily="34" charset="0"/>
        </a:defRPr>
      </a:lvl1pPr>
      <a:lvl2pPr marL="566928" indent="-228600" algn="l" defTabSz="914400" rtl="0" eaLnBrk="1" latinLnBrk="0" hangingPunct="1">
        <a:lnSpc>
          <a:spcPct val="120000"/>
        </a:lnSpc>
        <a:spcBef>
          <a:spcPts val="910"/>
        </a:spcBef>
        <a:buClrTx/>
        <a:buFont typeface="Arial" pitchFamily="34" charset="0"/>
        <a:buChar char="-"/>
        <a:defRPr sz="1800" kern="1200">
          <a:solidFill>
            <a:schemeClr val="tx1"/>
          </a:solidFill>
          <a:latin typeface="Arial" pitchFamily="34" charset="0"/>
          <a:ea typeface="+mn-ea"/>
          <a:cs typeface="Arial" pitchFamily="34" charset="0"/>
        </a:defRPr>
      </a:lvl2pPr>
      <a:lvl3pPr marL="859536" indent="-228600" algn="l" defTabSz="914400" rtl="0" eaLnBrk="1" latinLnBrk="0" hangingPunct="1">
        <a:lnSpc>
          <a:spcPct val="120000"/>
        </a:lnSpc>
        <a:spcBef>
          <a:spcPts val="910"/>
        </a:spcBef>
        <a:buClrTx/>
        <a:buFont typeface="Arial" pitchFamily="34" charset="0"/>
        <a:buChar char="•"/>
        <a:defRPr sz="1600" kern="1200">
          <a:solidFill>
            <a:schemeClr val="tx1"/>
          </a:solidFill>
          <a:latin typeface="Arial" pitchFamily="34" charset="0"/>
          <a:ea typeface="+mn-ea"/>
          <a:cs typeface="Arial" pitchFamily="34" charset="0"/>
        </a:defRPr>
      </a:lvl3pPr>
      <a:lvl4pPr marL="1152144" indent="-228600" algn="l" defTabSz="914400" rtl="0" eaLnBrk="1" latinLnBrk="0" hangingPunct="1">
        <a:lnSpc>
          <a:spcPct val="120000"/>
        </a:lnSpc>
        <a:spcBef>
          <a:spcPts val="910"/>
        </a:spcBef>
        <a:buClrTx/>
        <a:buFont typeface="Arial" pitchFamily="34" charset="0"/>
        <a:buChar char="•"/>
        <a:defRPr sz="1600" kern="1200">
          <a:solidFill>
            <a:schemeClr val="tx1"/>
          </a:solidFill>
          <a:latin typeface="Arial" pitchFamily="34" charset="0"/>
          <a:ea typeface="+mn-ea"/>
          <a:cs typeface="Arial" pitchFamily="34" charset="0"/>
        </a:defRPr>
      </a:lvl4pPr>
      <a:lvl5pPr marL="1371600" indent="-228600" algn="l" defTabSz="914400" rtl="0" eaLnBrk="1" latinLnBrk="0" hangingPunct="1">
        <a:lnSpc>
          <a:spcPct val="120000"/>
        </a:lnSpc>
        <a:spcBef>
          <a:spcPts val="910"/>
        </a:spcBef>
        <a:buClrTx/>
        <a:buFont typeface="Arial" pitchFamily="34" charset="0"/>
        <a:buChar char="•"/>
        <a:defRPr sz="1600" kern="1200" baseline="0">
          <a:solidFill>
            <a:schemeClr val="tx1"/>
          </a:solidFill>
          <a:latin typeface="Arial" pitchFamily="34" charset="0"/>
          <a:ea typeface="+mn-ea"/>
          <a:cs typeface="Arial" pitchFamily="34" charset="0"/>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www.law.com/sites/articles/2016/01/12/the-obama-administration-is-now-on-snapchat/" TargetMode="External"/><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00.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100.xml"/><Relationship Id="rId1" Type="http://schemas.openxmlformats.org/officeDocument/2006/relationships/slideLayout" Target="../slideLayouts/slideLayout16.xml"/></Relationships>
</file>

<file path=ppt/slides/_rels/slide101.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101.xml"/><Relationship Id="rId1" Type="http://schemas.openxmlformats.org/officeDocument/2006/relationships/slideLayout" Target="../slideLayouts/slideLayout16.xml"/></Relationships>
</file>

<file path=ppt/slides/_rels/slide102.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102.xml"/><Relationship Id="rId1" Type="http://schemas.openxmlformats.org/officeDocument/2006/relationships/slideLayout" Target="../slideLayouts/slideLayout16.xml"/></Relationships>
</file>

<file path=ppt/slides/_rels/slide103.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103.xml"/><Relationship Id="rId1" Type="http://schemas.openxmlformats.org/officeDocument/2006/relationships/slideLayout" Target="../slideLayouts/slideLayout17.xml"/></Relationships>
</file>

<file path=ppt/slides/_rels/slide10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04.xml"/><Relationship Id="rId1" Type="http://schemas.openxmlformats.org/officeDocument/2006/relationships/slideLayout" Target="../slideLayouts/slideLayout3.xml"/></Relationships>
</file>

<file path=ppt/slides/_rels/slide10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05.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8" Type="http://schemas.openxmlformats.org/officeDocument/2006/relationships/hyperlink" Target="http://www.motherjones.com/mojo/2011/06/sarah-palin-emails-revealed-live-updates" TargetMode="External"/><Relationship Id="rId3" Type="http://schemas.openxmlformats.org/officeDocument/2006/relationships/hyperlink" Target="http://www.politico.com/story/2015/03/colin-powell-personal-email-secretary-of-state-115707.html" TargetMode="External"/><Relationship Id="rId7" Type="http://schemas.openxmlformats.org/officeDocument/2006/relationships/hyperlink" Target="http://www.nytimes.com/2011/06/10/us/10palin.html?pagewanted=all&amp;_r=0" TargetMode="External"/><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hyperlink" Target="http://www.nbcnews.com/politics/elections/jeb-bush-owned-personal-email-server-he-used-governor-n317286" TargetMode="External"/><Relationship Id="rId11" Type="http://schemas.openxmlformats.org/officeDocument/2006/relationships/hyperlink" Target="http://www.propublica.org/article/lobbyist-had-undisclosed-role-in-cuomo-financial-crisis-investigation" TargetMode="External"/><Relationship Id="rId5" Type="http://schemas.openxmlformats.org/officeDocument/2006/relationships/hyperlink" Target="http://www.washingtonpost.com/wp-dyn/content/article/2008/02/26/AR2008022602312.html" TargetMode="External"/><Relationship Id="rId10" Type="http://schemas.openxmlformats.org/officeDocument/2006/relationships/hyperlink" Target="http://www.propublica.org/article/cuomo-officials-keep-email-in-private-account-shadows" TargetMode="External"/><Relationship Id="rId4" Type="http://schemas.openxmlformats.org/officeDocument/2006/relationships/hyperlink" Target="http://www.nytimes.com/2007/04/12/washington/12emails.html" TargetMode="External"/><Relationship Id="rId9" Type="http://schemas.openxmlformats.org/officeDocument/2006/relationships/hyperlink" Target="http://www.northjersey.com/news/christie-administration-may-have-violated-public-records-law-1.664573"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9.jpeg"/></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hyperlink" Target="http://ethicalboardroom.com/technology/beyond-byod-what-lies-in-the-shadows/" TargetMode="External"/><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7.xml"/><Relationship Id="rId1" Type="http://schemas.openxmlformats.org/officeDocument/2006/relationships/slideLayout" Target="../slideLayouts/slideLayout3.xml"/><Relationship Id="rId4" Type="http://schemas.openxmlformats.org/officeDocument/2006/relationships/image" Target="../media/image31.jpe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0.xml"/><Relationship Id="rId1" Type="http://schemas.openxmlformats.org/officeDocument/2006/relationships/slideLayout" Target="../slideLayouts/slideLayout3.xml"/><Relationship Id="rId4" Type="http://schemas.openxmlformats.org/officeDocument/2006/relationships/image" Target="../media/image33.jpeg"/></Relationships>
</file>

<file path=ppt/slides/_rels/slide4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5.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57.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hyperlink" Target="http://www.dcbar.org/bar-resources/publications/washington-lawyer/articles/november-2008-speaking-of-ethics.cfm" TargetMode="External"/><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hyperlink" Target="http://www.edrm.net/" TargetMode="External"/><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65.xml"/><Relationship Id="rId1" Type="http://schemas.openxmlformats.org/officeDocument/2006/relationships/slideLayout" Target="../slideLayouts/slideLayout3.xml"/><Relationship Id="rId4" Type="http://schemas.openxmlformats.org/officeDocument/2006/relationships/image" Target="../media/image44.jpeg"/></Relationships>
</file>

<file path=ppt/slides/_rels/slide6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66.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67.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3" Type="http://schemas.openxmlformats.org/officeDocument/2006/relationships/hyperlink" Target="http://www.thesedonaconference.org/" TargetMode="External"/><Relationship Id="rId2" Type="http://schemas.openxmlformats.org/officeDocument/2006/relationships/notesSlide" Target="../notesSlides/notesSlide68.xm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69.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71.xml"/><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72.xm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73.xml"/><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74.xml"/><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75.xml"/><Relationship Id="rId1" Type="http://schemas.openxmlformats.org/officeDocument/2006/relationships/slideLayout" Target="../slideLayouts/slideLayout9.xml"/></Relationships>
</file>

<file path=ppt/slides/_rels/slide7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76.xml"/><Relationship Id="rId1" Type="http://schemas.openxmlformats.org/officeDocument/2006/relationships/slideLayout" Target="../slideLayouts/slideLayout10.xml"/></Relationships>
</file>

<file path=ppt/slides/_rels/slide7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77.xml"/><Relationship Id="rId1" Type="http://schemas.openxmlformats.org/officeDocument/2006/relationships/slideLayout" Target="../slideLayouts/slideLayout11.xml"/></Relationships>
</file>

<file path=ppt/slides/_rels/slide7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78.xml"/><Relationship Id="rId1" Type="http://schemas.openxmlformats.org/officeDocument/2006/relationships/slideLayout" Target="../slideLayouts/slideLayout12.xml"/></Relationships>
</file>

<file path=ppt/slides/_rels/slide7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79.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80.xml"/><Relationship Id="rId1" Type="http://schemas.openxmlformats.org/officeDocument/2006/relationships/slideLayout" Target="../slideLayouts/slideLayout14.xml"/></Relationships>
</file>

<file path=ppt/slides/_rels/slide81.xml.rels><?xml version="1.0" encoding="UTF-8" standalone="yes"?>
<Relationships xmlns="http://schemas.openxmlformats.org/package/2006/relationships"><Relationship Id="rId3" Type="http://schemas.openxmlformats.org/officeDocument/2006/relationships/hyperlink" Target="http://cigosummit.com/program" TargetMode="External"/><Relationship Id="rId2" Type="http://schemas.openxmlformats.org/officeDocument/2006/relationships/notesSlide" Target="../notesSlides/notesSlide81.xml"/><Relationship Id="rId1" Type="http://schemas.openxmlformats.org/officeDocument/2006/relationships/slideLayout" Target="../slideLayouts/slideLayout1.xml"/><Relationship Id="rId4" Type="http://schemas.openxmlformats.org/officeDocument/2006/relationships/image" Target="../media/image55.jpeg"/></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15.xml"/></Relationships>
</file>

<file path=ppt/slides/_rels/slide8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83.xml"/><Relationship Id="rId1" Type="http://schemas.openxmlformats.org/officeDocument/2006/relationships/slideLayout" Target="../slideLayouts/slideLayout16.xml"/></Relationships>
</file>

<file path=ppt/slides/_rels/slide8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84.xml"/><Relationship Id="rId1" Type="http://schemas.openxmlformats.org/officeDocument/2006/relationships/slideLayout" Target="../slideLayouts/slideLayout16.xml"/></Relationships>
</file>

<file path=ppt/slides/_rels/slide8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85.xml"/><Relationship Id="rId1" Type="http://schemas.openxmlformats.org/officeDocument/2006/relationships/slideLayout" Target="../slideLayouts/slideLayout16.xml"/></Relationships>
</file>

<file path=ppt/slides/_rels/slide8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86.xml"/><Relationship Id="rId1" Type="http://schemas.openxmlformats.org/officeDocument/2006/relationships/slideLayout" Target="../slideLayouts/slideLayout16.xml"/></Relationships>
</file>

<file path=ppt/slides/_rels/slide8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87.xml"/><Relationship Id="rId1" Type="http://schemas.openxmlformats.org/officeDocument/2006/relationships/slideLayout" Target="../slideLayouts/slideLayout16.xml"/></Relationships>
</file>

<file path=ppt/slides/_rels/slide8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88.xml"/><Relationship Id="rId1" Type="http://schemas.openxmlformats.org/officeDocument/2006/relationships/slideLayout" Target="../slideLayouts/slideLayout16.xml"/></Relationships>
</file>

<file path=ppt/slides/_rels/slide8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89.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90.xml"/><Relationship Id="rId1" Type="http://schemas.openxmlformats.org/officeDocument/2006/relationships/slideLayout" Target="../slideLayouts/slideLayout16.xml"/></Relationships>
</file>

<file path=ppt/slides/_rels/slide9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91.xml"/><Relationship Id="rId1" Type="http://schemas.openxmlformats.org/officeDocument/2006/relationships/slideLayout" Target="../slideLayouts/slideLayout16.xml"/></Relationships>
</file>

<file path=ppt/slides/_rels/slide9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92.xml"/><Relationship Id="rId1" Type="http://schemas.openxmlformats.org/officeDocument/2006/relationships/slideLayout" Target="../slideLayouts/slideLayout16.xml"/></Relationships>
</file>

<file path=ppt/slides/_rels/slide93.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93.xml"/><Relationship Id="rId1" Type="http://schemas.openxmlformats.org/officeDocument/2006/relationships/slideLayout" Target="../slideLayouts/slideLayout16.xml"/></Relationships>
</file>

<file path=ppt/slides/_rels/slide94.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94.xml"/><Relationship Id="rId1" Type="http://schemas.openxmlformats.org/officeDocument/2006/relationships/slideLayout" Target="../slideLayouts/slideLayout16.xml"/></Relationships>
</file>

<file path=ppt/slides/_rels/slide95.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95.xml"/><Relationship Id="rId1" Type="http://schemas.openxmlformats.org/officeDocument/2006/relationships/slideLayout" Target="../slideLayouts/slideLayout16.xml"/></Relationships>
</file>

<file path=ppt/slides/_rels/slide96.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96.xml"/><Relationship Id="rId1" Type="http://schemas.openxmlformats.org/officeDocument/2006/relationships/slideLayout" Target="../slideLayouts/slideLayout16.xml"/></Relationships>
</file>

<file path=ppt/slides/_rels/slide97.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97.xml"/><Relationship Id="rId1" Type="http://schemas.openxmlformats.org/officeDocument/2006/relationships/slideLayout" Target="../slideLayouts/slideLayout16.xml"/></Relationships>
</file>

<file path=ppt/slides/_rels/slide98.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98.xml"/><Relationship Id="rId1" Type="http://schemas.openxmlformats.org/officeDocument/2006/relationships/slideLayout" Target="../slideLayouts/slideLayout16.xml"/></Relationships>
</file>

<file path=ppt/slides/_rels/slide99.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99.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3"/>
          <p:cNvSpPr>
            <a:spLocks noGrp="1" noChangeArrowheads="1"/>
          </p:cNvSpPr>
          <p:nvPr>
            <p:ph type="subTitle" idx="1"/>
          </p:nvPr>
        </p:nvSpPr>
        <p:spPr>
          <a:xfrm>
            <a:off x="2209800" y="2895600"/>
            <a:ext cx="6629400" cy="3352800"/>
          </a:xfrm>
        </p:spPr>
        <p:txBody>
          <a:bodyPr>
            <a:normAutofit lnSpcReduction="10000"/>
          </a:bodyPr>
          <a:lstStyle/>
          <a:p>
            <a:pPr algn="r" eaLnBrk="1" hangingPunct="1">
              <a:lnSpc>
                <a:spcPct val="80000"/>
              </a:lnSpc>
              <a:buFont typeface="Wingdings" pitchFamily="2" charset="2"/>
              <a:buNone/>
            </a:pPr>
            <a:r>
              <a:rPr lang="en-US" sz="1800" dirty="0" smtClean="0">
                <a:solidFill>
                  <a:schemeClr val="tx1"/>
                </a:solidFill>
              </a:rPr>
              <a:t>ARMA Triangle IG Seminar</a:t>
            </a:r>
          </a:p>
          <a:p>
            <a:pPr algn="r" eaLnBrk="1" hangingPunct="1">
              <a:lnSpc>
                <a:spcPct val="80000"/>
              </a:lnSpc>
              <a:buFont typeface="Wingdings" pitchFamily="2" charset="2"/>
              <a:buNone/>
            </a:pPr>
            <a:r>
              <a:rPr lang="en-US" sz="1800" dirty="0" smtClean="0">
                <a:solidFill>
                  <a:schemeClr val="tx1"/>
                </a:solidFill>
              </a:rPr>
              <a:t>Research Triangle Park, NC </a:t>
            </a:r>
          </a:p>
          <a:p>
            <a:pPr algn="r" eaLnBrk="1" hangingPunct="1">
              <a:lnSpc>
                <a:spcPct val="80000"/>
              </a:lnSpc>
              <a:buFont typeface="Wingdings" pitchFamily="2" charset="2"/>
              <a:buNone/>
            </a:pPr>
            <a:r>
              <a:rPr lang="en-US" sz="1800" dirty="0" smtClean="0">
                <a:solidFill>
                  <a:schemeClr val="tx1"/>
                </a:solidFill>
              </a:rPr>
              <a:t>April 7, 2016</a:t>
            </a:r>
          </a:p>
          <a:p>
            <a:pPr algn="r" eaLnBrk="1" hangingPunct="1">
              <a:lnSpc>
                <a:spcPct val="80000"/>
              </a:lnSpc>
              <a:buFont typeface="Wingdings" pitchFamily="2" charset="2"/>
              <a:buNone/>
            </a:pPr>
            <a:endParaRPr lang="en-US" sz="1800" dirty="0" smtClean="0">
              <a:solidFill>
                <a:schemeClr val="tx1"/>
              </a:solidFill>
            </a:endParaRPr>
          </a:p>
          <a:p>
            <a:pPr algn="r" eaLnBrk="1" hangingPunct="1">
              <a:lnSpc>
                <a:spcPct val="80000"/>
              </a:lnSpc>
              <a:buFont typeface="Wingdings" pitchFamily="2" charset="2"/>
              <a:buNone/>
            </a:pPr>
            <a:r>
              <a:rPr lang="en-US" sz="1800" dirty="0" smtClean="0">
                <a:solidFill>
                  <a:schemeClr val="tx1"/>
                </a:solidFill>
              </a:rPr>
              <a:t>Jason R. Baron, Esq.</a:t>
            </a:r>
          </a:p>
          <a:p>
            <a:pPr algn="r" eaLnBrk="1" hangingPunct="1">
              <a:lnSpc>
                <a:spcPct val="80000"/>
              </a:lnSpc>
              <a:buFont typeface="Wingdings" pitchFamily="2" charset="2"/>
              <a:buNone/>
            </a:pPr>
            <a:r>
              <a:rPr lang="en-US" sz="1800" dirty="0" smtClean="0">
                <a:solidFill>
                  <a:schemeClr val="tx1"/>
                </a:solidFill>
              </a:rPr>
              <a:t>Information Governance and </a:t>
            </a:r>
            <a:r>
              <a:rPr lang="en-US" sz="1800" dirty="0" err="1" smtClean="0">
                <a:solidFill>
                  <a:schemeClr val="tx1"/>
                </a:solidFill>
              </a:rPr>
              <a:t>eDiscovery</a:t>
            </a:r>
            <a:r>
              <a:rPr lang="en-US" sz="1800" dirty="0" smtClean="0">
                <a:solidFill>
                  <a:schemeClr val="tx1"/>
                </a:solidFill>
              </a:rPr>
              <a:t> Group</a:t>
            </a:r>
          </a:p>
          <a:p>
            <a:pPr algn="r" eaLnBrk="1" hangingPunct="1">
              <a:lnSpc>
                <a:spcPct val="80000"/>
              </a:lnSpc>
              <a:buFont typeface="Wingdings" pitchFamily="2" charset="2"/>
              <a:buNone/>
            </a:pPr>
            <a:r>
              <a:rPr lang="en-US" sz="1800" dirty="0" smtClean="0">
                <a:solidFill>
                  <a:schemeClr val="tx1"/>
                </a:solidFill>
              </a:rPr>
              <a:t>Drinker Biddle &amp; </a:t>
            </a:r>
            <a:r>
              <a:rPr lang="en-US" sz="1800" dirty="0" err="1" smtClean="0">
                <a:solidFill>
                  <a:schemeClr val="tx1"/>
                </a:solidFill>
              </a:rPr>
              <a:t>Reath</a:t>
            </a:r>
            <a:r>
              <a:rPr lang="en-US" sz="1800" dirty="0" smtClean="0">
                <a:solidFill>
                  <a:schemeClr val="tx1"/>
                </a:solidFill>
              </a:rPr>
              <a:t> LLP</a:t>
            </a:r>
          </a:p>
          <a:p>
            <a:pPr algn="r" eaLnBrk="1" hangingPunct="1">
              <a:lnSpc>
                <a:spcPct val="80000"/>
              </a:lnSpc>
              <a:buFont typeface="Wingdings" pitchFamily="2" charset="2"/>
              <a:buNone/>
            </a:pPr>
            <a:r>
              <a:rPr lang="en-US" sz="1800" dirty="0" smtClean="0">
                <a:solidFill>
                  <a:schemeClr val="tx1"/>
                </a:solidFill>
              </a:rPr>
              <a:t>Washington, D.C. 20005</a:t>
            </a:r>
          </a:p>
          <a:p>
            <a:pPr algn="r" eaLnBrk="1" hangingPunct="1">
              <a:lnSpc>
                <a:spcPct val="80000"/>
              </a:lnSpc>
              <a:buFont typeface="Wingdings" pitchFamily="2" charset="2"/>
              <a:buNone/>
            </a:pPr>
            <a:endParaRPr lang="en-US" sz="1800" dirty="0">
              <a:solidFill>
                <a:schemeClr val="tx1"/>
              </a:solidFill>
            </a:endParaRPr>
          </a:p>
          <a:p>
            <a:pPr algn="r" eaLnBrk="1" hangingPunct="1">
              <a:lnSpc>
                <a:spcPct val="80000"/>
              </a:lnSpc>
              <a:buFont typeface="Wingdings" pitchFamily="2" charset="2"/>
              <a:buNone/>
            </a:pPr>
            <a:endParaRPr lang="en-US" sz="1800" dirty="0" smtClean="0">
              <a:solidFill>
                <a:schemeClr val="tx1"/>
              </a:solidFill>
            </a:endParaRPr>
          </a:p>
          <a:p>
            <a:pPr algn="r" eaLnBrk="1" hangingPunct="1">
              <a:lnSpc>
                <a:spcPct val="80000"/>
              </a:lnSpc>
              <a:buFont typeface="Wingdings" pitchFamily="2" charset="2"/>
              <a:buNone/>
            </a:pPr>
            <a:r>
              <a:rPr lang="en-US" sz="900" dirty="0" smtClean="0"/>
              <a:t>© Jason R. Baron 2016</a:t>
            </a:r>
          </a:p>
          <a:p>
            <a:pPr eaLnBrk="1" hangingPunct="1">
              <a:lnSpc>
                <a:spcPct val="80000"/>
              </a:lnSpc>
              <a:buFont typeface="Wingdings" pitchFamily="2" charset="2"/>
              <a:buNone/>
            </a:pPr>
            <a:endParaRPr lang="en-US" sz="1800" dirty="0"/>
          </a:p>
          <a:p>
            <a:pPr eaLnBrk="1" hangingPunct="1">
              <a:lnSpc>
                <a:spcPct val="80000"/>
              </a:lnSpc>
              <a:buFont typeface="Wingdings" pitchFamily="2" charset="2"/>
              <a:buNone/>
            </a:pPr>
            <a:endParaRPr lang="en-US" sz="1800" dirty="0" smtClean="0"/>
          </a:p>
          <a:p>
            <a:pPr eaLnBrk="1" hangingPunct="1">
              <a:lnSpc>
                <a:spcPct val="80000"/>
              </a:lnSpc>
              <a:buFont typeface="Wingdings" pitchFamily="2" charset="2"/>
              <a:buNone/>
            </a:pPr>
            <a:endParaRPr lang="en-US" sz="1800" dirty="0" smtClean="0"/>
          </a:p>
          <a:p>
            <a:pPr eaLnBrk="1" hangingPunct="1">
              <a:lnSpc>
                <a:spcPct val="80000"/>
              </a:lnSpc>
              <a:buFont typeface="Wingdings" pitchFamily="2" charset="2"/>
              <a:buNone/>
            </a:pPr>
            <a:endParaRPr lang="en-US" sz="1800" dirty="0" smtClean="0"/>
          </a:p>
          <a:p>
            <a:pPr eaLnBrk="1" hangingPunct="1">
              <a:lnSpc>
                <a:spcPct val="80000"/>
              </a:lnSpc>
              <a:buFont typeface="Wingdings" pitchFamily="2" charset="2"/>
              <a:buNone/>
            </a:pPr>
            <a:endParaRPr lang="en-US" sz="2800" b="1" dirty="0" smtClean="0"/>
          </a:p>
        </p:txBody>
      </p:sp>
      <p:sp>
        <p:nvSpPr>
          <p:cNvPr id="8194" name="Rectangle 2"/>
          <p:cNvSpPr>
            <a:spLocks noGrp="1" noChangeArrowheads="1"/>
          </p:cNvSpPr>
          <p:nvPr>
            <p:ph type="ctrTitle"/>
          </p:nvPr>
        </p:nvSpPr>
        <p:spPr>
          <a:xfrm>
            <a:off x="3352800" y="838200"/>
            <a:ext cx="5410200" cy="1447800"/>
          </a:xfrm>
          <a:noFill/>
          <a:ln>
            <a:noFill/>
          </a:ln>
        </p:spPr>
        <p:txBody>
          <a:bodyPr/>
          <a:lstStyle/>
          <a:p>
            <a:pPr algn="r"/>
            <a:r>
              <a:rPr lang="en-US" sz="2000" b="1" dirty="0" smtClean="0"/>
              <a:t/>
            </a:r>
            <a:br>
              <a:rPr lang="en-US" sz="2000" b="1" dirty="0" smtClean="0"/>
            </a:br>
            <a:r>
              <a:rPr lang="en-US" sz="2000" b="1" dirty="0"/>
              <a:t/>
            </a:r>
            <a:br>
              <a:rPr lang="en-US" sz="2000" b="1" dirty="0"/>
            </a:br>
            <a:r>
              <a:rPr lang="en-US" sz="2000" b="1" dirty="0" smtClean="0"/>
              <a:t/>
            </a:r>
            <a:br>
              <a:rPr lang="en-US" sz="2000" b="1" dirty="0" smtClean="0"/>
            </a:br>
            <a:r>
              <a:rPr lang="en-US" sz="2000" b="1" dirty="0"/>
              <a:t/>
            </a:r>
            <a:br>
              <a:rPr lang="en-US" sz="2000" b="1" dirty="0"/>
            </a:br>
            <a:r>
              <a:rPr lang="en-US" sz="2000" b="1" dirty="0" smtClean="0"/>
              <a:t/>
            </a:r>
            <a:br>
              <a:rPr lang="en-US" sz="2000" b="1" dirty="0" smtClean="0"/>
            </a:br>
            <a:r>
              <a:rPr lang="en-US" sz="2000" b="1" dirty="0"/>
              <a:t/>
            </a:r>
            <a:br>
              <a:rPr lang="en-US" sz="2000" b="1" dirty="0"/>
            </a:br>
            <a:r>
              <a:rPr lang="en-US" sz="2000" b="1" dirty="0" smtClean="0"/>
              <a:t/>
            </a:r>
            <a:br>
              <a:rPr lang="en-US" sz="2000" b="1" dirty="0" smtClean="0"/>
            </a:br>
            <a:r>
              <a:rPr lang="en-US" sz="2000" b="1" dirty="0"/>
              <a:t/>
            </a:r>
            <a:br>
              <a:rPr lang="en-US" sz="2000" b="1" dirty="0"/>
            </a:br>
            <a:r>
              <a:rPr lang="en-US" sz="2000" dirty="0"/>
              <a:t>What’s New in Information Governance for 2016?  </a:t>
            </a:r>
            <a:r>
              <a:rPr lang="en-US" sz="2000" dirty="0" smtClean="0"/>
              <a:t/>
            </a:r>
            <a:br>
              <a:rPr lang="en-US" sz="2000" dirty="0" smtClean="0"/>
            </a:br>
            <a:r>
              <a:rPr lang="en-US" sz="2000" dirty="0" smtClean="0"/>
              <a:t>The </a:t>
            </a:r>
            <a:r>
              <a:rPr lang="en-US" sz="2000" dirty="0"/>
              <a:t>Emerging Role of Shadow IT &amp; </a:t>
            </a:r>
            <a:r>
              <a:rPr lang="en-US" sz="2000" dirty="0" smtClean="0"/>
              <a:t/>
            </a:r>
            <a:br>
              <a:rPr lang="en-US" sz="2000" dirty="0" smtClean="0"/>
            </a:br>
            <a:r>
              <a:rPr lang="en-US" sz="2000" dirty="0" smtClean="0"/>
              <a:t>Other </a:t>
            </a:r>
            <a:r>
              <a:rPr lang="en-US" sz="2000" dirty="0"/>
              <a:t>Hot Topics</a:t>
            </a:r>
            <a:br>
              <a:rPr lang="en-US" sz="2000" dirty="0"/>
            </a:br>
            <a:r>
              <a:rPr lang="en-US" sz="2000" dirty="0" smtClean="0"/>
              <a:t>Part 1</a:t>
            </a:r>
            <a:endParaRPr lang="en-US" sz="2000" b="1" dirty="0" smtClean="0"/>
          </a:p>
        </p:txBody>
      </p:sp>
      <p:sp>
        <p:nvSpPr>
          <p:cNvPr id="4" name="TextBox 3"/>
          <p:cNvSpPr txBox="1"/>
          <p:nvPr/>
        </p:nvSpPr>
        <p:spPr>
          <a:xfrm>
            <a:off x="1981200" y="2286000"/>
            <a:ext cx="5181600" cy="523220"/>
          </a:xfrm>
          <a:prstGeom prst="rect">
            <a:avLst/>
          </a:prstGeom>
          <a:noFill/>
        </p:spPr>
        <p:txBody>
          <a:bodyPr wrap="square" rtlCol="0">
            <a:spAutoFit/>
          </a:bodyPr>
          <a:lstStyle/>
          <a:p>
            <a:endParaRPr lang="en-US" sz="2800" dirty="0">
              <a:latin typeface="Showcard Gothic" pitchFamily="82"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Effect transition="in" filter="diamond(in)">
                                      <p:cBhvr>
                                        <p:cTn id="7" dur="5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457200"/>
            <a:ext cx="7795258" cy="971595"/>
          </a:xfrm>
        </p:spPr>
        <p:txBody>
          <a:bodyPr/>
          <a:lstStyle/>
          <a:p>
            <a:r>
              <a:rPr lang="en-US" dirty="0" smtClean="0"/>
              <a:t>		President Obama &amp; Snapchat</a:t>
            </a:r>
            <a:endParaRPr lang="en-US" dirty="0"/>
          </a:p>
        </p:txBody>
      </p:sp>
      <p:sp>
        <p:nvSpPr>
          <p:cNvPr id="3" name="Content Placeholder 2"/>
          <p:cNvSpPr>
            <a:spLocks noGrp="1"/>
          </p:cNvSpPr>
          <p:nvPr>
            <p:ph idx="1"/>
          </p:nvPr>
        </p:nvSpPr>
        <p:spPr>
          <a:xfrm>
            <a:off x="762000" y="1143000"/>
            <a:ext cx="7795258" cy="4267200"/>
          </a:xfrm>
        </p:spPr>
        <p:txBody>
          <a:bodyPr>
            <a:noAutofit/>
          </a:bodyPr>
          <a:lstStyle/>
          <a:p>
            <a:pPr marL="118872" indent="0">
              <a:buNone/>
            </a:pPr>
            <a:r>
              <a:rPr lang="en-US" sz="1200" b="1" dirty="0"/>
              <a:t>The Obama Administration is Now on </a:t>
            </a:r>
            <a:r>
              <a:rPr lang="en-US" sz="1200" b="1" dirty="0" smtClean="0"/>
              <a:t>Snapchat (law.com, 1/12/16)</a:t>
            </a:r>
            <a:r>
              <a:rPr lang="en-US" sz="1200" dirty="0" smtClean="0"/>
              <a:t>. </a:t>
            </a:r>
            <a:endParaRPr lang="en-US" sz="1200" dirty="0"/>
          </a:p>
          <a:p>
            <a:r>
              <a:rPr lang="en-US" sz="1200" dirty="0"/>
              <a:t>The White House is the latest big-name entity to set up an account on Snapchat, a messaging application that is especially popular with teen-agers and young adults.</a:t>
            </a:r>
          </a:p>
          <a:p>
            <a:r>
              <a:rPr lang="en-US" sz="1200" dirty="0"/>
              <a:t>Though content on the social media site can disappear, pursuant to federal law, the White House will have to keep required records.</a:t>
            </a:r>
          </a:p>
          <a:p>
            <a:r>
              <a:rPr lang="en-US" sz="1200" dirty="0"/>
              <a:t>Jason R. Baron, an attorney at Drinker Biddle &amp; Reath and former director of litigation at the National Archives and Records Administration (NARA), explained that the government’s requirements on social media documents are not less strict than those regarding printed documents.</a:t>
            </a:r>
          </a:p>
          <a:p>
            <a:r>
              <a:rPr lang="en-US" sz="1200" dirty="0"/>
              <a:t>“All presidential communications or correspondence created in the White House that qualify as presidential records must be preserved, regardless of media type,” Baron told Legaltech News. “The same laws apply to all media, namely, the Presidential Records Act for messages created or received by the President and his immediate staff, and the Federal Records Act for the rest of government. I would expect that the folks at NARA will be asked to issue guidance covering Snapchat very soon.”</a:t>
            </a:r>
          </a:p>
          <a:p>
            <a:r>
              <a:rPr lang="en-US" sz="1200" dirty="0"/>
              <a:t>After sending, documents on Snapchat can quickly disappear – and that that could pose some challenges for the government.</a:t>
            </a:r>
          </a:p>
          <a:p>
            <a:r>
              <a:rPr lang="en-US" sz="1200" dirty="0"/>
              <a:t>“Snapchat is new territory for the White House and for the government in general, so some amount of additional attention needs to be paid in deciding how to go about preserving substantive communications that are capable of automated deletion,” Baron said.</a:t>
            </a:r>
          </a:p>
          <a:p>
            <a:pPr marL="118872" indent="0">
              <a:buNone/>
            </a:pPr>
            <a:r>
              <a:rPr lang="en-US" sz="1200" dirty="0" smtClean="0">
                <a:hlinkClick r:id="rId3"/>
              </a:rPr>
              <a:t>Source: http</a:t>
            </a:r>
            <a:r>
              <a:rPr lang="en-US" sz="1200" dirty="0">
                <a:hlinkClick r:id="rId3"/>
              </a:rPr>
              <a:t>://www.law.com/sites/articles/2016/01/12/the-obama-administration-is-now-on-snapchat/#ixzz3xk9BW8FY</a:t>
            </a:r>
            <a:endParaRPr lang="en-US" sz="1200" dirty="0"/>
          </a:p>
        </p:txBody>
      </p:sp>
    </p:spTree>
    <p:extLst>
      <p:ext uri="{BB962C8B-B14F-4D97-AF65-F5344CB8AC3E}">
        <p14:creationId xmlns:p14="http://schemas.microsoft.com/office/powerpoint/2010/main" xmlns="" val="1048426366"/>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xmlns:p14="http://schemas.microsoft.com/office/powerpoint/2010/main" xmlns="" val="0"/>
              </a:ext>
            </a:extLst>
          </a:blip>
          <a:stretch>
            <a:fillRect/>
          </a:stretch>
        </p:blipFill>
        <p:spPr>
          <a:xfrm>
            <a:off x="1242845" y="0"/>
            <a:ext cx="6658311" cy="6858000"/>
          </a:xfrm>
          <a:prstGeom prst="rect">
            <a:avLst/>
          </a:prstGeom>
        </p:spPr>
      </p:pic>
    </p:spTree>
    <p:extLst>
      <p:ext uri="{BB962C8B-B14F-4D97-AF65-F5344CB8AC3E}">
        <p14:creationId xmlns:p14="http://schemas.microsoft.com/office/powerpoint/2010/main" xmlns:a14="http://schemas.microsoft.com/office/drawing/2010/main" xmlns="" val="1188859097"/>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xmlns:p14="http://schemas.microsoft.com/office/powerpoint/2010/main" xmlns="" val="0"/>
              </a:ext>
            </a:extLst>
          </a:blip>
          <a:stretch>
            <a:fillRect/>
          </a:stretch>
        </p:blipFill>
        <p:spPr>
          <a:xfrm>
            <a:off x="1242845" y="0"/>
            <a:ext cx="6658311" cy="6858000"/>
          </a:xfrm>
          <a:prstGeom prst="rect">
            <a:avLst/>
          </a:prstGeom>
        </p:spPr>
      </p:pic>
    </p:spTree>
    <p:extLst>
      <p:ext uri="{BB962C8B-B14F-4D97-AF65-F5344CB8AC3E}">
        <p14:creationId xmlns:p14="http://schemas.microsoft.com/office/powerpoint/2010/main" xmlns:a14="http://schemas.microsoft.com/office/drawing/2010/main" xmlns="" val="4020376372"/>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xmlns:p14="http://schemas.microsoft.com/office/powerpoint/2010/main" xmlns="" val="0"/>
              </a:ext>
            </a:extLst>
          </a:blip>
          <a:stretch>
            <a:fillRect/>
          </a:stretch>
        </p:blipFill>
        <p:spPr>
          <a:xfrm>
            <a:off x="1242845" y="0"/>
            <a:ext cx="6658311" cy="6858000"/>
          </a:xfrm>
          <a:prstGeom prst="rect">
            <a:avLst/>
          </a:prstGeom>
        </p:spPr>
      </p:pic>
    </p:spTree>
    <p:extLst>
      <p:ext uri="{BB962C8B-B14F-4D97-AF65-F5344CB8AC3E}">
        <p14:creationId xmlns:p14="http://schemas.microsoft.com/office/powerpoint/2010/main" xmlns:a14="http://schemas.microsoft.com/office/drawing/2010/main" xmlns="" val="1317405200"/>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C:\Users\AKS\Desktop\Information Governance Initiative\2014-08-15-IGI Annual Report Slides\Slide28.JPG"/>
          <p:cNvPicPr>
            <a:picLocks noChangeAspect="1" noChangeArrowheads="1"/>
          </p:cNvPicPr>
          <p:nvPr/>
        </p:nvPicPr>
        <p:blipFill>
          <a:blip r:embed="rId3" cstate="print">
            <a:extLst>
              <a:ext uri="{28A0092B-C50C-407E-A947-70E740481C1C}">
                <a14:useLocalDpi xmlns:a14="http://schemas.microsoft.com/office/drawing/2010/main" xmlns:p14="http://schemas.microsoft.com/office/powerpoint/2010/main" xmlns="" val="0"/>
              </a:ext>
            </a:extLst>
          </a:blip>
          <a:srcRect/>
          <a:stretch>
            <a:fillRect/>
          </a:stretch>
        </p:blipFill>
        <p:spPr bwMode="auto">
          <a:xfrm>
            <a:off x="169333" y="275167"/>
            <a:ext cx="9144000" cy="6858001"/>
          </a:xfrm>
          <a:prstGeom prst="rect">
            <a:avLst/>
          </a:prstGeom>
          <a:noFill/>
          <a:extLst>
            <a:ext uri="{909E8E84-426E-40DD-AFC4-6F175D3DCCD1}">
              <a14:hiddenFill xmlns:a14="http://schemas.microsoft.com/office/drawing/2010/main" xmlns:p14="http://schemas.microsoft.com/office/powerpoint/2010/main" xmlns="">
                <a:solidFill>
                  <a:srgbClr val="FFFFFF"/>
                </a:solidFill>
              </a14:hiddenFill>
            </a:ext>
          </a:extLst>
        </p:spPr>
      </p:pic>
    </p:spTree>
    <p:extLst>
      <p:ext uri="{BB962C8B-B14F-4D97-AF65-F5344CB8AC3E}">
        <p14:creationId xmlns:p14="http://schemas.microsoft.com/office/powerpoint/2010/main" xmlns:a14="http://schemas.microsoft.com/office/drawing/2010/main" xmlns="" val="523614115"/>
      </p:ext>
    </p:extLst>
  </p:cSld>
  <p:clrMapOvr>
    <a:masterClrMapping/>
  </p:clrMapOvr>
  <p:transition spd="med">
    <p:fade/>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057400"/>
            <a:ext cx="7795258" cy="685800"/>
          </a:xfrm>
        </p:spPr>
        <p:txBody>
          <a:bodyPr>
            <a:normAutofit/>
          </a:bodyPr>
          <a:lstStyle/>
          <a:p>
            <a:r>
              <a:rPr lang="en-US" dirty="0" smtClean="0"/>
              <a:t>How to become a member…..</a:t>
            </a:r>
            <a:endParaRPr lang="en-US" dirty="0"/>
          </a:p>
        </p:txBody>
      </p:sp>
      <p:sp>
        <p:nvSpPr>
          <p:cNvPr id="3" name="Text Placeholder 2"/>
          <p:cNvSpPr>
            <a:spLocks noGrp="1"/>
          </p:cNvSpPr>
          <p:nvPr>
            <p:ph type="body" sz="quarter" idx="10"/>
          </p:nvPr>
        </p:nvSpPr>
        <p:spPr>
          <a:xfrm>
            <a:off x="662941" y="1905001"/>
            <a:ext cx="7338059" cy="4800600"/>
          </a:xfrm>
        </p:spPr>
        <p:txBody>
          <a:bodyPr>
            <a:noAutofit/>
          </a:bodyPr>
          <a:lstStyle/>
          <a:p>
            <a:pPr algn="ctr"/>
            <a:r>
              <a:rPr lang="en-US" sz="3600" dirty="0" smtClean="0"/>
              <a:t>www.iginitiative.com</a:t>
            </a:r>
            <a:endParaRPr lang="en-US" sz="3600" dirty="0"/>
          </a:p>
        </p:txBody>
      </p:sp>
      <p:pic>
        <p:nvPicPr>
          <p:cNvPr id="5" name="Picture 2" descr="C:\Users\baronjr\AppData\Local\Microsoft\Windows\Temporary Internet Files\Content.Outlook\K6S026AQ\CAGEB4EW (2).jpg"/>
          <p:cNvPicPr>
            <a:picLocks noChangeAspect="1" noChangeArrowheads="1"/>
          </p:cNvPicPr>
          <p:nvPr/>
        </p:nvPicPr>
        <p:blipFill>
          <a:blip r:embed="rId3" cstate="print">
            <a:extLst>
              <a:ext uri="{28A0092B-C50C-407E-A947-70E740481C1C}">
                <a14:useLocalDpi xmlns:a14="http://schemas.microsoft.com/office/drawing/2010/main" xmlns:mc="http://schemas.openxmlformats.org/markup-compatibility/2006" xmlns:p14="http://schemas.microsoft.com/office/powerpoint/2010/main" xmlns="" val="0"/>
              </a:ext>
            </a:extLst>
          </a:blip>
          <a:srcRect/>
          <a:stretch>
            <a:fillRect/>
          </a:stretch>
        </p:blipFill>
        <p:spPr bwMode="auto">
          <a:xfrm>
            <a:off x="533400" y="304799"/>
            <a:ext cx="2819400" cy="1752601"/>
          </a:xfrm>
          <a:prstGeom prst="rect">
            <a:avLst/>
          </a:prstGeom>
          <a:noFill/>
          <a:extLst>
            <a:ext uri="{909E8E84-426E-40DD-AFC4-6F175D3DCCD1}">
              <a14:hiddenFill xmlns:a14="http://schemas.microsoft.com/office/drawing/2010/main" xmlns:mc="http://schemas.openxmlformats.org/markup-compatibility/2006" xmlns:p14="http://schemas.microsoft.com/office/powerpoint/2010/main" xmlns="">
                <a:solidFill>
                  <a:srgbClr val="FFFFFF"/>
                </a:solidFill>
              </a14:hiddenFill>
            </a:ext>
          </a:extLst>
        </p:spPr>
      </p:pic>
    </p:spTree>
    <p:extLst>
      <p:ext uri="{BB962C8B-B14F-4D97-AF65-F5344CB8AC3E}">
        <p14:creationId xmlns:p14="http://schemas.microsoft.com/office/powerpoint/2010/main" xmlns:mc="http://schemas.openxmlformats.org/markup-compatibility/2006" xmlns:a14="http://schemas.microsoft.com/office/drawing/2010/main" xmlns="" val="27122168"/>
      </p:ext>
    </p:extLst>
  </p:cSld>
  <p:clrMapOvr>
    <a:masterClrMapping/>
  </p:clrMapOvr>
  <mc:AlternateContent xmlns:mc="http://schemas.openxmlformats.org/markup-compatibility/2006">
    <mc:Choice xmlns:p14="http://schemas.microsoft.com/office/powerpoint/2010/main" xmlns:a14="http://schemas.microsoft.com/office/drawing/2010/main" xmlns="" Requires="p14">
      <p:transition spd="slow" p14:dur="2000"/>
    </mc:Choice>
    <mc:Fallback>
      <p:transition spd="slow"/>
    </mc:Fallback>
  </mc:AlternateContent>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Number Placeholder 6"/>
          <p:cNvSpPr>
            <a:spLocks noGrp="1"/>
          </p:cNvSpPr>
          <p:nvPr>
            <p:ph type="sldNum" sz="quarter" idx="12"/>
          </p:nvPr>
        </p:nvSpPr>
        <p:spPr>
          <a:noFill/>
        </p:spPr>
        <p:txBody>
          <a:bodyPr/>
          <a:lstStyle/>
          <a:p>
            <a:fld id="{27168CF1-6A59-4DEE-A063-3B0326E88CDA}" type="slidenum">
              <a:rPr lang="en-US"/>
              <a:pPr/>
              <a:t>105</a:t>
            </a:fld>
            <a:endParaRPr lang="en-US"/>
          </a:p>
        </p:txBody>
      </p:sp>
      <p:sp>
        <p:nvSpPr>
          <p:cNvPr id="58371" name="Rectangle 2"/>
          <p:cNvSpPr>
            <a:spLocks noGrp="1" noChangeArrowheads="1"/>
          </p:cNvSpPr>
          <p:nvPr>
            <p:ph type="title"/>
          </p:nvPr>
        </p:nvSpPr>
        <p:spPr/>
        <p:txBody>
          <a:bodyPr/>
          <a:lstStyle/>
          <a:p>
            <a:pPr eaLnBrk="1" hangingPunct="1"/>
            <a:endParaRPr lang="en-US" smtClean="0"/>
          </a:p>
        </p:txBody>
      </p:sp>
      <p:sp>
        <p:nvSpPr>
          <p:cNvPr id="58372" name="Rectangle 3"/>
          <p:cNvSpPr>
            <a:spLocks noGrp="1" noChangeArrowheads="1"/>
          </p:cNvSpPr>
          <p:nvPr>
            <p:ph type="body" sz="half" idx="1"/>
          </p:nvPr>
        </p:nvSpPr>
        <p:spPr>
          <a:xfrm>
            <a:off x="457200" y="2362200"/>
            <a:ext cx="4038600" cy="3429000"/>
          </a:xfrm>
        </p:spPr>
        <p:txBody>
          <a:bodyPr/>
          <a:lstStyle/>
          <a:p>
            <a:pPr eaLnBrk="1" hangingPunct="1">
              <a:lnSpc>
                <a:spcPct val="90000"/>
              </a:lnSpc>
              <a:buFont typeface="Wingdings" pitchFamily="56" charset="2"/>
              <a:buNone/>
            </a:pPr>
            <a:r>
              <a:rPr lang="en-US" sz="1800" b="1" dirty="0" smtClean="0"/>
              <a:t>    Jason R. Baron</a:t>
            </a:r>
          </a:p>
          <a:p>
            <a:pPr eaLnBrk="1" hangingPunct="1">
              <a:buFont typeface="Wingdings" pitchFamily="2" charset="2"/>
              <a:buNone/>
            </a:pPr>
            <a:r>
              <a:rPr lang="en-US" sz="1800" dirty="0" smtClean="0"/>
              <a:t>     Drinker Biddle &amp; </a:t>
            </a:r>
            <a:r>
              <a:rPr lang="en-US" sz="1800" dirty="0" err="1" smtClean="0"/>
              <a:t>Reath</a:t>
            </a:r>
            <a:endParaRPr lang="en-US" sz="1800" dirty="0" smtClean="0"/>
          </a:p>
          <a:p>
            <a:pPr eaLnBrk="1" hangingPunct="1">
              <a:buFont typeface="Wingdings" pitchFamily="2" charset="2"/>
              <a:buNone/>
            </a:pPr>
            <a:r>
              <a:rPr lang="en-US" sz="1800" dirty="0" smtClean="0"/>
              <a:t>     1500 K Street NW</a:t>
            </a:r>
          </a:p>
          <a:p>
            <a:pPr eaLnBrk="1" hangingPunct="1">
              <a:buFont typeface="Wingdings" pitchFamily="2" charset="2"/>
              <a:buNone/>
            </a:pPr>
            <a:r>
              <a:rPr lang="en-US" sz="1800" dirty="0" smtClean="0"/>
              <a:t>	  Washington DC	</a:t>
            </a:r>
          </a:p>
          <a:p>
            <a:pPr eaLnBrk="1" hangingPunct="1">
              <a:buFont typeface="Wingdings" pitchFamily="2" charset="2"/>
              <a:buNone/>
            </a:pPr>
            <a:r>
              <a:rPr lang="en-US" sz="1800" dirty="0" smtClean="0"/>
              <a:t>	  (</a:t>
            </a:r>
            <a:r>
              <a:rPr lang="en-US" sz="1800" dirty="0"/>
              <a:t>202) 230-5196</a:t>
            </a:r>
          </a:p>
          <a:p>
            <a:pPr eaLnBrk="1" hangingPunct="1">
              <a:buFont typeface="Wingdings" pitchFamily="2" charset="2"/>
              <a:buNone/>
            </a:pPr>
            <a:r>
              <a:rPr lang="en-US" sz="1800" dirty="0" smtClean="0"/>
              <a:t>	  Email</a:t>
            </a:r>
            <a:r>
              <a:rPr lang="en-US" sz="1800" dirty="0"/>
              <a:t>: jason.baron@dbr.com</a:t>
            </a:r>
          </a:p>
          <a:p>
            <a:pPr eaLnBrk="1" hangingPunct="1">
              <a:lnSpc>
                <a:spcPct val="90000"/>
              </a:lnSpc>
              <a:buFont typeface="Wingdings" pitchFamily="56" charset="2"/>
              <a:buNone/>
            </a:pPr>
            <a:r>
              <a:rPr lang="en-US" sz="1800" i="1" dirty="0" smtClean="0"/>
              <a:t>      twitter: @jasonrbaron1</a:t>
            </a:r>
            <a:endParaRPr lang="en-US" sz="1800" b="1" dirty="0" smtClean="0"/>
          </a:p>
          <a:p>
            <a:pPr eaLnBrk="1" hangingPunct="1">
              <a:lnSpc>
                <a:spcPct val="90000"/>
              </a:lnSpc>
              <a:buFont typeface="Wingdings" pitchFamily="56" charset="2"/>
              <a:buNone/>
            </a:pPr>
            <a:endParaRPr lang="en-US" sz="1800" dirty="0" smtClean="0"/>
          </a:p>
        </p:txBody>
      </p:sp>
      <p:pic>
        <p:nvPicPr>
          <p:cNvPr id="58373" name="Picture 4" descr="cl0024_hstcomp_full"/>
          <p:cNvPicPr>
            <a:picLocks noGrp="1" noChangeAspect="1" noChangeArrowheads="1"/>
          </p:cNvPicPr>
          <p:nvPr>
            <p:ph sz="half" idx="2"/>
          </p:nvPr>
        </p:nvPicPr>
        <p:blipFill>
          <a:blip r:embed="rId3" cstate="print"/>
          <a:srcRect/>
          <a:stretch>
            <a:fillRect/>
          </a:stretch>
        </p:blipFill>
        <p:spPr>
          <a:xfrm>
            <a:off x="4648200" y="1960564"/>
            <a:ext cx="4038600" cy="3927475"/>
          </a:xfrm>
          <a:noFill/>
        </p:spPr>
      </p:pic>
    </p:spTree>
    <p:extLst>
      <p:ext uri="{BB962C8B-B14F-4D97-AF65-F5344CB8AC3E}">
        <p14:creationId xmlns:p14="http://schemas.microsoft.com/office/powerpoint/2010/main" xmlns:mc="http://schemas.openxmlformats.org/markup-compatibility/2006" xmlns="" val="2928716628"/>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Heard any news lately about federal recordkeeping?</a:t>
            </a:r>
            <a:endParaRPr lang="en-US" dirty="0"/>
          </a:p>
        </p:txBody>
      </p:sp>
      <p:sp>
        <p:nvSpPr>
          <p:cNvPr id="4" name="Footer Placeholder 3"/>
          <p:cNvSpPr>
            <a:spLocks noGrp="1"/>
          </p:cNvSpPr>
          <p:nvPr>
            <p:ph type="ftr" sz="quarter" idx="10"/>
          </p:nvPr>
        </p:nvSpPr>
        <p:spPr/>
        <p:txBody>
          <a:bodyPr/>
          <a:lstStyle/>
          <a:p>
            <a:pPr>
              <a:defRPr/>
            </a:pPr>
            <a:endParaRPr lang="en-US" altLang="en-US" dirty="0"/>
          </a:p>
        </p:txBody>
      </p:sp>
      <p:pic>
        <p:nvPicPr>
          <p:cNvPr id="5" name="Content Placeholder 4"/>
          <p:cNvPicPr>
            <a:picLocks noGrp="1" noChangeAspect="1"/>
          </p:cNvPicPr>
          <p:nvPr>
            <p:ph idx="1"/>
          </p:nvPr>
        </p:nvPicPr>
        <p:blipFill>
          <a:blip r:embed="rId3" cstate="print"/>
          <a:stretch>
            <a:fillRect/>
          </a:stretch>
        </p:blipFill>
        <p:spPr>
          <a:xfrm>
            <a:off x="1999540" y="1828800"/>
            <a:ext cx="5167144" cy="4267200"/>
          </a:xfrm>
          <a:prstGeom prst="rect">
            <a:avLst/>
          </a:prstGeom>
        </p:spPr>
      </p:pic>
    </p:spTree>
    <p:extLst>
      <p:ext uri="{BB962C8B-B14F-4D97-AF65-F5344CB8AC3E}">
        <p14:creationId xmlns:p14="http://schemas.microsoft.com/office/powerpoint/2010/main" xmlns="" val="254179214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Nytimes</a:t>
            </a:r>
            <a:endParaRPr lang="en-US" dirty="0"/>
          </a:p>
        </p:txBody>
      </p:sp>
      <p:sp>
        <p:nvSpPr>
          <p:cNvPr id="3" name="Content Placeholder 2"/>
          <p:cNvSpPr>
            <a:spLocks noGrp="1"/>
          </p:cNvSpPr>
          <p:nvPr>
            <p:ph idx="1"/>
          </p:nvPr>
        </p:nvSpPr>
        <p:spPr/>
        <p:txBody>
          <a:bodyPr>
            <a:normAutofit/>
          </a:bodyPr>
          <a:lstStyle/>
          <a:p>
            <a:pPr marL="118872" indent="0">
              <a:buNone/>
            </a:pPr>
            <a:r>
              <a:rPr lang="en-US" b="1" dirty="0" smtClean="0"/>
              <a:t>“Hillary </a:t>
            </a:r>
            <a:r>
              <a:rPr lang="en-US" b="1" dirty="0"/>
              <a:t>Clinton Used Personal Email Account at State Dept., Possibly Breaking </a:t>
            </a:r>
            <a:r>
              <a:rPr lang="en-US" b="1" dirty="0" smtClean="0"/>
              <a:t>Rules,” </a:t>
            </a:r>
          </a:p>
          <a:p>
            <a:pPr marL="118872" indent="0">
              <a:buNone/>
            </a:pPr>
            <a:r>
              <a:rPr lang="en-US" sz="1600" b="1" dirty="0" smtClean="0"/>
              <a:t>Michael Schmidt, </a:t>
            </a:r>
            <a:r>
              <a:rPr lang="en-US" sz="1600" b="1" i="1" dirty="0" smtClean="0"/>
              <a:t>New York Times, </a:t>
            </a:r>
            <a:r>
              <a:rPr lang="en-US" sz="1600" b="1" dirty="0"/>
              <a:t>M</a:t>
            </a:r>
            <a:r>
              <a:rPr lang="en-US" sz="1600" b="1" dirty="0" smtClean="0"/>
              <a:t>arch 3, 2015</a:t>
            </a:r>
            <a:endParaRPr lang="en-US" sz="1600" b="1" dirty="0"/>
          </a:p>
          <a:p>
            <a:pPr marL="118872" indent="0">
              <a:buNone/>
            </a:pPr>
            <a:r>
              <a:rPr lang="en-US" dirty="0" smtClean="0"/>
              <a:t>“</a:t>
            </a:r>
            <a:r>
              <a:rPr lang="en-US" dirty="0"/>
              <a:t>It is very difficult to conceive of a scenario — short of nuclear winter — where an agency would be justified in allowing its cabinet-level head officer to solely use a private email communications channel for the conduct of government </a:t>
            </a:r>
            <a:r>
              <a:rPr lang="en-US" dirty="0" smtClean="0"/>
              <a:t>business.”  -- Jason R. Baron</a:t>
            </a:r>
          </a:p>
        </p:txBody>
      </p:sp>
      <p:sp>
        <p:nvSpPr>
          <p:cNvPr id="4" name="Footer Placeholder 3"/>
          <p:cNvSpPr>
            <a:spLocks noGrp="1"/>
          </p:cNvSpPr>
          <p:nvPr>
            <p:ph type="ftr" sz="quarter" idx="10"/>
          </p:nvPr>
        </p:nvSpPr>
        <p:spPr/>
        <p:txBody>
          <a:bodyPr/>
          <a:lstStyle/>
          <a:p>
            <a:pPr>
              <a:defRPr/>
            </a:pPr>
            <a:endParaRPr lang="en-US" altLang="en-US" dirty="0"/>
          </a:p>
        </p:txBody>
      </p:sp>
    </p:spTree>
    <p:extLst>
      <p:ext uri="{BB962C8B-B14F-4D97-AF65-F5344CB8AC3E}">
        <p14:creationId xmlns:p14="http://schemas.microsoft.com/office/powerpoint/2010/main" xmlns="" val="18443534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3" cstate="print">
            <a:extLst>
              <a:ext uri="{28A0092B-C50C-407E-A947-70E740481C1C}">
                <a14:useLocalDpi xmlns:a14="http://schemas.microsoft.com/office/drawing/2010/main" xmlns:p14="http://schemas.microsoft.com/office/powerpoint/2010/main" xmlns="" val="0"/>
              </a:ext>
            </a:extLst>
          </a:blip>
          <a:stretch>
            <a:fillRect/>
          </a:stretch>
        </p:blipFill>
        <p:spPr>
          <a:xfrm>
            <a:off x="790362" y="1600200"/>
            <a:ext cx="7586133" cy="4267200"/>
          </a:xfrm>
        </p:spPr>
      </p:pic>
    </p:spTree>
    <p:extLst>
      <p:ext uri="{BB962C8B-B14F-4D97-AF65-F5344CB8AC3E}">
        <p14:creationId xmlns:p14="http://schemas.microsoft.com/office/powerpoint/2010/main" xmlns:a14="http://schemas.microsoft.com/office/drawing/2010/main" xmlns="" val="1901947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5" name="Content Placeholder 4"/>
          <p:cNvPicPr>
            <a:picLocks noGrp="1" noChangeAspect="1"/>
          </p:cNvPicPr>
          <p:nvPr>
            <p:ph idx="1"/>
          </p:nvPr>
        </p:nvPicPr>
        <p:blipFill>
          <a:blip r:embed="rId3" cstate="print">
            <a:extLst>
              <a:ext uri="{28A0092B-C50C-407E-A947-70E740481C1C}">
                <a14:useLocalDpi xmlns:a14="http://schemas.microsoft.com/office/drawing/2010/main" xmlns:p14="http://schemas.microsoft.com/office/powerpoint/2010/main" xmlns="" val="0"/>
              </a:ext>
            </a:extLst>
          </a:blip>
          <a:stretch>
            <a:fillRect/>
          </a:stretch>
        </p:blipFill>
        <p:spPr>
          <a:xfrm>
            <a:off x="790046" y="1828800"/>
            <a:ext cx="7586133" cy="4267200"/>
          </a:xfrm>
        </p:spPr>
      </p:pic>
    </p:spTree>
    <p:extLst>
      <p:ext uri="{BB962C8B-B14F-4D97-AF65-F5344CB8AC3E}">
        <p14:creationId xmlns:p14="http://schemas.microsoft.com/office/powerpoint/2010/main" xmlns:a14="http://schemas.microsoft.com/office/drawing/2010/main" xmlns="" val="228995610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3" cstate="print">
            <a:extLst>
              <a:ext uri="{28A0092B-C50C-407E-A947-70E740481C1C}">
                <a14:useLocalDpi xmlns:a14="http://schemas.microsoft.com/office/drawing/2010/main" xmlns:p14="http://schemas.microsoft.com/office/powerpoint/2010/main" xmlns="" val="0"/>
              </a:ext>
            </a:extLst>
          </a:blip>
          <a:stretch>
            <a:fillRect/>
          </a:stretch>
        </p:blipFill>
        <p:spPr>
          <a:xfrm>
            <a:off x="790046" y="1828800"/>
            <a:ext cx="7586133" cy="4267200"/>
          </a:xfrm>
        </p:spPr>
      </p:pic>
      <p:sp>
        <p:nvSpPr>
          <p:cNvPr id="4" name="Footer Placeholder 3"/>
          <p:cNvSpPr>
            <a:spLocks noGrp="1"/>
          </p:cNvSpPr>
          <p:nvPr>
            <p:ph type="ftr" sz="quarter" idx="10"/>
          </p:nvPr>
        </p:nvSpPr>
        <p:spPr/>
        <p:txBody>
          <a:bodyPr/>
          <a:lstStyle/>
          <a:p>
            <a:pPr>
              <a:defRPr/>
            </a:pPr>
            <a:endParaRPr lang="en-US" altLang="en-US" dirty="0"/>
          </a:p>
        </p:txBody>
      </p:sp>
    </p:spTree>
    <p:extLst>
      <p:ext uri="{BB962C8B-B14F-4D97-AF65-F5344CB8AC3E}">
        <p14:creationId xmlns:p14="http://schemas.microsoft.com/office/powerpoint/2010/main" xmlns:a14="http://schemas.microsoft.com/office/drawing/2010/main" xmlns="" val="319652457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3" cstate="print">
            <a:extLst>
              <a:ext uri="{28A0092B-C50C-407E-A947-70E740481C1C}">
                <a14:useLocalDpi xmlns:a14="http://schemas.microsoft.com/office/drawing/2010/main" xmlns:p14="http://schemas.microsoft.com/office/powerpoint/2010/main" xmlns="" val="0"/>
              </a:ext>
            </a:extLst>
          </a:blip>
          <a:stretch>
            <a:fillRect/>
          </a:stretch>
        </p:blipFill>
        <p:spPr>
          <a:xfrm>
            <a:off x="790046" y="1828800"/>
            <a:ext cx="7586133" cy="4267200"/>
          </a:xfrm>
        </p:spPr>
      </p:pic>
    </p:spTree>
    <p:extLst>
      <p:ext uri="{BB962C8B-B14F-4D97-AF65-F5344CB8AC3E}">
        <p14:creationId xmlns:p14="http://schemas.microsoft.com/office/powerpoint/2010/main" xmlns:a14="http://schemas.microsoft.com/office/drawing/2010/main" xmlns="" val="326892345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Headlines</a:t>
            </a:r>
            <a:endParaRPr lang="en-US" dirty="0"/>
          </a:p>
        </p:txBody>
      </p:sp>
      <p:sp>
        <p:nvSpPr>
          <p:cNvPr id="3" name="Content Placeholder 2"/>
          <p:cNvSpPr>
            <a:spLocks noGrp="1"/>
          </p:cNvSpPr>
          <p:nvPr>
            <p:ph idx="1"/>
          </p:nvPr>
        </p:nvSpPr>
        <p:spPr/>
        <p:txBody>
          <a:bodyPr>
            <a:normAutofit/>
          </a:bodyPr>
          <a:lstStyle/>
          <a:p>
            <a:pPr marL="118872" indent="0">
              <a:buNone/>
            </a:pPr>
            <a:endParaRPr lang="en-US" dirty="0" smtClean="0"/>
          </a:p>
          <a:p>
            <a:r>
              <a:rPr lang="en-US" dirty="0" smtClean="0"/>
              <a:t>Kansas Governor Sam Brownback:</a:t>
            </a:r>
          </a:p>
          <a:p>
            <a:pPr lvl="1"/>
            <a:r>
              <a:rPr lang="en-US" dirty="0"/>
              <a:t>"Most of the time I call people or I just go over to their office. That's how I do most of my communication," Brownback said Monday. "And if I communicate in e-mail, it's directly to their state accounts, I mean, that I know of. There may be some that are different. But that's how most of the communication's done. Most of the communication's done orally or over the phone</a:t>
            </a:r>
            <a:r>
              <a:rPr lang="en-US" dirty="0" smtClean="0"/>
              <a:t>.“</a:t>
            </a:r>
          </a:p>
          <a:p>
            <a:pPr marL="685800" lvl="2" indent="0">
              <a:buNone/>
            </a:pPr>
            <a:r>
              <a:rPr lang="en-US" dirty="0" smtClean="0"/>
              <a:t>Tribune News Service May 19, 2015</a:t>
            </a:r>
          </a:p>
          <a:p>
            <a:pPr marL="685800" lvl="2" indent="0">
              <a:buNone/>
            </a:pPr>
            <a:endParaRPr lang="en-US" dirty="0"/>
          </a:p>
        </p:txBody>
      </p:sp>
    </p:spTree>
    <p:extLst>
      <p:ext uri="{BB962C8B-B14F-4D97-AF65-F5344CB8AC3E}">
        <p14:creationId xmlns:p14="http://schemas.microsoft.com/office/powerpoint/2010/main" xmlns="" val="56860206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914400"/>
            <a:ext cx="7795258" cy="1066800"/>
          </a:xfrm>
        </p:spPr>
        <p:txBody>
          <a:bodyPr/>
          <a:lstStyle/>
          <a:p>
            <a:r>
              <a:rPr lang="en-US" sz="2800" dirty="0" smtClean="0"/>
              <a:t>Text messages ‘deleted’ on the day of the GW Bridge scandal… </a:t>
            </a:r>
            <a:endParaRPr lang="en-US" sz="2800" dirty="0"/>
          </a:p>
        </p:txBody>
      </p:sp>
      <p:pic>
        <p:nvPicPr>
          <p:cNvPr id="5" name="Content Placeholder 4" descr="christie-sep-bridge.jpg"/>
          <p:cNvPicPr>
            <a:picLocks noGrp="1" noChangeAspect="1"/>
          </p:cNvPicPr>
          <p:nvPr>
            <p:ph idx="1"/>
          </p:nvPr>
        </p:nvPicPr>
        <p:blipFill>
          <a:blip r:embed="rId3" cstate="print">
            <a:extLst>
              <a:ext uri="{28A0092B-C50C-407E-A947-70E740481C1C}">
                <a14:useLocalDpi xmlns:a14="http://schemas.microsoft.com/office/drawing/2010/main" xmlns:p14="http://schemas.microsoft.com/office/powerpoint/2010/main" xmlns="" val="0"/>
              </a:ext>
            </a:extLst>
          </a:blip>
          <a:srcRect t="2519" b="2519"/>
          <a:stretch>
            <a:fillRect/>
          </a:stretch>
        </p:blipFill>
        <p:spPr/>
      </p:pic>
      <p:sp>
        <p:nvSpPr>
          <p:cNvPr id="4" name="Slide Number Placeholder 3"/>
          <p:cNvSpPr>
            <a:spLocks noGrp="1"/>
          </p:cNvSpPr>
          <p:nvPr>
            <p:ph type="sldNum" sz="quarter" idx="4294967295"/>
          </p:nvPr>
        </p:nvSpPr>
        <p:spPr>
          <a:xfrm>
            <a:off x="6553200" y="6248400"/>
            <a:ext cx="2133600" cy="457200"/>
          </a:xfrm>
          <a:prstGeom prst="rect">
            <a:avLst/>
          </a:prstGeom>
        </p:spPr>
        <p:txBody>
          <a:bodyPr/>
          <a:lstStyle/>
          <a:p>
            <a:pPr>
              <a:defRPr/>
            </a:pPr>
            <a:fld id="{97B93F99-C728-4206-8F47-E16BCED7A76F}" type="slidenum">
              <a:rPr lang="en-US" smtClean="0"/>
              <a:pPr>
                <a:defRPr/>
              </a:pPr>
              <a:t>18</a:t>
            </a:fld>
            <a:endParaRPr lang="en-US"/>
          </a:p>
        </p:txBody>
      </p:sp>
    </p:spTree>
    <p:extLst>
      <p:ext uri="{BB962C8B-B14F-4D97-AF65-F5344CB8AC3E}">
        <p14:creationId xmlns:p14="http://schemas.microsoft.com/office/powerpoint/2010/main" xmlns:a14="http://schemas.microsoft.com/office/drawing/2010/main" xmlns="" val="402577096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131094"/>
            <a:ext cx="7886700" cy="602788"/>
          </a:xfrm>
        </p:spPr>
        <p:txBody>
          <a:bodyPr>
            <a:normAutofit fontScale="90000"/>
          </a:bodyPr>
          <a:lstStyle/>
          <a:p>
            <a:r>
              <a:rPr lang="en-US" sz="2100" dirty="0"/>
              <a:t/>
            </a:r>
            <a:br>
              <a:rPr lang="en-US" sz="2100" dirty="0"/>
            </a:br>
            <a:r>
              <a:rPr lang="en-US" sz="2100" dirty="0"/>
              <a:t>From </a:t>
            </a:r>
            <a:r>
              <a:rPr lang="en-US" sz="2100" dirty="0" err="1"/>
              <a:t>Propublica</a:t>
            </a:r>
            <a:r>
              <a:rPr lang="en-US" sz="2100" dirty="0"/>
              <a:t> March 2015: “All The Other Times A Politician Avoided Official Email</a:t>
            </a:r>
            <a:r>
              <a:rPr lang="en-US" sz="2100" dirty="0" smtClean="0"/>
              <a:t>” (excerpts)</a:t>
            </a:r>
            <a:r>
              <a:rPr lang="en-US" sz="2100" dirty="0"/>
              <a:t/>
            </a:r>
            <a:br>
              <a:rPr lang="en-US" sz="2100" dirty="0"/>
            </a:br>
            <a:r>
              <a:rPr lang="en-US" sz="900" dirty="0"/>
              <a:t/>
            </a:r>
            <a:br>
              <a:rPr lang="en-US" sz="900" dirty="0"/>
            </a:br>
            <a:r>
              <a:rPr lang="en-US" sz="900" dirty="0"/>
              <a:t>http://www.slate.com/articles/news_and_politics/propublica/2015/03/hillary_clinton_email_scandal_former_secretary_of_state_is_hardly_the_first.html</a:t>
            </a:r>
          </a:p>
        </p:txBody>
      </p:sp>
      <p:sp>
        <p:nvSpPr>
          <p:cNvPr id="3" name="Content Placeholder 2"/>
          <p:cNvSpPr>
            <a:spLocks noGrp="1"/>
          </p:cNvSpPr>
          <p:nvPr>
            <p:ph idx="1"/>
          </p:nvPr>
        </p:nvSpPr>
        <p:spPr>
          <a:xfrm>
            <a:off x="628650" y="1960493"/>
            <a:ext cx="7886700" cy="3529479"/>
          </a:xfrm>
        </p:spPr>
        <p:txBody>
          <a:bodyPr>
            <a:noAutofit/>
          </a:bodyPr>
          <a:lstStyle/>
          <a:p>
            <a:r>
              <a:rPr lang="en-US" sz="900" b="1" dirty="0"/>
              <a:t>Colin Powell relied on personal emails while secretary of state, </a:t>
            </a:r>
            <a:r>
              <a:rPr lang="en-US" sz="900" b="1" i="1" dirty="0"/>
              <a:t>Politico</a:t>
            </a:r>
            <a:r>
              <a:rPr lang="en-US" sz="900" b="1" dirty="0"/>
              <a:t>, March 2015</a:t>
            </a:r>
            <a:r>
              <a:rPr lang="en-US" sz="900" dirty="0"/>
              <a:t/>
            </a:r>
            <a:br>
              <a:rPr lang="en-US" sz="900" dirty="0"/>
            </a:br>
            <a:r>
              <a:rPr lang="en-US" sz="900" dirty="0"/>
              <a:t>Since news of Clinton’s use of private email for White House business broke, an aide to Colin Powell says he “</a:t>
            </a:r>
            <a:r>
              <a:rPr lang="en-US" sz="900" b="1" dirty="0">
                <a:hlinkClick r:id="rId3"/>
              </a:rPr>
              <a:t>might have occasionally used personal email addresses</a:t>
            </a:r>
            <a:r>
              <a:rPr lang="en-US" sz="900" dirty="0"/>
              <a:t>” to correspond with staff and officials during his tenure as Secretary of State</a:t>
            </a:r>
            <a:r>
              <a:rPr lang="en-US" sz="900" baseline="30000" dirty="0"/>
              <a:t>[1]</a:t>
            </a:r>
            <a:r>
              <a:rPr lang="en-US" sz="900" dirty="0"/>
              <a:t>.</a:t>
            </a:r>
          </a:p>
          <a:p>
            <a:r>
              <a:rPr lang="en-US" sz="900" b="1" dirty="0"/>
              <a:t>Bush Advisers’ Approach on E-Mail Draws Fire, </a:t>
            </a:r>
            <a:r>
              <a:rPr lang="en-US" sz="900" b="1" i="1" dirty="0"/>
              <a:t>New York Times</a:t>
            </a:r>
            <a:r>
              <a:rPr lang="en-US" sz="900" b="1" dirty="0"/>
              <a:t>, April 2007</a:t>
            </a:r>
            <a:r>
              <a:rPr lang="en-US" sz="900" dirty="0"/>
              <a:t/>
            </a:r>
            <a:br>
              <a:rPr lang="en-US" sz="900" dirty="0"/>
            </a:br>
            <a:r>
              <a:rPr lang="en-US" sz="900" dirty="0"/>
              <a:t>The Bush Administration admits that </a:t>
            </a:r>
            <a:r>
              <a:rPr lang="en-US" sz="900" b="1" dirty="0">
                <a:hlinkClick r:id="rId4"/>
              </a:rPr>
              <a:t>as many as 22 political advisers to the president, including Bush advisor Karl Rove</a:t>
            </a:r>
            <a:r>
              <a:rPr lang="en-US" sz="900" dirty="0"/>
              <a:t>, used their Republican National Committee email accounts for White House related business. At the time, the RNC automatically </a:t>
            </a:r>
            <a:r>
              <a:rPr lang="en-US" sz="900" b="1" dirty="0">
                <a:hlinkClick r:id="rId5"/>
              </a:rPr>
              <a:t>purged emails after 30 days</a:t>
            </a:r>
            <a:r>
              <a:rPr lang="en-US" sz="900" dirty="0"/>
              <a:t>.</a:t>
            </a:r>
          </a:p>
          <a:p>
            <a:r>
              <a:rPr lang="en-US" sz="900" b="1" dirty="0"/>
              <a:t>Jeb Bush Owned Personal Email Server He Used as Governor, NBC News, March 2015</a:t>
            </a:r>
            <a:r>
              <a:rPr lang="en-US" sz="900" dirty="0"/>
              <a:t/>
            </a:r>
            <a:br>
              <a:rPr lang="en-US" sz="900" dirty="0"/>
            </a:br>
            <a:r>
              <a:rPr lang="en-US" sz="900" dirty="0"/>
              <a:t>A Mar. 4, 2015 report from NBC News finds that from 1999 to early 2007 </a:t>
            </a:r>
            <a:r>
              <a:rPr lang="en-US" sz="900" b="1" dirty="0">
                <a:hlinkClick r:id="rId6"/>
              </a:rPr>
              <a:t>Jeb Bush used his own private email server</a:t>
            </a:r>
            <a:r>
              <a:rPr lang="en-US" sz="900" dirty="0"/>
              <a:t> for official business as Florida Governor</a:t>
            </a:r>
            <a:r>
              <a:rPr lang="en-US" sz="900" dirty="0" smtClean="0"/>
              <a:t>.</a:t>
            </a:r>
            <a:endParaRPr lang="en-US" sz="900" dirty="0"/>
          </a:p>
          <a:p>
            <a:r>
              <a:rPr lang="en-US" sz="900" b="1" dirty="0"/>
              <a:t>Trove of Palin E-Mails Draws Press to Alaska, </a:t>
            </a:r>
            <a:r>
              <a:rPr lang="en-US" sz="900" b="1" i="1" dirty="0"/>
              <a:t>New York Times</a:t>
            </a:r>
            <a:r>
              <a:rPr lang="en-US" sz="900" b="1" dirty="0"/>
              <a:t>, June 2011</a:t>
            </a:r>
            <a:r>
              <a:rPr lang="en-US" sz="900" dirty="0"/>
              <a:t/>
            </a:r>
            <a:br>
              <a:rPr lang="en-US" sz="900" dirty="0"/>
            </a:br>
            <a:r>
              <a:rPr lang="en-US" sz="900" dirty="0"/>
              <a:t>In 2011, Sarah Palin releases more than </a:t>
            </a:r>
            <a:r>
              <a:rPr lang="en-US" sz="900" b="1" dirty="0">
                <a:hlinkClick r:id="rId7"/>
              </a:rPr>
              <a:t>24,000 pages of emails sent from a private account</a:t>
            </a:r>
            <a:r>
              <a:rPr lang="en-US" sz="900" dirty="0"/>
              <a:t> while she was Alaska’s governor, responding to public records requests made in 2008. The </a:t>
            </a:r>
            <a:r>
              <a:rPr lang="en-US" sz="900" b="1" dirty="0">
                <a:hlinkClick r:id="rId8"/>
              </a:rPr>
              <a:t>emails reveal less-than scandalous details of her </a:t>
            </a:r>
            <a:r>
              <a:rPr lang="en-US" sz="900" b="1" dirty="0" err="1">
                <a:hlinkClick r:id="rId8"/>
              </a:rPr>
              <a:t>life</a:t>
            </a:r>
            <a:r>
              <a:rPr lang="en-US" sz="900" dirty="0" err="1"/>
              <a:t>,including</a:t>
            </a:r>
            <a:r>
              <a:rPr lang="en-US" sz="900" dirty="0"/>
              <a:t> her early attempts to meet John McCain, a draft ghostwritten letter to the editor in response to criticism against her and plans to see a controversial Christian pastor in Juno, </a:t>
            </a:r>
            <a:r>
              <a:rPr lang="en-US" sz="900" dirty="0" smtClean="0"/>
              <a:t>Alaska</a:t>
            </a:r>
            <a:r>
              <a:rPr lang="en-US" sz="900" dirty="0"/>
              <a:t>.</a:t>
            </a:r>
          </a:p>
          <a:p>
            <a:r>
              <a:rPr lang="en-US" sz="900" b="1" dirty="0"/>
              <a:t>Christie administration may have violated public records law, </a:t>
            </a:r>
            <a:r>
              <a:rPr lang="en-US" sz="900" b="1" i="1" dirty="0"/>
              <a:t>(Bergen County)Record</a:t>
            </a:r>
            <a:r>
              <a:rPr lang="en-US" sz="900" b="1" dirty="0"/>
              <a:t>, January 2014</a:t>
            </a:r>
            <a:r>
              <a:rPr lang="en-US" sz="900" dirty="0"/>
              <a:t/>
            </a:r>
            <a:br>
              <a:rPr lang="en-US" sz="900" dirty="0"/>
            </a:br>
            <a:r>
              <a:rPr lang="en-US" sz="900" dirty="0"/>
              <a:t>The </a:t>
            </a:r>
            <a:r>
              <a:rPr lang="en-US" sz="900" i="1" dirty="0"/>
              <a:t>Record</a:t>
            </a:r>
            <a:r>
              <a:rPr lang="en-US" sz="900" dirty="0"/>
              <a:t> releases a </a:t>
            </a:r>
            <a:r>
              <a:rPr lang="en-US" sz="900" b="1" dirty="0">
                <a:hlinkClick r:id="rId9"/>
              </a:rPr>
              <a:t>cache of emails sent from personal accounts between top Chris Christie aides that reveals their plan to create a traffic jam</a:t>
            </a:r>
            <a:r>
              <a:rPr lang="en-US" sz="900" dirty="0"/>
              <a:t> over the George Washington Bridge possibly as retribution against the mayor of Fort Lee who refused to endorse Christie in the 2013 New Jersey gubernatorial election.</a:t>
            </a:r>
          </a:p>
          <a:p>
            <a:r>
              <a:rPr lang="en-US" sz="900" b="1" dirty="0"/>
              <a:t>After Pledge of Sunlight, Gov. Cuomo Officials Keep Their Email in the Shadows, </a:t>
            </a:r>
            <a:r>
              <a:rPr lang="en-US" sz="900" b="1" dirty="0" err="1"/>
              <a:t>ProPublica</a:t>
            </a:r>
            <a:r>
              <a:rPr lang="en-US" sz="900" b="1" dirty="0"/>
              <a:t>, May 2014</a:t>
            </a:r>
            <a:r>
              <a:rPr lang="en-US" sz="900" dirty="0"/>
              <a:t/>
            </a:r>
            <a:br>
              <a:rPr lang="en-US" sz="900" dirty="0"/>
            </a:br>
            <a:r>
              <a:rPr lang="en-US" sz="900" dirty="0" err="1"/>
              <a:t>ProPublica</a:t>
            </a:r>
            <a:r>
              <a:rPr lang="en-US" sz="900" dirty="0"/>
              <a:t> finds that </a:t>
            </a:r>
            <a:r>
              <a:rPr lang="en-US" sz="900" b="1" dirty="0">
                <a:hlinkClick r:id="rId10"/>
              </a:rPr>
              <a:t>top advisers to New York Gov. Andrew Cuomo conduct government business through personal email</a:t>
            </a:r>
            <a:r>
              <a:rPr lang="en-US" sz="900" dirty="0"/>
              <a:t> accounts including Howard Glaser. </a:t>
            </a:r>
            <a:r>
              <a:rPr lang="en-US" sz="900" dirty="0" err="1"/>
              <a:t>ProPublica</a:t>
            </a:r>
            <a:r>
              <a:rPr lang="en-US" sz="900" dirty="0"/>
              <a:t> recently obtained emails from Glaser in which he touted his "</a:t>
            </a:r>
            <a:r>
              <a:rPr lang="en-US" sz="900" b="1" dirty="0">
                <a:hlinkClick r:id="rId11"/>
              </a:rPr>
              <a:t>significant, critical, and current input" on a deal that weakened rules to prevent misdeeds in the mortgage market</a:t>
            </a:r>
            <a:r>
              <a:rPr lang="en-US" sz="900" dirty="0"/>
              <a:t>.</a:t>
            </a:r>
          </a:p>
        </p:txBody>
      </p:sp>
    </p:spTree>
    <p:extLst>
      <p:ext uri="{BB962C8B-B14F-4D97-AF65-F5344CB8AC3E}">
        <p14:creationId xmlns:p14="http://schemas.microsoft.com/office/powerpoint/2010/main" xmlns="" val="19159749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219200"/>
            <a:ext cx="8153400" cy="590595"/>
          </a:xfrm>
        </p:spPr>
        <p:txBody>
          <a:bodyPr/>
          <a:lstStyle/>
          <a:p>
            <a:r>
              <a:rPr lang="en-US" dirty="0" smtClean="0"/>
              <a:t>Part I: The Emerging Role of Shadow IT, and Other Hot Topics </a:t>
            </a:r>
            <a:endParaRPr lang="en-US" dirty="0"/>
          </a:p>
        </p:txBody>
      </p:sp>
      <p:sp>
        <p:nvSpPr>
          <p:cNvPr id="4" name="Footer Placeholder 3"/>
          <p:cNvSpPr>
            <a:spLocks noGrp="1"/>
          </p:cNvSpPr>
          <p:nvPr>
            <p:ph type="ftr" sz="quarter" idx="10"/>
          </p:nvPr>
        </p:nvSpPr>
        <p:spPr/>
        <p:txBody>
          <a:bodyPr/>
          <a:lstStyle/>
          <a:p>
            <a:pPr>
              <a:defRPr/>
            </a:pPr>
            <a:endParaRPr lang="en-US" altLang="en-US" dirty="0"/>
          </a:p>
        </p:txBody>
      </p:sp>
      <p:pic>
        <p:nvPicPr>
          <p:cNvPr id="5" name="Picture 2" descr="shutterstock_108406262.jpg (460×310)"/>
          <p:cNvPicPr>
            <a:picLocks noGrp="1" noChangeAspect="1" noChangeArrowheads="1"/>
          </p:cNvPicPr>
          <p:nvPr>
            <p:ph idx="1"/>
          </p:nvPr>
        </p:nvPicPr>
        <p:blipFill>
          <a:blip r:embed="rId3" cstate="print">
            <a:extLst>
              <a:ext uri="{28A0092B-C50C-407E-A947-70E740481C1C}">
                <a14:useLocalDpi xmlns:a14="http://schemas.microsoft.com/office/drawing/2010/main" xmlns:p14="http://schemas.microsoft.com/office/powerpoint/2010/main" xmlns="" val="0"/>
              </a:ext>
            </a:extLst>
          </a:blip>
          <a:srcRect/>
          <a:stretch>
            <a:fillRect/>
          </a:stretch>
        </p:blipFill>
        <p:spPr bwMode="auto">
          <a:xfrm>
            <a:off x="2392362" y="2486025"/>
            <a:ext cx="4381500" cy="2952750"/>
          </a:xfrm>
          <a:prstGeom prst="rect">
            <a:avLst/>
          </a:prstGeom>
          <a:noFill/>
          <a:extLst>
            <a:ext uri="{909E8E84-426E-40DD-AFC4-6F175D3DCCD1}">
              <a14:hiddenFill xmlns:a14="http://schemas.microsoft.com/office/drawing/2010/main" xmlns:p14="http://schemas.microsoft.com/office/powerpoint/2010/main" xmlns="">
                <a:solidFill>
                  <a:srgbClr val="FFFFFF"/>
                </a:solidFill>
              </a14:hiddenFill>
            </a:ext>
          </a:extLst>
        </p:spPr>
      </p:pic>
    </p:spTree>
    <p:extLst>
      <p:ext uri="{BB962C8B-B14F-4D97-AF65-F5344CB8AC3E}">
        <p14:creationId xmlns:p14="http://schemas.microsoft.com/office/powerpoint/2010/main" xmlns:a14="http://schemas.microsoft.com/office/drawing/2010/main" xmlns="" val="150212450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Caution is needed; soundbites and headlines can be misleading</a:t>
            </a:r>
            <a:endParaRPr lang="en-US" dirty="0"/>
          </a:p>
        </p:txBody>
      </p:sp>
      <p:sp>
        <p:nvSpPr>
          <p:cNvPr id="3" name="Content Placeholder 2"/>
          <p:cNvSpPr>
            <a:spLocks noGrp="1"/>
          </p:cNvSpPr>
          <p:nvPr>
            <p:ph idx="1"/>
          </p:nvPr>
        </p:nvSpPr>
        <p:spPr>
          <a:xfrm>
            <a:off x="685800" y="1981200"/>
            <a:ext cx="7795258" cy="4114800"/>
          </a:xfrm>
        </p:spPr>
        <p:txBody>
          <a:bodyPr>
            <a:normAutofit fontScale="85000" lnSpcReduction="20000"/>
          </a:bodyPr>
          <a:lstStyle/>
          <a:p>
            <a:r>
              <a:rPr lang="en-US" dirty="0" smtClean="0"/>
              <a:t>Guidance is somewhat of a moving target from 2000 thru 2015: same rules were not in place and so one needs to be careful in comparing apples and oranges</a:t>
            </a:r>
          </a:p>
          <a:p>
            <a:r>
              <a:rPr lang="en-US" dirty="0" smtClean="0"/>
              <a:t>Using a private email system from a government computer is not per se a records violation (although it increasingly may raise security issues) </a:t>
            </a:r>
          </a:p>
          <a:p>
            <a:pPr lvl="1"/>
            <a:r>
              <a:rPr lang="en-US" dirty="0" smtClean="0"/>
              <a:t>Rather, its not copying or transferring records of public business from the device or account that causes the problem</a:t>
            </a:r>
          </a:p>
          <a:p>
            <a:r>
              <a:rPr lang="en-US" dirty="0" smtClean="0"/>
              <a:t>Using a private email system for non-official business like campaigning may actually be perfectly appropriate </a:t>
            </a:r>
          </a:p>
          <a:p>
            <a:pPr lvl="1"/>
            <a:r>
              <a:rPr lang="en-US" dirty="0" smtClean="0"/>
              <a:t>the problem comes when one is mixing public/private business on the desktop or on one’s own device, or when directing staff on the government payroll to perform campaign-related duties</a:t>
            </a:r>
            <a:endParaRPr lang="en-US" dirty="0"/>
          </a:p>
          <a:p>
            <a:endParaRPr lang="en-US" dirty="0" smtClean="0"/>
          </a:p>
        </p:txBody>
      </p:sp>
    </p:spTree>
    <p:extLst>
      <p:ext uri="{BB962C8B-B14F-4D97-AF65-F5344CB8AC3E}">
        <p14:creationId xmlns:p14="http://schemas.microsoft.com/office/powerpoint/2010/main" xmlns="" val="323017355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More cautions</a:t>
            </a:r>
            <a:endParaRPr lang="en-US" dirty="0"/>
          </a:p>
        </p:txBody>
      </p:sp>
      <p:sp>
        <p:nvSpPr>
          <p:cNvPr id="3" name="Content Placeholder 2"/>
          <p:cNvSpPr>
            <a:spLocks noGrp="1"/>
          </p:cNvSpPr>
          <p:nvPr>
            <p:ph idx="1"/>
          </p:nvPr>
        </p:nvSpPr>
        <p:spPr/>
        <p:txBody>
          <a:bodyPr>
            <a:normAutofit/>
          </a:bodyPr>
          <a:lstStyle/>
          <a:p>
            <a:endParaRPr lang="en-US" dirty="0" smtClean="0"/>
          </a:p>
          <a:p>
            <a:r>
              <a:rPr lang="en-US" dirty="0" smtClean="0"/>
              <a:t>Having one’s own smartphone or blackberry isn’t a bad thing</a:t>
            </a:r>
          </a:p>
          <a:p>
            <a:pPr lvl="1"/>
            <a:r>
              <a:rPr lang="en-US" dirty="0" smtClean="0"/>
              <a:t>One can partition a phone’s accounts to conduct public business on one button and keep Gmail or another private service on another button</a:t>
            </a:r>
          </a:p>
          <a:p>
            <a:r>
              <a:rPr lang="en-US" dirty="0" smtClean="0"/>
              <a:t>Having two devices is probably better, but clumsy</a:t>
            </a:r>
          </a:p>
          <a:p>
            <a:endParaRPr lang="en-US" dirty="0"/>
          </a:p>
          <a:p>
            <a:pPr marL="342900" lvl="1" indent="0">
              <a:buNone/>
            </a:pPr>
            <a:endParaRPr lang="en-US" dirty="0" smtClean="0"/>
          </a:p>
        </p:txBody>
      </p:sp>
    </p:spTree>
    <p:extLst>
      <p:ext uri="{BB962C8B-B14F-4D97-AF65-F5344CB8AC3E}">
        <p14:creationId xmlns:p14="http://schemas.microsoft.com/office/powerpoint/2010/main" xmlns="" val="162380492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Pending California Supreme Court Case on Whether Email on a Private Network Constitutes a Public Record (City of San Jose v. Superior Court, 169 Ca. </a:t>
            </a:r>
            <a:r>
              <a:rPr lang="en-US" dirty="0" err="1" smtClean="0"/>
              <a:t>Reptr</a:t>
            </a:r>
            <a:r>
              <a:rPr lang="en-US" dirty="0" smtClean="0"/>
              <a:t>. 3d 840 (Cal. Ct. App. March 27, 2014)</a:t>
            </a:r>
            <a:endParaRPr lang="en-US" dirty="0"/>
          </a:p>
        </p:txBody>
      </p:sp>
      <p:sp>
        <p:nvSpPr>
          <p:cNvPr id="3" name="Content Placeholder 2"/>
          <p:cNvSpPr>
            <a:spLocks noGrp="1"/>
          </p:cNvSpPr>
          <p:nvPr>
            <p:ph idx="1"/>
          </p:nvPr>
        </p:nvSpPr>
        <p:spPr>
          <a:xfrm>
            <a:off x="685800" y="2590800"/>
            <a:ext cx="7795258" cy="3505200"/>
          </a:xfrm>
        </p:spPr>
        <p:txBody>
          <a:bodyPr>
            <a:normAutofit fontScale="92500"/>
          </a:bodyPr>
          <a:lstStyle/>
          <a:p>
            <a:r>
              <a:rPr lang="en-US" dirty="0" smtClean="0"/>
              <a:t>California Public Records Act defines public records to be:</a:t>
            </a:r>
          </a:p>
          <a:p>
            <a:pPr marL="118872" indent="0">
              <a:buNone/>
            </a:pPr>
            <a:r>
              <a:rPr lang="en-US" dirty="0" smtClean="0"/>
              <a:t>	“Any writing relating to the public’s business if it is prepared, owned, used, or retained by any state or local agency” </a:t>
            </a:r>
          </a:p>
          <a:p>
            <a:pPr marL="118872" indent="0">
              <a:buNone/>
            </a:pPr>
            <a:r>
              <a:rPr lang="en-US" dirty="0" smtClean="0"/>
              <a:t>Public access request sought:</a:t>
            </a:r>
          </a:p>
          <a:p>
            <a:pPr marL="118872" indent="0">
              <a:buNone/>
            </a:pPr>
            <a:r>
              <a:rPr lang="en-US" dirty="0" smtClean="0"/>
              <a:t>	“Any and all voicemails, emails or text messages sent or received on private electronic devices used by the Mayor or members of the City Council or their staff, concerning the city of San Jose….”</a:t>
            </a:r>
          </a:p>
          <a:p>
            <a:pPr marL="118872" indent="0">
              <a:buNone/>
            </a:pPr>
            <a:endParaRPr lang="en-US" dirty="0" smtClean="0"/>
          </a:p>
        </p:txBody>
      </p:sp>
      <p:sp>
        <p:nvSpPr>
          <p:cNvPr id="4" name="Footer Placeholder 3"/>
          <p:cNvSpPr>
            <a:spLocks noGrp="1"/>
          </p:cNvSpPr>
          <p:nvPr>
            <p:ph type="ftr" sz="quarter" idx="10"/>
          </p:nvPr>
        </p:nvSpPr>
        <p:spPr/>
        <p:txBody>
          <a:bodyPr/>
          <a:lstStyle/>
          <a:p>
            <a:pPr>
              <a:defRPr/>
            </a:pPr>
            <a:r>
              <a:rPr lang="en-US" altLang="en-US" smtClean="0"/>
              <a:t>(c) Jason R. Baron 2013</a:t>
            </a:r>
            <a:endParaRPr lang="en-US" altLang="en-US"/>
          </a:p>
        </p:txBody>
      </p:sp>
    </p:spTree>
    <p:extLst>
      <p:ext uri="{BB962C8B-B14F-4D97-AF65-F5344CB8AC3E}">
        <p14:creationId xmlns:p14="http://schemas.microsoft.com/office/powerpoint/2010/main" xmlns="" val="16790680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Pending California Supreme Court Case on Whether Email on a Private Network Constitutes a Public Record (City of San Jose)</a:t>
            </a:r>
            <a:endParaRPr lang="en-US" dirty="0"/>
          </a:p>
        </p:txBody>
      </p:sp>
      <p:sp>
        <p:nvSpPr>
          <p:cNvPr id="3" name="Content Placeholder 2"/>
          <p:cNvSpPr>
            <a:spLocks noGrp="1"/>
          </p:cNvSpPr>
          <p:nvPr>
            <p:ph idx="1"/>
          </p:nvPr>
        </p:nvSpPr>
        <p:spPr>
          <a:xfrm>
            <a:off x="685800" y="2590800"/>
            <a:ext cx="7795258" cy="3505200"/>
          </a:xfrm>
        </p:spPr>
        <p:txBody>
          <a:bodyPr>
            <a:normAutofit fontScale="92500" lnSpcReduction="10000"/>
          </a:bodyPr>
          <a:lstStyle/>
          <a:p>
            <a:r>
              <a:rPr lang="en-US" dirty="0" smtClean="0"/>
              <a:t>ISSUE JOINED: does the public have a right to inspect email and texts sent or received by public officials and employees on their private electronic devices using their private accounts? </a:t>
            </a:r>
          </a:p>
          <a:p>
            <a:r>
              <a:rPr lang="en-US" dirty="0" smtClean="0"/>
              <a:t>Trial court said yes, if messages relate to public business</a:t>
            </a:r>
          </a:p>
          <a:p>
            <a:r>
              <a:rPr lang="en-US" dirty="0" smtClean="0"/>
              <a:t>Intermediate appellate court said no, email was not a public record (individuals are not “public agencies” where email is stored)</a:t>
            </a:r>
          </a:p>
          <a:p>
            <a:r>
              <a:rPr lang="en-US" dirty="0" smtClean="0"/>
              <a:t>Case has been briefed and is awaiting the scheduling of oral argument sometime later this year or early next</a:t>
            </a:r>
          </a:p>
          <a:p>
            <a:endParaRPr lang="en-US" dirty="0"/>
          </a:p>
        </p:txBody>
      </p:sp>
      <p:sp>
        <p:nvSpPr>
          <p:cNvPr id="4" name="Footer Placeholder 3"/>
          <p:cNvSpPr>
            <a:spLocks noGrp="1"/>
          </p:cNvSpPr>
          <p:nvPr>
            <p:ph type="ftr" sz="quarter" idx="10"/>
          </p:nvPr>
        </p:nvSpPr>
        <p:spPr/>
        <p:txBody>
          <a:bodyPr/>
          <a:lstStyle/>
          <a:p>
            <a:pPr>
              <a:defRPr/>
            </a:pPr>
            <a:endParaRPr lang="en-US" altLang="en-US" dirty="0"/>
          </a:p>
        </p:txBody>
      </p:sp>
    </p:spTree>
    <p:extLst>
      <p:ext uri="{BB962C8B-B14F-4D97-AF65-F5344CB8AC3E}">
        <p14:creationId xmlns:p14="http://schemas.microsoft.com/office/powerpoint/2010/main" xmlns="" val="321029482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219201"/>
            <a:ext cx="7795258" cy="228599"/>
          </a:xfrm>
        </p:spPr>
        <p:txBody>
          <a:bodyPr/>
          <a:lstStyle/>
          <a:p>
            <a:r>
              <a:rPr lang="en-US" dirty="0" smtClean="0"/>
              <a:t/>
            </a:r>
            <a:br>
              <a:rPr lang="en-US" dirty="0" smtClean="0"/>
            </a:br>
            <a:r>
              <a:rPr lang="en-US" dirty="0" smtClean="0"/>
              <a:t>Pending </a:t>
            </a:r>
            <a:r>
              <a:rPr lang="en-US" dirty="0"/>
              <a:t>California Supreme Court Case on Whether Email on a Private Network Constitutes a Public Record (City of San Jose)</a:t>
            </a:r>
          </a:p>
        </p:txBody>
      </p:sp>
      <p:sp>
        <p:nvSpPr>
          <p:cNvPr id="3" name="Content Placeholder 2"/>
          <p:cNvSpPr>
            <a:spLocks noGrp="1"/>
          </p:cNvSpPr>
          <p:nvPr>
            <p:ph idx="1"/>
          </p:nvPr>
        </p:nvSpPr>
        <p:spPr>
          <a:xfrm>
            <a:off x="685800" y="2286000"/>
            <a:ext cx="7795258" cy="3810000"/>
          </a:xfrm>
        </p:spPr>
        <p:txBody>
          <a:bodyPr/>
          <a:lstStyle/>
          <a:p>
            <a:pPr marL="118872" indent="0">
              <a:buNone/>
            </a:pPr>
            <a:endParaRPr lang="en-US" dirty="0" smtClean="0"/>
          </a:p>
          <a:p>
            <a:pPr marL="118872" indent="0">
              <a:buNone/>
            </a:pPr>
            <a:r>
              <a:rPr lang="en-US" dirty="0" smtClean="0"/>
              <a:t>Outcome hasn’t been decided, so let’s all vote:</a:t>
            </a:r>
          </a:p>
          <a:p>
            <a:pPr marL="118872" indent="0">
              <a:buNone/>
            </a:pPr>
            <a:r>
              <a:rPr lang="en-US" dirty="0" smtClean="0"/>
              <a:t>Who here believes that emails and texts discussing public business, sent by public officials on their own private devices over a private commercial network, should be considered “public records” to be made available under freedom of information or right of access laws</a:t>
            </a:r>
            <a:r>
              <a:rPr lang="en-US" dirty="0"/>
              <a:t>?</a:t>
            </a:r>
            <a:endParaRPr lang="en-US" dirty="0" smtClean="0"/>
          </a:p>
          <a:p>
            <a:pPr marL="118872" indent="0">
              <a:buNone/>
            </a:pPr>
            <a:endParaRPr lang="en-US" dirty="0"/>
          </a:p>
          <a:p>
            <a:pPr marL="118872" indent="0">
              <a:buNone/>
            </a:pPr>
            <a:endParaRPr lang="en-US" dirty="0" smtClean="0"/>
          </a:p>
        </p:txBody>
      </p:sp>
      <p:sp>
        <p:nvSpPr>
          <p:cNvPr id="4" name="Footer Placeholder 3"/>
          <p:cNvSpPr>
            <a:spLocks noGrp="1"/>
          </p:cNvSpPr>
          <p:nvPr>
            <p:ph type="ftr" sz="quarter" idx="10"/>
          </p:nvPr>
        </p:nvSpPr>
        <p:spPr/>
        <p:txBody>
          <a:bodyPr/>
          <a:lstStyle/>
          <a:p>
            <a:pPr>
              <a:defRPr/>
            </a:pPr>
            <a:endParaRPr lang="en-US" altLang="en-US" dirty="0"/>
          </a:p>
        </p:txBody>
      </p:sp>
    </p:spTree>
    <p:extLst>
      <p:ext uri="{BB962C8B-B14F-4D97-AF65-F5344CB8AC3E}">
        <p14:creationId xmlns:p14="http://schemas.microsoft.com/office/powerpoint/2010/main" xmlns="" val="188485265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Lesson 1: No one knows where everything is</a:t>
            </a:r>
            <a:endParaRPr lang="en-US" dirty="0"/>
          </a:p>
        </p:txBody>
      </p:sp>
      <p:pic>
        <p:nvPicPr>
          <p:cNvPr id="5" name="Content Placeholder 4" descr="PragueCastleAtNight.jpg"/>
          <p:cNvPicPr>
            <a:picLocks noGrp="1" noChangeAspect="1"/>
          </p:cNvPicPr>
          <p:nvPr>
            <p:ph idx="1"/>
          </p:nvPr>
        </p:nvPicPr>
        <p:blipFill>
          <a:blip r:embed="rId3" cstate="print"/>
          <a:stretch>
            <a:fillRect/>
          </a:stretch>
        </p:blipFill>
        <p:spPr>
          <a:xfrm>
            <a:off x="1593283" y="1828800"/>
            <a:ext cx="5979658" cy="4267200"/>
          </a:xfrm>
          <a:prstGeom prst="rect">
            <a:avLst/>
          </a:prstGeom>
        </p:spPr>
      </p:pic>
    </p:spTree>
    <p:extLst>
      <p:ext uri="{BB962C8B-B14F-4D97-AF65-F5344CB8AC3E}">
        <p14:creationId xmlns:p14="http://schemas.microsoft.com/office/powerpoint/2010/main" xmlns="" val="197263906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Lesson 2: No one knows what everyone is doing </a:t>
            </a:r>
            <a:endParaRPr lang="en-US" dirty="0"/>
          </a:p>
        </p:txBody>
      </p:sp>
      <p:pic>
        <p:nvPicPr>
          <p:cNvPr id="5" name="Content Placeholder 4"/>
          <p:cNvPicPr>
            <a:picLocks noGrp="1" noChangeAspect="1"/>
          </p:cNvPicPr>
          <p:nvPr>
            <p:ph idx="1"/>
          </p:nvPr>
        </p:nvPicPr>
        <p:blipFill>
          <a:blip r:embed="rId3" cstate="print">
            <a:extLst>
              <a:ext uri="{28A0092B-C50C-407E-A947-70E740481C1C}">
                <a14:useLocalDpi xmlns:a14="http://schemas.microsoft.com/office/drawing/2010/main" xmlns:p14="http://schemas.microsoft.com/office/powerpoint/2010/main" xmlns="" val="0"/>
              </a:ext>
            </a:extLst>
          </a:blip>
          <a:stretch>
            <a:fillRect/>
          </a:stretch>
        </p:blipFill>
        <p:spPr>
          <a:xfrm>
            <a:off x="790046" y="1828800"/>
            <a:ext cx="7586133" cy="4267200"/>
          </a:xfrm>
        </p:spPr>
      </p:pic>
      <p:sp>
        <p:nvSpPr>
          <p:cNvPr id="4" name="Footer Placeholder 3"/>
          <p:cNvSpPr>
            <a:spLocks noGrp="1"/>
          </p:cNvSpPr>
          <p:nvPr>
            <p:ph type="ftr" sz="quarter" idx="10"/>
          </p:nvPr>
        </p:nvSpPr>
        <p:spPr/>
        <p:txBody>
          <a:bodyPr/>
          <a:lstStyle/>
          <a:p>
            <a:pPr>
              <a:defRPr/>
            </a:pPr>
            <a:endParaRPr lang="en-US" altLang="en-US" dirty="0"/>
          </a:p>
        </p:txBody>
      </p:sp>
    </p:spTree>
    <p:extLst>
      <p:ext uri="{BB962C8B-B14F-4D97-AF65-F5344CB8AC3E}">
        <p14:creationId xmlns:p14="http://schemas.microsoft.com/office/powerpoint/2010/main" xmlns:a14="http://schemas.microsoft.com/office/drawing/2010/main" xmlns="" val="343530614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One issue: Bring Your Own Device policies </a:t>
            </a:r>
            <a:endParaRPr lang="en-US" dirty="0"/>
          </a:p>
        </p:txBody>
      </p:sp>
      <p:sp>
        <p:nvSpPr>
          <p:cNvPr id="4" name="Footer Placeholder 3"/>
          <p:cNvSpPr>
            <a:spLocks noGrp="1"/>
          </p:cNvSpPr>
          <p:nvPr>
            <p:ph type="ftr" sz="quarter" idx="10"/>
          </p:nvPr>
        </p:nvSpPr>
        <p:spPr/>
        <p:txBody>
          <a:bodyPr/>
          <a:lstStyle/>
          <a:p>
            <a:pPr>
              <a:defRPr/>
            </a:pPr>
            <a:r>
              <a:rPr lang="en-US" altLang="en-US" smtClean="0"/>
              <a:t>(c) Jason R. Baron 2013</a:t>
            </a:r>
            <a:endParaRPr lang="en-US" altLang="en-US"/>
          </a:p>
        </p:txBody>
      </p:sp>
      <p:pic>
        <p:nvPicPr>
          <p:cNvPr id="1026" name="Picture 2" descr="bring_own_device.jpg (1179×900)"/>
          <p:cNvPicPr>
            <a:picLocks noGrp="1" noChangeAspect="1" noChangeArrowheads="1"/>
          </p:cNvPicPr>
          <p:nvPr>
            <p:ph idx="1"/>
          </p:nvPr>
        </p:nvPicPr>
        <p:blipFill>
          <a:blip r:embed="rId3" cstate="print">
            <a:extLst>
              <a:ext uri="{28A0092B-C50C-407E-A947-70E740481C1C}">
                <a14:useLocalDpi xmlns:a14="http://schemas.microsoft.com/office/drawing/2010/main" xmlns:p14="http://schemas.microsoft.com/office/powerpoint/2010/main" xmlns="" val="0"/>
              </a:ext>
            </a:extLst>
          </a:blip>
          <a:srcRect/>
          <a:stretch>
            <a:fillRect/>
          </a:stretch>
        </p:blipFill>
        <p:spPr bwMode="auto">
          <a:xfrm>
            <a:off x="1788096" y="1828800"/>
            <a:ext cx="5590032" cy="4267200"/>
          </a:xfrm>
          <a:prstGeom prst="rect">
            <a:avLst/>
          </a:prstGeom>
          <a:noFill/>
          <a:extLst>
            <a:ext uri="{909E8E84-426E-40DD-AFC4-6F175D3DCCD1}">
              <a14:hiddenFill xmlns:a14="http://schemas.microsoft.com/office/drawing/2010/main" xmlns:p14="http://schemas.microsoft.com/office/powerpoint/2010/main" xmlns="">
                <a:solidFill>
                  <a:srgbClr val="FFFFFF"/>
                </a:solidFill>
              </a14:hiddenFill>
            </a:ext>
          </a:extLst>
        </p:spPr>
      </p:pic>
    </p:spTree>
    <p:extLst>
      <p:ext uri="{BB962C8B-B14F-4D97-AF65-F5344CB8AC3E}">
        <p14:creationId xmlns:p14="http://schemas.microsoft.com/office/powerpoint/2010/main" xmlns:a14="http://schemas.microsoft.com/office/drawing/2010/main" xmlns="" val="77916859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Beyond BYOD: We Have A Shadow IT Problem</a:t>
            </a:r>
            <a:endParaRPr lang="en-US" dirty="0"/>
          </a:p>
        </p:txBody>
      </p:sp>
      <p:sp>
        <p:nvSpPr>
          <p:cNvPr id="4" name="Footer Placeholder 3"/>
          <p:cNvSpPr>
            <a:spLocks noGrp="1"/>
          </p:cNvSpPr>
          <p:nvPr>
            <p:ph type="ftr" sz="quarter" idx="10"/>
          </p:nvPr>
        </p:nvSpPr>
        <p:spPr/>
        <p:txBody>
          <a:bodyPr/>
          <a:lstStyle/>
          <a:p>
            <a:pPr>
              <a:defRPr/>
            </a:pPr>
            <a:r>
              <a:rPr lang="en-US" altLang="en-US" dirty="0" smtClean="0"/>
              <a:t>(</a:t>
            </a:r>
            <a:endParaRPr lang="en-US" altLang="en-US" dirty="0"/>
          </a:p>
        </p:txBody>
      </p:sp>
      <p:pic>
        <p:nvPicPr>
          <p:cNvPr id="2050" name="Picture 2" descr="shutterstock_108406262.jpg (460×310)"/>
          <p:cNvPicPr>
            <a:picLocks noGrp="1" noChangeAspect="1" noChangeArrowheads="1"/>
          </p:cNvPicPr>
          <p:nvPr>
            <p:ph idx="1"/>
          </p:nvPr>
        </p:nvPicPr>
        <p:blipFill>
          <a:blip r:embed="rId3" cstate="print">
            <a:extLst>
              <a:ext uri="{28A0092B-C50C-407E-A947-70E740481C1C}">
                <a14:useLocalDpi xmlns:a14="http://schemas.microsoft.com/office/drawing/2010/main" xmlns:p14="http://schemas.microsoft.com/office/powerpoint/2010/main" xmlns="" val="0"/>
              </a:ext>
            </a:extLst>
          </a:blip>
          <a:srcRect/>
          <a:stretch>
            <a:fillRect/>
          </a:stretch>
        </p:blipFill>
        <p:spPr bwMode="auto">
          <a:xfrm>
            <a:off x="2392362" y="2486025"/>
            <a:ext cx="4381500" cy="2952750"/>
          </a:xfrm>
          <a:prstGeom prst="rect">
            <a:avLst/>
          </a:prstGeom>
          <a:noFill/>
          <a:extLst>
            <a:ext uri="{909E8E84-426E-40DD-AFC4-6F175D3DCCD1}">
              <a14:hiddenFill xmlns:a14="http://schemas.microsoft.com/office/drawing/2010/main" xmlns:p14="http://schemas.microsoft.com/office/powerpoint/2010/main" xmlns="">
                <a:solidFill>
                  <a:srgbClr val="FFFFFF"/>
                </a:solidFill>
              </a14:hiddenFill>
            </a:ext>
          </a:extLst>
        </p:spPr>
      </p:pic>
    </p:spTree>
    <p:extLst>
      <p:ext uri="{BB962C8B-B14F-4D97-AF65-F5344CB8AC3E}">
        <p14:creationId xmlns:p14="http://schemas.microsoft.com/office/powerpoint/2010/main" xmlns:a14="http://schemas.microsoft.com/office/drawing/2010/main" xmlns="" val="356913572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pPr>
              <a:defRPr/>
            </a:pPr>
            <a:r>
              <a:rPr lang="en-US" altLang="en-US" smtClean="0"/>
              <a:t>(c) Jason R. Baron 2013</a:t>
            </a:r>
            <a:endParaRPr lang="en-US" altLang="en-US"/>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xmlns:p14="http://schemas.microsoft.com/office/powerpoint/2010/main" xmlns="" val="0"/>
              </a:ext>
            </a:extLst>
          </a:blip>
          <a:srcRect/>
          <a:stretch>
            <a:fillRect/>
          </a:stretch>
        </p:blipFill>
        <p:spPr bwMode="auto">
          <a:xfrm>
            <a:off x="0" y="0"/>
            <a:ext cx="24384000" cy="9753600"/>
          </a:xfrm>
          <a:prstGeom prst="rect">
            <a:avLst/>
          </a:prstGeom>
          <a:noFill/>
          <a:ln>
            <a:noFill/>
          </a:ln>
          <a:extLst>
            <a:ext uri="{909E8E84-426E-40DD-AFC4-6F175D3DCCD1}">
              <a14:hiddenFill xmlns:a14="http://schemas.microsoft.com/office/drawing/2010/main" xmlns:p14="http://schemas.microsoft.com/office/powerpoint/2010/main" xmlns="">
                <a:solidFill>
                  <a:schemeClr val="accent1"/>
                </a:solidFill>
              </a14:hiddenFill>
            </a:ext>
            <a:ext uri="{91240B29-F687-4F45-9708-019B960494DF}">
              <a14:hiddenLine xmlns:a14="http://schemas.microsoft.com/office/drawing/2010/main" xmlns:p14="http://schemas.microsoft.com/office/powerpoint/2010/main" xmlns="" w="9525">
                <a:solidFill>
                  <a:schemeClr val="tx1"/>
                </a:solidFill>
                <a:miter lim="800000"/>
                <a:headEnd/>
                <a:tailEnd/>
              </a14:hiddenLine>
            </a:ext>
          </a:extLst>
        </p:spPr>
      </p:pic>
    </p:spTree>
    <p:extLst>
      <p:ext uri="{BB962C8B-B14F-4D97-AF65-F5344CB8AC3E}">
        <p14:creationId xmlns:p14="http://schemas.microsoft.com/office/powerpoint/2010/main" xmlns:a14="http://schemas.microsoft.com/office/drawing/2010/main" xmlns="" val="259670427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066800"/>
            <a:ext cx="7795258" cy="838200"/>
          </a:xfrm>
        </p:spPr>
        <p:txBody>
          <a:bodyPr/>
          <a:lstStyle/>
          <a:p>
            <a:r>
              <a:rPr lang="en-US" b="1" dirty="0" smtClean="0"/>
              <a:t>We have entered the era where</a:t>
            </a:r>
            <a:br>
              <a:rPr lang="en-US" b="1" dirty="0" smtClean="0"/>
            </a:br>
            <a:r>
              <a:rPr lang="en-US" b="1" dirty="0" smtClean="0"/>
              <a:t>Big Data is </a:t>
            </a:r>
            <a:r>
              <a:rPr lang="en-US" dirty="0" smtClean="0"/>
              <a:t>….</a:t>
            </a:r>
            <a:endParaRPr lang="en-US" dirty="0"/>
          </a:p>
        </p:txBody>
      </p:sp>
      <p:pic>
        <p:nvPicPr>
          <p:cNvPr id="5" name="Content Placeholder 4" descr="stars.jpg"/>
          <p:cNvPicPr>
            <a:picLocks noGrp="1" noChangeAspect="1"/>
          </p:cNvPicPr>
          <p:nvPr>
            <p:ph idx="1"/>
          </p:nvPr>
        </p:nvPicPr>
        <p:blipFill>
          <a:blip r:embed="rId3" cstate="print"/>
          <a:stretch>
            <a:fillRect/>
          </a:stretch>
        </p:blipFill>
        <p:spPr>
          <a:xfrm>
            <a:off x="2133600" y="2971801"/>
            <a:ext cx="4837907" cy="3124200"/>
          </a:xfrm>
        </p:spPr>
      </p:pic>
      <p:pic>
        <p:nvPicPr>
          <p:cNvPr id="6" name="Picture 5" descr="freemandyson.jpg"/>
          <p:cNvPicPr>
            <a:picLocks noChangeAspect="1"/>
          </p:cNvPicPr>
          <p:nvPr/>
        </p:nvPicPr>
        <p:blipFill>
          <a:blip r:embed="rId4" cstate="print"/>
          <a:stretch>
            <a:fillRect/>
          </a:stretch>
        </p:blipFill>
        <p:spPr>
          <a:xfrm>
            <a:off x="5562600" y="1219200"/>
            <a:ext cx="1905000" cy="1676400"/>
          </a:xfrm>
          <a:prstGeom prst="rect">
            <a:avLst/>
          </a:prstGeom>
        </p:spPr>
      </p:pic>
      <p:sp>
        <p:nvSpPr>
          <p:cNvPr id="3" name="Footer Placeholder 2"/>
          <p:cNvSpPr>
            <a:spLocks noGrp="1"/>
          </p:cNvSpPr>
          <p:nvPr>
            <p:ph type="ftr" sz="quarter" idx="10"/>
          </p:nvPr>
        </p:nvSpPr>
        <p:spPr/>
        <p:txBody>
          <a:bodyPr/>
          <a:lstStyle/>
          <a:p>
            <a:pPr>
              <a:defRPr/>
            </a:pPr>
            <a:endParaRPr lang="en-US" altLang="en-US" dirty="0"/>
          </a:p>
        </p:txBody>
      </p:sp>
    </p:spTree>
    <p:extLst>
      <p:ext uri="{BB962C8B-B14F-4D97-AF65-F5344CB8AC3E}">
        <p14:creationId xmlns:p14="http://schemas.microsoft.com/office/powerpoint/2010/main" xmlns:mc="http://schemas.openxmlformats.org/markup-compatibility/2006" xmlns="" val="2392107873"/>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pPr>
              <a:defRPr/>
            </a:pPr>
            <a:r>
              <a:rPr lang="en-US" altLang="en-US" smtClean="0"/>
              <a:t>(c) Jason R. Baron 2013</a:t>
            </a:r>
            <a:endParaRPr lang="en-US" altLang="en-US"/>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xmlns:p14="http://schemas.microsoft.com/office/powerpoint/2010/main" xmlns="" val="0"/>
              </a:ext>
            </a:extLst>
          </a:blip>
          <a:srcRect/>
          <a:stretch>
            <a:fillRect/>
          </a:stretch>
        </p:blipFill>
        <p:spPr bwMode="auto">
          <a:xfrm>
            <a:off x="0" y="0"/>
            <a:ext cx="24384000" cy="9753600"/>
          </a:xfrm>
          <a:prstGeom prst="rect">
            <a:avLst/>
          </a:prstGeom>
          <a:noFill/>
          <a:ln>
            <a:noFill/>
          </a:ln>
          <a:extLst>
            <a:ext uri="{909E8E84-426E-40DD-AFC4-6F175D3DCCD1}">
              <a14:hiddenFill xmlns:a14="http://schemas.microsoft.com/office/drawing/2010/main" xmlns:p14="http://schemas.microsoft.com/office/powerpoint/2010/main" xmlns="">
                <a:solidFill>
                  <a:schemeClr val="accent1"/>
                </a:solidFill>
              </a14:hiddenFill>
            </a:ext>
            <a:ext uri="{91240B29-F687-4F45-9708-019B960494DF}">
              <a14:hiddenLine xmlns:a14="http://schemas.microsoft.com/office/drawing/2010/main" xmlns:p14="http://schemas.microsoft.com/office/powerpoint/2010/main" xmlns="" w="9525">
                <a:solidFill>
                  <a:schemeClr val="tx1"/>
                </a:solidFill>
                <a:miter lim="800000"/>
                <a:headEnd/>
                <a:tailEnd/>
              </a14:hiddenLine>
            </a:ext>
          </a:extLst>
        </p:spPr>
      </p:pic>
    </p:spTree>
    <p:extLst>
      <p:ext uri="{BB962C8B-B14F-4D97-AF65-F5344CB8AC3E}">
        <p14:creationId xmlns:p14="http://schemas.microsoft.com/office/powerpoint/2010/main" xmlns:a14="http://schemas.microsoft.com/office/drawing/2010/main" xmlns="" val="109174632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Field of Dreams Principle: If IT builds it….</a:t>
            </a:r>
            <a:endParaRPr lang="en-US" dirty="0"/>
          </a:p>
        </p:txBody>
      </p:sp>
      <p:pic>
        <p:nvPicPr>
          <p:cNvPr id="5" name="Content Placeholder 4"/>
          <p:cNvPicPr>
            <a:picLocks noGrp="1" noChangeAspect="1"/>
          </p:cNvPicPr>
          <p:nvPr>
            <p:ph idx="1"/>
          </p:nvPr>
        </p:nvPicPr>
        <p:blipFill>
          <a:blip r:embed="rId3" cstate="print">
            <a:extLst>
              <a:ext uri="{28A0092B-C50C-407E-A947-70E740481C1C}">
                <a14:useLocalDpi xmlns:a14="http://schemas.microsoft.com/office/drawing/2010/main" xmlns:p14="http://schemas.microsoft.com/office/powerpoint/2010/main" xmlns="" val="0"/>
              </a:ext>
            </a:extLst>
          </a:blip>
          <a:stretch>
            <a:fillRect/>
          </a:stretch>
        </p:blipFill>
        <p:spPr>
          <a:xfrm>
            <a:off x="2982912" y="1828800"/>
            <a:ext cx="3200400" cy="4267200"/>
          </a:xfrm>
        </p:spPr>
      </p:pic>
      <p:sp>
        <p:nvSpPr>
          <p:cNvPr id="4" name="Footer Placeholder 3"/>
          <p:cNvSpPr>
            <a:spLocks noGrp="1"/>
          </p:cNvSpPr>
          <p:nvPr>
            <p:ph type="ftr" sz="quarter" idx="10"/>
          </p:nvPr>
        </p:nvSpPr>
        <p:spPr/>
        <p:txBody>
          <a:bodyPr/>
          <a:lstStyle/>
          <a:p>
            <a:pPr>
              <a:defRPr/>
            </a:pPr>
            <a:endParaRPr lang="en-US" altLang="en-US" dirty="0"/>
          </a:p>
        </p:txBody>
      </p:sp>
    </p:spTree>
    <p:extLst>
      <p:ext uri="{BB962C8B-B14F-4D97-AF65-F5344CB8AC3E}">
        <p14:creationId xmlns:p14="http://schemas.microsoft.com/office/powerpoint/2010/main" xmlns:a14="http://schemas.microsoft.com/office/drawing/2010/main" xmlns="" val="392066468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Related But Distinct Policy Challenges</a:t>
            </a:r>
            <a:endParaRPr lang="en-US" dirty="0"/>
          </a:p>
        </p:txBody>
      </p:sp>
      <p:sp>
        <p:nvSpPr>
          <p:cNvPr id="5" name="TextBox 4"/>
          <p:cNvSpPr txBox="1"/>
          <p:nvPr/>
        </p:nvSpPr>
        <p:spPr>
          <a:xfrm>
            <a:off x="1981200" y="3705803"/>
            <a:ext cx="3886200" cy="369332"/>
          </a:xfrm>
          <a:prstGeom prst="rect">
            <a:avLst/>
          </a:prstGeom>
          <a:noFill/>
        </p:spPr>
        <p:txBody>
          <a:bodyPr wrap="square" rtlCol="0">
            <a:spAutoFit/>
          </a:bodyPr>
          <a:lstStyle/>
          <a:p>
            <a:r>
              <a:rPr lang="en-US" dirty="0" smtClean="0">
                <a:solidFill>
                  <a:srgbClr val="002060"/>
                </a:solidFill>
              </a:rPr>
              <a:t>BYOD</a:t>
            </a:r>
            <a:endParaRPr lang="en-US" kern="1200" dirty="0">
              <a:solidFill>
                <a:srgbClr val="002060"/>
              </a:solidFill>
            </a:endParaRPr>
          </a:p>
        </p:txBody>
      </p:sp>
      <p:sp>
        <p:nvSpPr>
          <p:cNvPr id="6" name="TextBox 5"/>
          <p:cNvSpPr txBox="1"/>
          <p:nvPr/>
        </p:nvSpPr>
        <p:spPr>
          <a:xfrm>
            <a:off x="5334000" y="4457723"/>
            <a:ext cx="3429000" cy="369332"/>
          </a:xfrm>
          <a:prstGeom prst="rect">
            <a:avLst/>
          </a:prstGeom>
          <a:noFill/>
        </p:spPr>
        <p:txBody>
          <a:bodyPr wrap="square" rtlCol="0">
            <a:spAutoFit/>
          </a:bodyPr>
          <a:lstStyle/>
          <a:p>
            <a:r>
              <a:rPr lang="en-US" dirty="0" smtClean="0"/>
              <a:t>SHADOW IT APPS</a:t>
            </a:r>
            <a:endParaRPr lang="en-US" kern="1200" dirty="0">
              <a:solidFill>
                <a:schemeClr val="tx1"/>
              </a:solidFill>
              <a:latin typeface="Arial" charset="0"/>
              <a:ea typeface="+mn-ea"/>
              <a:cs typeface="+mn-cs"/>
            </a:endParaRPr>
          </a:p>
        </p:txBody>
      </p:sp>
      <p:sp>
        <p:nvSpPr>
          <p:cNvPr id="3" name="Content Placeholder 2"/>
          <p:cNvSpPr>
            <a:spLocks noGrp="1"/>
          </p:cNvSpPr>
          <p:nvPr>
            <p:ph idx="1"/>
          </p:nvPr>
        </p:nvSpPr>
        <p:spPr/>
        <p:txBody>
          <a:bodyPr/>
          <a:lstStyle/>
          <a:p>
            <a:endParaRPr lang="en-US" dirty="0"/>
          </a:p>
        </p:txBody>
      </p:sp>
      <p:sp>
        <p:nvSpPr>
          <p:cNvPr id="7" name="Oval 6"/>
          <p:cNvSpPr/>
          <p:nvPr/>
        </p:nvSpPr>
        <p:spPr>
          <a:xfrm>
            <a:off x="1981200" y="1752600"/>
            <a:ext cx="4419600" cy="411323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sp>
        <p:nvSpPr>
          <p:cNvPr id="8" name="Oval 7"/>
          <p:cNvSpPr/>
          <p:nvPr/>
        </p:nvSpPr>
        <p:spPr>
          <a:xfrm>
            <a:off x="4191892" y="3048000"/>
            <a:ext cx="3810000" cy="236220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p:cNvSpPr txBox="1"/>
          <p:nvPr/>
        </p:nvSpPr>
        <p:spPr>
          <a:xfrm>
            <a:off x="2566264" y="3428804"/>
            <a:ext cx="1700936" cy="646331"/>
          </a:xfrm>
          <a:prstGeom prst="rect">
            <a:avLst/>
          </a:prstGeom>
          <a:noFill/>
        </p:spPr>
        <p:txBody>
          <a:bodyPr wrap="square" rtlCol="0">
            <a:spAutoFit/>
          </a:bodyPr>
          <a:lstStyle/>
          <a:p>
            <a:r>
              <a:rPr lang="en-US" dirty="0" smtClean="0"/>
              <a:t>SHADOW IT</a:t>
            </a:r>
          </a:p>
          <a:p>
            <a:r>
              <a:rPr lang="en-US" dirty="0" smtClean="0"/>
              <a:t>APPS</a:t>
            </a:r>
            <a:endParaRPr lang="en-US" dirty="0"/>
          </a:p>
        </p:txBody>
      </p:sp>
      <p:sp>
        <p:nvSpPr>
          <p:cNvPr id="14" name="TextBox 13"/>
          <p:cNvSpPr txBox="1"/>
          <p:nvPr/>
        </p:nvSpPr>
        <p:spPr>
          <a:xfrm flipH="1">
            <a:off x="6294119" y="4267200"/>
            <a:ext cx="1173481" cy="369332"/>
          </a:xfrm>
          <a:prstGeom prst="rect">
            <a:avLst/>
          </a:prstGeom>
          <a:noFill/>
        </p:spPr>
        <p:txBody>
          <a:bodyPr wrap="square" rtlCol="0">
            <a:spAutoFit/>
          </a:bodyPr>
          <a:lstStyle/>
          <a:p>
            <a:r>
              <a:rPr lang="en-US" dirty="0" smtClean="0"/>
              <a:t>BYOD</a:t>
            </a:r>
            <a:endParaRPr lang="en-US" dirty="0"/>
          </a:p>
        </p:txBody>
      </p:sp>
    </p:spTree>
    <p:extLst>
      <p:ext uri="{BB962C8B-B14F-4D97-AF65-F5344CB8AC3E}">
        <p14:creationId xmlns:p14="http://schemas.microsoft.com/office/powerpoint/2010/main" xmlns="" val="128090740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3976" y="989248"/>
            <a:ext cx="7795258" cy="590595"/>
          </a:xfrm>
        </p:spPr>
        <p:txBody>
          <a:bodyPr/>
          <a:lstStyle/>
          <a:p>
            <a:r>
              <a:rPr lang="en-US" dirty="0" smtClean="0"/>
              <a:t>Best Practices in Confronting the Reality of Shadow IT </a:t>
            </a:r>
            <a:endParaRPr lang="en-US" dirty="0"/>
          </a:p>
        </p:txBody>
      </p:sp>
      <p:sp>
        <p:nvSpPr>
          <p:cNvPr id="3" name="Content Placeholder 2"/>
          <p:cNvSpPr>
            <a:spLocks noGrp="1"/>
          </p:cNvSpPr>
          <p:nvPr>
            <p:ph idx="1"/>
          </p:nvPr>
        </p:nvSpPr>
        <p:spPr/>
        <p:txBody>
          <a:bodyPr>
            <a:normAutofit lnSpcReduction="10000"/>
          </a:bodyPr>
          <a:lstStyle/>
          <a:p>
            <a:r>
              <a:rPr lang="en-US" dirty="0" smtClean="0"/>
              <a:t>1)  Develop a robust information governance policy that covers the emergence of shadow IT in the workplace</a:t>
            </a:r>
          </a:p>
          <a:p>
            <a:r>
              <a:rPr lang="en-US" dirty="0" smtClean="0"/>
              <a:t>2)  Educate employees</a:t>
            </a:r>
          </a:p>
          <a:p>
            <a:r>
              <a:rPr lang="en-US" dirty="0" smtClean="0"/>
              <a:t>3)  Employ IT solutions to protect information</a:t>
            </a:r>
          </a:p>
          <a:p>
            <a:pPr lvl="2"/>
            <a:r>
              <a:rPr lang="en-US" dirty="0" smtClean="0"/>
              <a:t>Allowing remote access thru directed means (e.g., Citrix)</a:t>
            </a:r>
          </a:p>
          <a:p>
            <a:pPr lvl="2"/>
            <a:r>
              <a:rPr lang="en-US" dirty="0" smtClean="0"/>
              <a:t>Require passwords and screen timeouts</a:t>
            </a:r>
          </a:p>
          <a:p>
            <a:pPr lvl="2"/>
            <a:r>
              <a:rPr lang="en-US" dirty="0" smtClean="0"/>
              <a:t>Make it easy to copy or forward messages to official recordkeeping systems</a:t>
            </a:r>
          </a:p>
          <a:p>
            <a:r>
              <a:rPr lang="en-US" dirty="0" smtClean="0"/>
              <a:t>4)  Make agency systems and devices easier and more attractive to use than alternatives (good luck)</a:t>
            </a:r>
          </a:p>
          <a:p>
            <a:pPr marL="118872" indent="0">
              <a:buNone/>
            </a:pPr>
            <a:endParaRPr lang="en-US" dirty="0" smtClean="0"/>
          </a:p>
        </p:txBody>
      </p:sp>
      <p:sp>
        <p:nvSpPr>
          <p:cNvPr id="4" name="Footer Placeholder 3"/>
          <p:cNvSpPr>
            <a:spLocks noGrp="1"/>
          </p:cNvSpPr>
          <p:nvPr>
            <p:ph type="ftr" sz="quarter" idx="10"/>
          </p:nvPr>
        </p:nvSpPr>
        <p:spPr>
          <a:xfrm>
            <a:off x="662941" y="6340475"/>
            <a:ext cx="7338059" cy="365125"/>
          </a:xfrm>
        </p:spPr>
        <p:txBody>
          <a:bodyPr/>
          <a:lstStyle/>
          <a:p>
            <a:pPr>
              <a:defRPr/>
            </a:pPr>
            <a:endParaRPr lang="en-US" altLang="en-US" dirty="0"/>
          </a:p>
        </p:txBody>
      </p:sp>
    </p:spTree>
    <p:extLst>
      <p:ext uri="{BB962C8B-B14F-4D97-AF65-F5344CB8AC3E}">
        <p14:creationId xmlns:p14="http://schemas.microsoft.com/office/powerpoint/2010/main" xmlns="" val="3899064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cBhvr>
                                        <p:cTn id="15"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18" dur="1000"/>
                                        <p:tgtEl>
                                          <p:spTgt spid="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p:cTn id="23"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26" dur="1000"/>
                                        <p:tgtEl>
                                          <p:spTgt spid="3">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p:cTn id="31" dur="1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32" dur="1000" fill="hold"/>
                                        <p:tgtEl>
                                          <p:spTgt spid="3">
                                            <p:txEl>
                                              <p:pRg st="3" end="3"/>
                                            </p:txEl>
                                          </p:spTgt>
                                        </p:tgtEl>
                                        <p:attrNameLst>
                                          <p:attrName>ppt_h</p:attrName>
                                        </p:attrNameLst>
                                      </p:cBhvr>
                                      <p:tavLst>
                                        <p:tav tm="0">
                                          <p:val>
                                            <p:fltVal val="0"/>
                                          </p:val>
                                        </p:tav>
                                        <p:tav tm="100000">
                                          <p:val>
                                            <p:strVal val="#ppt_h"/>
                                          </p:val>
                                        </p:tav>
                                      </p:tavLst>
                                    </p:anim>
                                    <p:anim calcmode="lin" valueType="num">
                                      <p:cBhvr>
                                        <p:cTn id="33" dur="1000" fill="hold"/>
                                        <p:tgtEl>
                                          <p:spTgt spid="3">
                                            <p:txEl>
                                              <p:pRg st="3" end="3"/>
                                            </p:txEl>
                                          </p:spTgt>
                                        </p:tgtEl>
                                        <p:attrNameLst>
                                          <p:attrName>style.rotation</p:attrName>
                                        </p:attrNameLst>
                                      </p:cBhvr>
                                      <p:tavLst>
                                        <p:tav tm="0">
                                          <p:val>
                                            <p:fltVal val="90"/>
                                          </p:val>
                                        </p:tav>
                                        <p:tav tm="100000">
                                          <p:val>
                                            <p:fltVal val="0"/>
                                          </p:val>
                                        </p:tav>
                                      </p:tavLst>
                                    </p:anim>
                                    <p:animEffect transition="in" filter="fade">
                                      <p:cBhvr>
                                        <p:cTn id="34" dur="1000"/>
                                        <p:tgtEl>
                                          <p:spTgt spid="3">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grpId="0" nodeType="click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anim calcmode="lin" valueType="num">
                                      <p:cBhvr>
                                        <p:cTn id="39" dur="1000" fill="hold"/>
                                        <p:tgtEl>
                                          <p:spTgt spid="3">
                                            <p:txEl>
                                              <p:pRg st="4" end="4"/>
                                            </p:txEl>
                                          </p:spTgt>
                                        </p:tgtEl>
                                        <p:attrNameLst>
                                          <p:attrName>ppt_w</p:attrName>
                                        </p:attrNameLst>
                                      </p:cBhvr>
                                      <p:tavLst>
                                        <p:tav tm="0">
                                          <p:val>
                                            <p:fltVal val="0"/>
                                          </p:val>
                                        </p:tav>
                                        <p:tav tm="100000">
                                          <p:val>
                                            <p:strVal val="#ppt_w"/>
                                          </p:val>
                                        </p:tav>
                                      </p:tavLst>
                                    </p:anim>
                                    <p:anim calcmode="lin" valueType="num">
                                      <p:cBhvr>
                                        <p:cTn id="40" dur="1000" fill="hold"/>
                                        <p:tgtEl>
                                          <p:spTgt spid="3">
                                            <p:txEl>
                                              <p:pRg st="4" end="4"/>
                                            </p:txEl>
                                          </p:spTgt>
                                        </p:tgtEl>
                                        <p:attrNameLst>
                                          <p:attrName>ppt_h</p:attrName>
                                        </p:attrNameLst>
                                      </p:cBhvr>
                                      <p:tavLst>
                                        <p:tav tm="0">
                                          <p:val>
                                            <p:fltVal val="0"/>
                                          </p:val>
                                        </p:tav>
                                        <p:tav tm="100000">
                                          <p:val>
                                            <p:strVal val="#ppt_h"/>
                                          </p:val>
                                        </p:tav>
                                      </p:tavLst>
                                    </p:anim>
                                    <p:anim calcmode="lin" valueType="num">
                                      <p:cBhvr>
                                        <p:cTn id="41" dur="1000" fill="hold"/>
                                        <p:tgtEl>
                                          <p:spTgt spid="3">
                                            <p:txEl>
                                              <p:pRg st="4" end="4"/>
                                            </p:txEl>
                                          </p:spTgt>
                                        </p:tgtEl>
                                        <p:attrNameLst>
                                          <p:attrName>style.rotation</p:attrName>
                                        </p:attrNameLst>
                                      </p:cBhvr>
                                      <p:tavLst>
                                        <p:tav tm="0">
                                          <p:val>
                                            <p:fltVal val="90"/>
                                          </p:val>
                                        </p:tav>
                                        <p:tav tm="100000">
                                          <p:val>
                                            <p:fltVal val="0"/>
                                          </p:val>
                                        </p:tav>
                                      </p:tavLst>
                                    </p:anim>
                                    <p:animEffect transition="in" filter="fade">
                                      <p:cBhvr>
                                        <p:cTn id="42" dur="1000"/>
                                        <p:tgtEl>
                                          <p:spTgt spid="3">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1" presetClass="entr" presetSubtype="0" fill="hold" grpId="0" nodeType="clickEffect">
                                  <p:stCondLst>
                                    <p:cond delay="0"/>
                                  </p:stCondLst>
                                  <p:childTnLst>
                                    <p:set>
                                      <p:cBhvr>
                                        <p:cTn id="46" dur="1" fill="hold">
                                          <p:stCondLst>
                                            <p:cond delay="0"/>
                                          </p:stCondLst>
                                        </p:cTn>
                                        <p:tgtEl>
                                          <p:spTgt spid="3">
                                            <p:txEl>
                                              <p:pRg st="5" end="5"/>
                                            </p:txEl>
                                          </p:spTgt>
                                        </p:tgtEl>
                                        <p:attrNameLst>
                                          <p:attrName>style.visibility</p:attrName>
                                        </p:attrNameLst>
                                      </p:cBhvr>
                                      <p:to>
                                        <p:strVal val="visible"/>
                                      </p:to>
                                    </p:set>
                                    <p:anim calcmode="lin" valueType="num">
                                      <p:cBhvr>
                                        <p:cTn id="47" dur="1000" fill="hold"/>
                                        <p:tgtEl>
                                          <p:spTgt spid="3">
                                            <p:txEl>
                                              <p:pRg st="5" end="5"/>
                                            </p:txEl>
                                          </p:spTgt>
                                        </p:tgtEl>
                                        <p:attrNameLst>
                                          <p:attrName>ppt_w</p:attrName>
                                        </p:attrNameLst>
                                      </p:cBhvr>
                                      <p:tavLst>
                                        <p:tav tm="0">
                                          <p:val>
                                            <p:fltVal val="0"/>
                                          </p:val>
                                        </p:tav>
                                        <p:tav tm="100000">
                                          <p:val>
                                            <p:strVal val="#ppt_w"/>
                                          </p:val>
                                        </p:tav>
                                      </p:tavLst>
                                    </p:anim>
                                    <p:anim calcmode="lin" valueType="num">
                                      <p:cBhvr>
                                        <p:cTn id="48" dur="1000" fill="hold"/>
                                        <p:tgtEl>
                                          <p:spTgt spid="3">
                                            <p:txEl>
                                              <p:pRg st="5" end="5"/>
                                            </p:txEl>
                                          </p:spTgt>
                                        </p:tgtEl>
                                        <p:attrNameLst>
                                          <p:attrName>ppt_h</p:attrName>
                                        </p:attrNameLst>
                                      </p:cBhvr>
                                      <p:tavLst>
                                        <p:tav tm="0">
                                          <p:val>
                                            <p:fltVal val="0"/>
                                          </p:val>
                                        </p:tav>
                                        <p:tav tm="100000">
                                          <p:val>
                                            <p:strVal val="#ppt_h"/>
                                          </p:val>
                                        </p:tav>
                                      </p:tavLst>
                                    </p:anim>
                                    <p:anim calcmode="lin" valueType="num">
                                      <p:cBhvr>
                                        <p:cTn id="49" dur="1000" fill="hold"/>
                                        <p:tgtEl>
                                          <p:spTgt spid="3">
                                            <p:txEl>
                                              <p:pRg st="5" end="5"/>
                                            </p:txEl>
                                          </p:spTgt>
                                        </p:tgtEl>
                                        <p:attrNameLst>
                                          <p:attrName>style.rotation</p:attrName>
                                        </p:attrNameLst>
                                      </p:cBhvr>
                                      <p:tavLst>
                                        <p:tav tm="0">
                                          <p:val>
                                            <p:fltVal val="90"/>
                                          </p:val>
                                        </p:tav>
                                        <p:tav tm="100000">
                                          <p:val>
                                            <p:fltVal val="0"/>
                                          </p:val>
                                        </p:tav>
                                      </p:tavLst>
                                    </p:anim>
                                    <p:animEffect transition="in" filter="fade">
                                      <p:cBhvr>
                                        <p:cTn id="50" dur="1000"/>
                                        <p:tgtEl>
                                          <p:spTgt spid="3">
                                            <p:txEl>
                                              <p:pRg st="5" end="5"/>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31" presetClass="entr" presetSubtype="0" fill="hold" grpId="0" nodeType="clickEffect">
                                  <p:stCondLst>
                                    <p:cond delay="0"/>
                                  </p:stCondLst>
                                  <p:childTnLst>
                                    <p:set>
                                      <p:cBhvr>
                                        <p:cTn id="54" dur="1" fill="hold">
                                          <p:stCondLst>
                                            <p:cond delay="0"/>
                                          </p:stCondLst>
                                        </p:cTn>
                                        <p:tgtEl>
                                          <p:spTgt spid="3">
                                            <p:txEl>
                                              <p:pRg st="6" end="6"/>
                                            </p:txEl>
                                          </p:spTgt>
                                        </p:tgtEl>
                                        <p:attrNameLst>
                                          <p:attrName>style.visibility</p:attrName>
                                        </p:attrNameLst>
                                      </p:cBhvr>
                                      <p:to>
                                        <p:strVal val="visible"/>
                                      </p:to>
                                    </p:set>
                                    <p:anim calcmode="lin" valueType="num">
                                      <p:cBhvr>
                                        <p:cTn id="55" dur="1000" fill="hold"/>
                                        <p:tgtEl>
                                          <p:spTgt spid="3">
                                            <p:txEl>
                                              <p:pRg st="6" end="6"/>
                                            </p:txEl>
                                          </p:spTgt>
                                        </p:tgtEl>
                                        <p:attrNameLst>
                                          <p:attrName>ppt_w</p:attrName>
                                        </p:attrNameLst>
                                      </p:cBhvr>
                                      <p:tavLst>
                                        <p:tav tm="0">
                                          <p:val>
                                            <p:fltVal val="0"/>
                                          </p:val>
                                        </p:tav>
                                        <p:tav tm="100000">
                                          <p:val>
                                            <p:strVal val="#ppt_w"/>
                                          </p:val>
                                        </p:tav>
                                      </p:tavLst>
                                    </p:anim>
                                    <p:anim calcmode="lin" valueType="num">
                                      <p:cBhvr>
                                        <p:cTn id="56" dur="1000" fill="hold"/>
                                        <p:tgtEl>
                                          <p:spTgt spid="3">
                                            <p:txEl>
                                              <p:pRg st="6" end="6"/>
                                            </p:txEl>
                                          </p:spTgt>
                                        </p:tgtEl>
                                        <p:attrNameLst>
                                          <p:attrName>ppt_h</p:attrName>
                                        </p:attrNameLst>
                                      </p:cBhvr>
                                      <p:tavLst>
                                        <p:tav tm="0">
                                          <p:val>
                                            <p:fltVal val="0"/>
                                          </p:val>
                                        </p:tav>
                                        <p:tav tm="100000">
                                          <p:val>
                                            <p:strVal val="#ppt_h"/>
                                          </p:val>
                                        </p:tav>
                                      </p:tavLst>
                                    </p:anim>
                                    <p:anim calcmode="lin" valueType="num">
                                      <p:cBhvr>
                                        <p:cTn id="57" dur="1000" fill="hold"/>
                                        <p:tgtEl>
                                          <p:spTgt spid="3">
                                            <p:txEl>
                                              <p:pRg st="6" end="6"/>
                                            </p:txEl>
                                          </p:spTgt>
                                        </p:tgtEl>
                                        <p:attrNameLst>
                                          <p:attrName>style.rotation</p:attrName>
                                        </p:attrNameLst>
                                      </p:cBhvr>
                                      <p:tavLst>
                                        <p:tav tm="0">
                                          <p:val>
                                            <p:fltVal val="90"/>
                                          </p:val>
                                        </p:tav>
                                        <p:tav tm="100000">
                                          <p:val>
                                            <p:fltVal val="0"/>
                                          </p:val>
                                        </p:tav>
                                      </p:tavLst>
                                    </p:anim>
                                    <p:animEffect transition="in" filter="fade">
                                      <p:cBhvr>
                                        <p:cTn id="58" dur="1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Best Practices in Confronting the Reality of Shadow IT l</a:t>
            </a:r>
            <a:endParaRPr lang="en-US" dirty="0"/>
          </a:p>
        </p:txBody>
      </p:sp>
      <p:sp>
        <p:nvSpPr>
          <p:cNvPr id="3" name="Content Placeholder 2"/>
          <p:cNvSpPr>
            <a:spLocks noGrp="1"/>
          </p:cNvSpPr>
          <p:nvPr>
            <p:ph idx="1"/>
          </p:nvPr>
        </p:nvSpPr>
        <p:spPr/>
        <p:txBody>
          <a:bodyPr>
            <a:normAutofit lnSpcReduction="10000"/>
          </a:bodyPr>
          <a:lstStyle/>
          <a:p>
            <a:r>
              <a:rPr lang="en-US" dirty="0" smtClean="0"/>
              <a:t>5)  Periodically reevaluate employee practices and company policies</a:t>
            </a:r>
          </a:p>
          <a:p>
            <a:r>
              <a:rPr lang="en-US" dirty="0" smtClean="0"/>
              <a:t>6)  Practice what you preach</a:t>
            </a:r>
          </a:p>
          <a:p>
            <a:pPr lvl="2"/>
            <a:r>
              <a:rPr lang="en-US" dirty="0" smtClean="0"/>
              <a:t>To executives in the C-suite reading this: If you won’t do it, they won’t do it.  Use your own shadow IT practices as a </a:t>
            </a:r>
            <a:r>
              <a:rPr lang="en-US" dirty="0" err="1" smtClean="0"/>
              <a:t>bellweather</a:t>
            </a:r>
            <a:r>
              <a:rPr lang="en-US" dirty="0" smtClean="0"/>
              <a:t> for what will work best with your agency’s culture</a:t>
            </a:r>
          </a:p>
          <a:p>
            <a:pPr lvl="2"/>
            <a:endParaRPr lang="en-US" dirty="0"/>
          </a:p>
          <a:p>
            <a:pPr marL="118872" indent="0">
              <a:buNone/>
            </a:pPr>
            <a:r>
              <a:rPr lang="en-US" dirty="0" smtClean="0"/>
              <a:t>See J.R. Baron &amp; Amy R. Marcos, “Beyond BYOD: What Lies in the Shadows,” </a:t>
            </a:r>
            <a:r>
              <a:rPr lang="en-US" i="1" dirty="0" smtClean="0"/>
              <a:t>The Ethical Boardroom</a:t>
            </a:r>
            <a:r>
              <a:rPr lang="en-US" dirty="0" smtClean="0"/>
              <a:t> (2015</a:t>
            </a:r>
            <a:r>
              <a:rPr lang="en-US" dirty="0"/>
              <a:t>), </a:t>
            </a:r>
            <a:r>
              <a:rPr lang="en-US" sz="2000" dirty="0">
                <a:hlinkClick r:id="rId3"/>
              </a:rPr>
              <a:t>http://ethicalboardroom.com/technology/beyond-byod-what-lies-in-the-shadows</a:t>
            </a:r>
            <a:r>
              <a:rPr lang="en-US" sz="2000" dirty="0" smtClean="0">
                <a:hlinkClick r:id="rId3"/>
              </a:rPr>
              <a:t>/</a:t>
            </a:r>
            <a:endParaRPr lang="en-US" sz="2000" dirty="0" smtClean="0"/>
          </a:p>
          <a:p>
            <a:pPr marL="118872" indent="0">
              <a:buNone/>
            </a:pPr>
            <a:endParaRPr lang="en-US" sz="2000" dirty="0" smtClean="0"/>
          </a:p>
        </p:txBody>
      </p:sp>
      <p:sp>
        <p:nvSpPr>
          <p:cNvPr id="4" name="Footer Placeholder 3"/>
          <p:cNvSpPr>
            <a:spLocks noGrp="1"/>
          </p:cNvSpPr>
          <p:nvPr>
            <p:ph type="ftr" sz="quarter" idx="10"/>
          </p:nvPr>
        </p:nvSpPr>
        <p:spPr/>
        <p:txBody>
          <a:bodyPr/>
          <a:lstStyle/>
          <a:p>
            <a:pPr>
              <a:defRPr/>
            </a:pPr>
            <a:endParaRPr lang="en-US" altLang="en-US" dirty="0"/>
          </a:p>
        </p:txBody>
      </p:sp>
    </p:spTree>
    <p:extLst>
      <p:ext uri="{BB962C8B-B14F-4D97-AF65-F5344CB8AC3E}">
        <p14:creationId xmlns:p14="http://schemas.microsoft.com/office/powerpoint/2010/main" xmlns="" val="250743473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pic>
        <p:nvPicPr>
          <p:cNvPr id="322" name="Shape 322"/>
          <p:cNvPicPr preferRelativeResize="0">
            <a:picLocks noGrp="1"/>
          </p:cNvPicPr>
          <p:nvPr>
            <p:ph type="body" idx="1"/>
          </p:nvPr>
        </p:nvPicPr>
        <p:blipFill rotWithShape="1">
          <a:blip r:embed="rId3" cstate="print">
            <a:alphaModFix/>
          </a:blip>
          <a:srcRect t="18574" b="18573"/>
          <a:stretch/>
        </p:blipFill>
        <p:spPr>
          <a:xfrm>
            <a:off x="609600" y="3810000"/>
            <a:ext cx="8229600" cy="2697162"/>
          </a:xfrm>
          <a:prstGeom prst="rect">
            <a:avLst/>
          </a:prstGeom>
          <a:noFill/>
          <a:ln>
            <a:noFill/>
          </a:ln>
        </p:spPr>
      </p:pic>
      <p:sp>
        <p:nvSpPr>
          <p:cNvPr id="3" name="TextBox 2"/>
          <p:cNvSpPr txBox="1"/>
          <p:nvPr/>
        </p:nvSpPr>
        <p:spPr>
          <a:xfrm>
            <a:off x="1066800" y="2590800"/>
            <a:ext cx="7620000" cy="830997"/>
          </a:xfrm>
          <a:prstGeom prst="rect">
            <a:avLst/>
          </a:prstGeom>
          <a:noFill/>
        </p:spPr>
        <p:txBody>
          <a:bodyPr wrap="square" rtlCol="0">
            <a:spAutoFit/>
          </a:bodyPr>
          <a:lstStyle/>
          <a:p>
            <a:r>
              <a:rPr lang="en-US" sz="2400" dirty="0" smtClean="0"/>
              <a:t>Don’t practice Black Swan information governance: be proactive!</a:t>
            </a:r>
            <a:endParaRPr lang="en-US" sz="2400" dirty="0"/>
          </a:p>
        </p:txBody>
      </p:sp>
      <p:sp>
        <p:nvSpPr>
          <p:cNvPr id="4" name="Title 3"/>
          <p:cNvSpPr>
            <a:spLocks noGrp="1"/>
          </p:cNvSpPr>
          <p:nvPr>
            <p:ph type="title"/>
          </p:nvPr>
        </p:nvSpPr>
        <p:spPr/>
        <p:txBody>
          <a:bodyPr/>
          <a:lstStyle/>
          <a:p>
            <a:r>
              <a:rPr lang="en-US" dirty="0" smtClean="0"/>
              <a:t>Most important lesson to be learned about confronting the shadow IT challenge…..</a:t>
            </a:r>
            <a:endParaRPr lang="en-US" dirty="0"/>
          </a:p>
        </p:txBody>
      </p:sp>
    </p:spTree>
    <p:extLst>
      <p:ext uri="{BB962C8B-B14F-4D97-AF65-F5344CB8AC3E}">
        <p14:creationId xmlns:p14="http://schemas.microsoft.com/office/powerpoint/2010/main" xmlns:mc="http://schemas.openxmlformats.org/markup-compatibility/2006" xmlns="" val="782939751"/>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3810" name="Rectangle 2"/>
          <p:cNvSpPr>
            <a:spLocks noGrp="1" noChangeArrowheads="1"/>
          </p:cNvSpPr>
          <p:nvPr>
            <p:ph type="ctrTitle"/>
          </p:nvPr>
        </p:nvSpPr>
        <p:spPr>
          <a:xfrm>
            <a:off x="3352800" y="2"/>
            <a:ext cx="4952999" cy="2209799"/>
          </a:xfrm>
        </p:spPr>
        <p:txBody>
          <a:bodyPr/>
          <a:lstStyle/>
          <a:p>
            <a:pPr algn="ctr"/>
            <a:r>
              <a:rPr lang="en-US" sz="4000" dirty="0"/>
              <a:t>A New Era of </a:t>
            </a:r>
            <a:r>
              <a:rPr lang="en-US" sz="4000" dirty="0" smtClean="0"/>
              <a:t>Government</a:t>
            </a:r>
            <a:r>
              <a:rPr lang="en-US" sz="1200" dirty="0" smtClean="0"/>
              <a:t> “</a:t>
            </a:r>
            <a:br>
              <a:rPr lang="en-US" sz="1200" dirty="0" smtClean="0"/>
            </a:br>
            <a:r>
              <a:rPr lang="en-US" sz="1200" dirty="0" smtClean="0"/>
              <a:t>[P]roper records management is the backbone of open Government.” </a:t>
            </a:r>
            <a:br>
              <a:rPr lang="en-US" sz="1200" dirty="0" smtClean="0"/>
            </a:br>
            <a:r>
              <a:rPr lang="en-US" sz="1200" dirty="0" smtClean="0"/>
              <a:t>President Obama’s Memorandum dated November 28, 2011 </a:t>
            </a:r>
            <a:br>
              <a:rPr lang="en-US" sz="1200" dirty="0" smtClean="0"/>
            </a:br>
            <a:r>
              <a:rPr lang="en-US" sz="1200" dirty="0" smtClean="0"/>
              <a:t>re “Managing Government Records” </a:t>
            </a:r>
            <a:br>
              <a:rPr lang="en-US" sz="1200" dirty="0" smtClean="0"/>
            </a:br>
            <a:r>
              <a:rPr lang="en-US" sz="1200" dirty="0" smtClean="0"/>
              <a:t>http://www.whitehouse.gov/the-press-office/2011/11/28/presidential-memorandum-managing-government-records</a:t>
            </a:r>
            <a:endParaRPr lang="en-US" sz="1200" dirty="0"/>
          </a:p>
        </p:txBody>
      </p:sp>
      <p:sp>
        <p:nvSpPr>
          <p:cNvPr id="503811" name="Rectangle 3"/>
          <p:cNvSpPr>
            <a:spLocks noGrp="1" noChangeArrowheads="1"/>
          </p:cNvSpPr>
          <p:nvPr>
            <p:ph type="subTitle" idx="1"/>
          </p:nvPr>
        </p:nvSpPr>
        <p:spPr/>
        <p:txBody>
          <a:bodyPr>
            <a:normAutofit fontScale="85000" lnSpcReduction="20000"/>
          </a:bodyPr>
          <a:lstStyle/>
          <a:p>
            <a:endParaRPr lang="en-US"/>
          </a:p>
        </p:txBody>
      </p:sp>
      <p:pic>
        <p:nvPicPr>
          <p:cNvPr id="503812" name="Picture 4" descr="glass_house-709728"/>
          <p:cNvPicPr>
            <a:picLocks noChangeAspect="1" noChangeArrowheads="1"/>
          </p:cNvPicPr>
          <p:nvPr/>
        </p:nvPicPr>
        <p:blipFill>
          <a:blip r:embed="rId3" cstate="print"/>
          <a:srcRect/>
          <a:stretch>
            <a:fillRect/>
          </a:stretch>
        </p:blipFill>
        <p:spPr bwMode="auto">
          <a:xfrm>
            <a:off x="304800" y="2286000"/>
            <a:ext cx="8610600" cy="3784600"/>
          </a:xfrm>
          <a:prstGeom prst="rect">
            <a:avLst/>
          </a:prstGeom>
          <a:noFill/>
        </p:spPr>
      </p:pic>
    </p:spTree>
    <p:extLst>
      <p:ext uri="{BB962C8B-B14F-4D97-AF65-F5344CB8AC3E}">
        <p14:creationId xmlns:p14="http://schemas.microsoft.com/office/powerpoint/2010/main" xmlns="" val="425727789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6553200" y="6248400"/>
            <a:ext cx="2133600" cy="457200"/>
          </a:xfrm>
          <a:prstGeom prst="rect">
            <a:avLst/>
          </a:prstGeom>
        </p:spPr>
        <p:txBody>
          <a:bodyPr/>
          <a:lstStyle/>
          <a:p>
            <a:fld id="{D5BBC35B-A44B-4119-B8DA-DE9E3DFADA20}" type="slidenum">
              <a:rPr kumimoji="0" lang="en-US" smtClean="0"/>
              <a:pPr/>
              <a:t>37</a:t>
            </a:fld>
            <a:endParaRPr kumimoji="0" lang="en-US"/>
          </a:p>
        </p:txBody>
      </p:sp>
      <p:pic>
        <p:nvPicPr>
          <p:cNvPr id="6" name="Content Placeholder 5" descr="Truman.jpg"/>
          <p:cNvPicPr>
            <a:picLocks noGrp="1" noChangeAspect="1"/>
          </p:cNvPicPr>
          <p:nvPr>
            <p:ph sz="quarter" idx="1"/>
          </p:nvPr>
        </p:nvPicPr>
        <p:blipFill>
          <a:blip r:embed="rId3" cstate="print"/>
          <a:stretch>
            <a:fillRect/>
          </a:stretch>
        </p:blipFill>
        <p:spPr>
          <a:xfrm>
            <a:off x="914400" y="1447801"/>
            <a:ext cx="3657600" cy="2874875"/>
          </a:xfrm>
        </p:spPr>
      </p:pic>
      <p:sp>
        <p:nvSpPr>
          <p:cNvPr id="8" name="Footer Placeholder 8"/>
          <p:cNvSpPr>
            <a:spLocks noGrp="1"/>
          </p:cNvSpPr>
          <p:nvPr>
            <p:ph type="ftr" sz="quarter" idx="11"/>
          </p:nvPr>
        </p:nvSpPr>
        <p:spPr>
          <a:xfrm>
            <a:off x="914400" y="6172200"/>
            <a:ext cx="3962400" cy="457200"/>
          </a:xfrm>
        </p:spPr>
        <p:txBody>
          <a:bodyPr/>
          <a:lstStyle/>
          <a:p>
            <a:endParaRPr lang="en-US" dirty="0" smtClean="0"/>
          </a:p>
        </p:txBody>
      </p:sp>
      <p:pic>
        <p:nvPicPr>
          <p:cNvPr id="10" name="Picture 9" descr="4d0fd00aa2b5e.jpg"/>
          <p:cNvPicPr>
            <a:picLocks noChangeAspect="1"/>
          </p:cNvPicPr>
          <p:nvPr/>
        </p:nvPicPr>
        <p:blipFill>
          <a:blip r:embed="rId4" cstate="print"/>
          <a:stretch>
            <a:fillRect/>
          </a:stretch>
        </p:blipFill>
        <p:spPr>
          <a:xfrm>
            <a:off x="4267202" y="3276600"/>
            <a:ext cx="4114297" cy="2743200"/>
          </a:xfrm>
          <a:prstGeom prst="rect">
            <a:avLst/>
          </a:prstGeom>
        </p:spPr>
      </p:pic>
      <p:sp>
        <p:nvSpPr>
          <p:cNvPr id="11" name="Title 1"/>
          <p:cNvSpPr>
            <a:spLocks noGrp="1"/>
          </p:cNvSpPr>
          <p:nvPr>
            <p:ph type="title"/>
          </p:nvPr>
        </p:nvSpPr>
        <p:spPr>
          <a:xfrm>
            <a:off x="838200" y="0"/>
            <a:ext cx="7772400" cy="1143000"/>
          </a:xfrm>
        </p:spPr>
        <p:txBody>
          <a:bodyPr/>
          <a:lstStyle/>
          <a:p>
            <a:pPr algn="ctr"/>
            <a:r>
              <a:rPr lang="en-US" b="1" dirty="0" smtClean="0"/>
              <a:t>Presidential Memorandum</a:t>
            </a:r>
            <a:endParaRPr lang="en-US" b="1" dirty="0"/>
          </a:p>
        </p:txBody>
      </p:sp>
    </p:spTree>
    <p:extLst>
      <p:ext uri="{BB962C8B-B14F-4D97-AF65-F5344CB8AC3E}">
        <p14:creationId xmlns:p14="http://schemas.microsoft.com/office/powerpoint/2010/main" xmlns="" val="227360738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896112"/>
          </a:xfrm>
        </p:spPr>
        <p:txBody>
          <a:bodyPr/>
          <a:lstStyle/>
          <a:p>
            <a:r>
              <a:rPr lang="en-US" dirty="0" smtClean="0"/>
              <a:t>Presidential Memorandum</a:t>
            </a:r>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4294967295"/>
          </p:nvPr>
        </p:nvSpPr>
        <p:spPr>
          <a:xfrm>
            <a:off x="6553200" y="6248400"/>
            <a:ext cx="2133600" cy="457200"/>
          </a:xfrm>
          <a:prstGeom prst="rect">
            <a:avLst/>
          </a:prstGeom>
        </p:spPr>
        <p:txBody>
          <a:bodyPr/>
          <a:lstStyle/>
          <a:p>
            <a:fld id="{D5BBC35B-A44B-4119-B8DA-DE9E3DFADA20}" type="slidenum">
              <a:rPr kumimoji="0" lang="en-US" smtClean="0"/>
              <a:pPr/>
              <a:t>38</a:t>
            </a:fld>
            <a:endParaRPr kumimoji="0" lang="en-US"/>
          </a:p>
        </p:txBody>
      </p:sp>
      <p:sp>
        <p:nvSpPr>
          <p:cNvPr id="5" name="Content Placeholder 4"/>
          <p:cNvSpPr>
            <a:spLocks noGrp="1"/>
          </p:cNvSpPr>
          <p:nvPr>
            <p:ph sz="quarter" idx="1"/>
          </p:nvPr>
        </p:nvSpPr>
        <p:spPr>
          <a:xfrm>
            <a:off x="457200" y="1676400"/>
            <a:ext cx="8229600" cy="4679949"/>
          </a:xfrm>
        </p:spPr>
        <p:txBody>
          <a:bodyPr>
            <a:normAutofit fontScale="70000" lnSpcReduction="20000"/>
          </a:bodyPr>
          <a:lstStyle/>
          <a:p>
            <a:r>
              <a:rPr lang="en-US" dirty="0" smtClean="0"/>
              <a:t>From President Obama’s Memorandum on Managing Government Records, dated 11/28/11:</a:t>
            </a:r>
          </a:p>
          <a:p>
            <a:pPr>
              <a:buNone/>
            </a:pPr>
            <a:endParaRPr lang="en-US" dirty="0" smtClean="0"/>
          </a:p>
          <a:p>
            <a:pPr lvl="1">
              <a:buNone/>
            </a:pPr>
            <a:r>
              <a:rPr lang="en-US" sz="2600" dirty="0" smtClean="0"/>
              <a:t>  “Decades of technological advances have transformed agency operations, creating challenges and opportunities for agency records management.  Greater reliance on electronic communication and systems has radically increased the volume and diversity of information that agencies must manage.  With proper planning, technology can make these records less burdensome to manage and easier to use and share.  But if records management policies and practices are not updated for a digital age, the surge in information could overwhelm agency systems, leading to higher costs and lost records.</a:t>
            </a:r>
          </a:p>
          <a:p>
            <a:pPr lvl="1">
              <a:buNone/>
            </a:pPr>
            <a:endParaRPr lang="en-US" sz="2600" dirty="0" smtClean="0"/>
          </a:p>
          <a:p>
            <a:pPr lvl="1">
              <a:buNone/>
            </a:pPr>
            <a:r>
              <a:rPr lang="en-US" sz="2200" dirty="0" smtClean="0"/>
              <a:t/>
            </a:r>
            <a:br>
              <a:rPr lang="en-US" sz="2200" dirty="0" smtClean="0"/>
            </a:br>
            <a:endParaRPr lang="en-US" sz="2200" dirty="0" smtClean="0"/>
          </a:p>
          <a:p>
            <a:pPr lvl="1">
              <a:buNone/>
            </a:pPr>
            <a:endParaRPr/>
          </a:p>
          <a:p>
            <a:pPr lvl="1">
              <a:buNone/>
            </a:pPr>
            <a:endParaRPr/>
          </a:p>
        </p:txBody>
      </p:sp>
    </p:spTree>
    <p:extLst>
      <p:ext uri="{BB962C8B-B14F-4D97-AF65-F5344CB8AC3E}">
        <p14:creationId xmlns:p14="http://schemas.microsoft.com/office/powerpoint/2010/main" xmlns="" val="403374084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896112"/>
          </a:xfrm>
        </p:spPr>
        <p:txBody>
          <a:bodyPr/>
          <a:lstStyle/>
          <a:p>
            <a:r>
              <a:rPr lang="en-US" dirty="0" smtClean="0"/>
              <a:t>Archivist/OMB Directive</a:t>
            </a:r>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4294967295"/>
          </p:nvPr>
        </p:nvSpPr>
        <p:spPr>
          <a:xfrm>
            <a:off x="6553200" y="6248400"/>
            <a:ext cx="2133600" cy="457200"/>
          </a:xfrm>
          <a:prstGeom prst="rect">
            <a:avLst/>
          </a:prstGeom>
        </p:spPr>
        <p:txBody>
          <a:bodyPr/>
          <a:lstStyle/>
          <a:p>
            <a:fld id="{D5BBC35B-A44B-4119-B8DA-DE9E3DFADA20}" type="slidenum">
              <a:rPr kumimoji="0" lang="en-US" smtClean="0"/>
              <a:pPr/>
              <a:t>39</a:t>
            </a:fld>
            <a:endParaRPr kumimoji="0" lang="en-US"/>
          </a:p>
        </p:txBody>
      </p:sp>
      <p:sp>
        <p:nvSpPr>
          <p:cNvPr id="5" name="Content Placeholder 4"/>
          <p:cNvSpPr>
            <a:spLocks noGrp="1"/>
          </p:cNvSpPr>
          <p:nvPr>
            <p:ph sz="quarter" idx="1"/>
          </p:nvPr>
        </p:nvSpPr>
        <p:spPr>
          <a:xfrm>
            <a:off x="457200" y="1676400"/>
            <a:ext cx="8229600" cy="4679949"/>
          </a:xfrm>
        </p:spPr>
        <p:txBody>
          <a:bodyPr>
            <a:normAutofit fontScale="62500" lnSpcReduction="20000"/>
          </a:bodyPr>
          <a:lstStyle/>
          <a:p>
            <a:r>
              <a:rPr lang="en-US" sz="5100" dirty="0" smtClean="0"/>
              <a:t>M-12-18, Managing Government Records Directive, dated 8/24/12:</a:t>
            </a:r>
          </a:p>
          <a:p>
            <a:pPr>
              <a:buNone/>
            </a:pPr>
            <a:r>
              <a:rPr lang="en-US" sz="4500" dirty="0" smtClean="0"/>
              <a:t>	1.1  By 2019, Federal agencies will manage all permanent records in an electronic format.</a:t>
            </a:r>
          </a:p>
          <a:p>
            <a:pPr>
              <a:buNone/>
            </a:pPr>
            <a:r>
              <a:rPr lang="en-US" sz="4500" dirty="0" smtClean="0"/>
              <a:t>	1.2 By 2016, Federal agencies will manage both permanent </a:t>
            </a:r>
            <a:r>
              <a:rPr lang="en-US" sz="4500" i="1" dirty="0" smtClean="0"/>
              <a:t>and </a:t>
            </a:r>
            <a:r>
              <a:rPr lang="en-US" sz="4500" dirty="0" smtClean="0"/>
              <a:t>temporary email records in an accessible electronic format.</a:t>
            </a:r>
          </a:p>
          <a:p>
            <a:pPr>
              <a:buNone/>
            </a:pPr>
            <a:r>
              <a:rPr lang="en-US" sz="2600" dirty="0" smtClean="0"/>
              <a:t>	http://www.whitehouse.gov/sites/default/files/omb/memoranda/2012/m-12-18.pdf</a:t>
            </a:r>
          </a:p>
          <a:p>
            <a:pPr lvl="1">
              <a:buNone/>
            </a:pPr>
            <a:endParaRPr lang="en-US" sz="2200" dirty="0" smtClean="0"/>
          </a:p>
          <a:p>
            <a:pPr lvl="1">
              <a:buNone/>
            </a:pPr>
            <a:endParaRPr/>
          </a:p>
          <a:p>
            <a:pPr lvl="1">
              <a:buNone/>
            </a:pPr>
            <a:endParaRPr/>
          </a:p>
        </p:txBody>
      </p:sp>
    </p:spTree>
    <p:extLst>
      <p:ext uri="{BB962C8B-B14F-4D97-AF65-F5344CB8AC3E}">
        <p14:creationId xmlns:p14="http://schemas.microsoft.com/office/powerpoint/2010/main" xmlns="" val="355362505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Living in an exponential world</a:t>
            </a:r>
            <a:endParaRPr lang="en-US" dirty="0"/>
          </a:p>
        </p:txBody>
      </p:sp>
      <p:pic>
        <p:nvPicPr>
          <p:cNvPr id="5" name="Content Placeholder 4"/>
          <p:cNvPicPr>
            <a:picLocks noGrp="1" noChangeAspect="1"/>
          </p:cNvPicPr>
          <p:nvPr>
            <p:ph idx="1"/>
          </p:nvPr>
        </p:nvPicPr>
        <p:blipFill>
          <a:blip r:embed="rId3" cstate="print">
            <a:extLst>
              <a:ext uri="{28A0092B-C50C-407E-A947-70E740481C1C}">
                <a14:useLocalDpi xmlns:a14="http://schemas.microsoft.com/office/drawing/2010/main" xmlns:mc="http://schemas.openxmlformats.org/markup-compatibility/2006" xmlns:p14="http://schemas.microsoft.com/office/powerpoint/2010/main" xmlns="" val="0"/>
              </a:ext>
            </a:extLst>
          </a:blip>
          <a:stretch>
            <a:fillRect/>
          </a:stretch>
        </p:blipFill>
        <p:spPr>
          <a:xfrm>
            <a:off x="2227262" y="1911350"/>
            <a:ext cx="4711700" cy="4102100"/>
          </a:xfrm>
        </p:spPr>
      </p:pic>
    </p:spTree>
    <p:extLst>
      <p:ext uri="{BB962C8B-B14F-4D97-AF65-F5344CB8AC3E}">
        <p14:creationId xmlns:p14="http://schemas.microsoft.com/office/powerpoint/2010/main" xmlns:mc="http://schemas.openxmlformats.org/markup-compatibility/2006" xmlns:a14="http://schemas.microsoft.com/office/drawing/2010/main" xmlns="" val="3120255826"/>
      </p:ext>
    </p:extLst>
  </p:cSld>
  <p:clrMapOvr>
    <a:masterClrMapping/>
  </p:clrMapOvr>
  <mc:AlternateContent xmlns:mc="http://schemas.openxmlformats.org/markup-compatibility/2006">
    <mc:Choice xmlns:p14="http://schemas.microsoft.com/office/powerpoint/2010/main" xmlns:a14="http://schemas.microsoft.com/office/drawing/2010/main" xmlns="" Requires="p14">
      <p:transition spd="slow" p14:dur="2000"/>
    </mc:Choice>
    <mc:Fallback>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5"/>
          <p:cNvSpPr>
            <a:spLocks noGrp="1" noChangeArrowheads="1"/>
          </p:cNvSpPr>
          <p:nvPr>
            <p:ph type="title"/>
          </p:nvPr>
        </p:nvSpPr>
        <p:spPr>
          <a:xfrm>
            <a:off x="457200" y="914400"/>
            <a:ext cx="7543800" cy="1371600"/>
          </a:xfrm>
        </p:spPr>
        <p:txBody>
          <a:bodyPr/>
          <a:lstStyle/>
          <a:p>
            <a:pPr eaLnBrk="1" hangingPunct="1"/>
            <a:r>
              <a:rPr lang="en-US" sz="3200" b="1" dirty="0" smtClean="0"/>
              <a:t>Process Optimization Problem: The transactional toll of user-based recordkeeping schemes (“as is” RM)</a:t>
            </a:r>
          </a:p>
        </p:txBody>
      </p:sp>
      <p:pic>
        <p:nvPicPr>
          <p:cNvPr id="17412" name="Picture 4" descr="tolls"/>
          <p:cNvPicPr>
            <a:picLocks noGrp="1" noChangeAspect="1" noChangeArrowheads="1"/>
          </p:cNvPicPr>
          <p:nvPr>
            <p:ph idx="1"/>
          </p:nvPr>
        </p:nvPicPr>
        <p:blipFill>
          <a:blip r:embed="rId3" cstate="print"/>
          <a:srcRect/>
          <a:stretch>
            <a:fillRect/>
          </a:stretch>
        </p:blipFill>
        <p:spPr>
          <a:xfrm>
            <a:off x="914400" y="2590800"/>
            <a:ext cx="3195145" cy="3599793"/>
          </a:xfrm>
          <a:noFill/>
        </p:spPr>
      </p:pic>
      <p:pic>
        <p:nvPicPr>
          <p:cNvPr id="5" name="Picture 4" descr="baybridge.jpg"/>
          <p:cNvPicPr>
            <a:picLocks noChangeAspect="1"/>
          </p:cNvPicPr>
          <p:nvPr/>
        </p:nvPicPr>
        <p:blipFill>
          <a:blip r:embed="rId4" cstate="print"/>
          <a:stretch>
            <a:fillRect/>
          </a:stretch>
        </p:blipFill>
        <p:spPr>
          <a:xfrm>
            <a:off x="4466897" y="2590800"/>
            <a:ext cx="3962400" cy="3599793"/>
          </a:xfrm>
          <a:prstGeom prst="rect">
            <a:avLst/>
          </a:prstGeom>
        </p:spPr>
      </p:pic>
      <p:sp>
        <p:nvSpPr>
          <p:cNvPr id="2" name="Footer Placeholder 1"/>
          <p:cNvSpPr>
            <a:spLocks noGrp="1"/>
          </p:cNvSpPr>
          <p:nvPr>
            <p:ph type="ftr" sz="quarter" idx="10"/>
          </p:nvPr>
        </p:nvSpPr>
        <p:spPr/>
        <p:txBody>
          <a:bodyPr/>
          <a:lstStyle/>
          <a:p>
            <a:pPr>
              <a:defRPr/>
            </a:pPr>
            <a:r>
              <a:rPr lang="en-US" altLang="en-US" smtClean="0"/>
              <a:t>(c) Jason R. Baron 2014</a:t>
            </a:r>
            <a:endParaRPr lang="en-US" altLang="en-US"/>
          </a:p>
        </p:txBody>
      </p:sp>
    </p:spTree>
    <p:extLst>
      <p:ext uri="{BB962C8B-B14F-4D97-AF65-F5344CB8AC3E}">
        <p14:creationId xmlns:p14="http://schemas.microsoft.com/office/powerpoint/2010/main" xmlns="" val="227873482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5"/>
          <p:cNvSpPr>
            <a:spLocks noGrp="1" noChangeArrowheads="1"/>
          </p:cNvSpPr>
          <p:nvPr>
            <p:ph type="title"/>
          </p:nvPr>
        </p:nvSpPr>
        <p:spPr>
          <a:xfrm>
            <a:off x="685800" y="914400"/>
            <a:ext cx="7795258" cy="1066800"/>
          </a:xfrm>
        </p:spPr>
        <p:txBody>
          <a:bodyPr/>
          <a:lstStyle/>
          <a:p>
            <a:pPr eaLnBrk="1" hangingPunct="1"/>
            <a:r>
              <a:rPr lang="en-US" sz="3600" b="1" dirty="0" smtClean="0"/>
              <a:t>…. and the need for better, automated solutions ….</a:t>
            </a:r>
          </a:p>
        </p:txBody>
      </p:sp>
      <p:pic>
        <p:nvPicPr>
          <p:cNvPr id="18436" name="Picture 4" descr="EZPASS2"/>
          <p:cNvPicPr>
            <a:picLocks noGrp="1" noChangeAspect="1" noChangeArrowheads="1"/>
          </p:cNvPicPr>
          <p:nvPr>
            <p:ph idx="1"/>
          </p:nvPr>
        </p:nvPicPr>
        <p:blipFill>
          <a:blip r:embed="rId3" cstate="print"/>
          <a:srcRect/>
          <a:stretch>
            <a:fillRect/>
          </a:stretch>
        </p:blipFill>
        <p:spPr>
          <a:xfrm>
            <a:off x="2590800" y="2286000"/>
            <a:ext cx="3200400" cy="3903663"/>
          </a:xfrm>
          <a:noFill/>
        </p:spPr>
      </p:pic>
      <p:sp>
        <p:nvSpPr>
          <p:cNvPr id="2" name="Footer Placeholder 1"/>
          <p:cNvSpPr>
            <a:spLocks noGrp="1"/>
          </p:cNvSpPr>
          <p:nvPr>
            <p:ph type="ftr" sz="quarter" idx="10"/>
          </p:nvPr>
        </p:nvSpPr>
        <p:spPr/>
        <p:txBody>
          <a:bodyPr/>
          <a:lstStyle/>
          <a:p>
            <a:pPr>
              <a:defRPr/>
            </a:pPr>
            <a:r>
              <a:rPr lang="en-US" altLang="en-US" smtClean="0"/>
              <a:t>(c) Jason R. Baron 2014</a:t>
            </a:r>
            <a:endParaRPr lang="en-US" altLang="en-US"/>
          </a:p>
        </p:txBody>
      </p:sp>
    </p:spTree>
    <p:extLst>
      <p:ext uri="{BB962C8B-B14F-4D97-AF65-F5344CB8AC3E}">
        <p14:creationId xmlns:p14="http://schemas.microsoft.com/office/powerpoint/2010/main" xmlns="" val="223641876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990602"/>
            <a:ext cx="7795258" cy="609598"/>
          </a:xfrm>
        </p:spPr>
        <p:txBody>
          <a:bodyPr/>
          <a:lstStyle/>
          <a:p>
            <a:r>
              <a:rPr lang="en-US" sz="3600" b="1" dirty="0" smtClean="0"/>
              <a:t>The demise of RM….</a:t>
            </a:r>
            <a:endParaRPr lang="en-US" sz="3600" b="1" dirty="0"/>
          </a:p>
        </p:txBody>
      </p:sp>
      <p:sp>
        <p:nvSpPr>
          <p:cNvPr id="3" name="Content Placeholder 2"/>
          <p:cNvSpPr>
            <a:spLocks noGrp="1"/>
          </p:cNvSpPr>
          <p:nvPr>
            <p:ph idx="1"/>
          </p:nvPr>
        </p:nvSpPr>
        <p:spPr>
          <a:xfrm>
            <a:off x="457200" y="1676401"/>
            <a:ext cx="8229600" cy="4454524"/>
          </a:xfrm>
        </p:spPr>
        <p:txBody>
          <a:bodyPr>
            <a:noAutofit/>
          </a:bodyPr>
          <a:lstStyle/>
          <a:p>
            <a:pPr>
              <a:buClr>
                <a:schemeClr val="accent1"/>
              </a:buClr>
              <a:buSzPct val="125000"/>
              <a:buFont typeface="Arial" pitchFamily="34" charset="0"/>
              <a:buChar char="●"/>
            </a:pPr>
            <a:r>
              <a:rPr lang="en-US" sz="2400" dirty="0" smtClean="0"/>
              <a:t>John Mancini, President of AIIM:   </a:t>
            </a:r>
          </a:p>
          <a:p>
            <a:pPr lvl="1">
              <a:spcBef>
                <a:spcPts val="0"/>
              </a:spcBef>
              <a:buClr>
                <a:schemeClr val="accent1">
                  <a:lumMod val="60000"/>
                  <a:lumOff val="40000"/>
                </a:schemeClr>
              </a:buClr>
              <a:buSzPct val="150000"/>
              <a:buFont typeface="Arial" pitchFamily="34" charset="0"/>
              <a:buChar char="•"/>
            </a:pPr>
            <a:r>
              <a:rPr lang="en-US" sz="2400" dirty="0" smtClean="0"/>
              <a:t>“If by traditional records management you mean manual systems—even if they are computerized – then I would say traditional records management is dead.  The idea that we could get busy people to care about our complicated retention schedules, and drag and drop documents into folders, and manually apply metadata document by document according to an elaborate taxonomy will soon seem as ridiculous as asking a blacksmith to work on a Ferrari.”</a:t>
            </a:r>
            <a:endParaRPr lang="en-US" sz="2400" dirty="0"/>
          </a:p>
        </p:txBody>
      </p:sp>
      <p:pic>
        <p:nvPicPr>
          <p:cNvPr id="4" name="Picture 3" descr="restinpeace.jpg"/>
          <p:cNvPicPr>
            <a:picLocks noChangeAspect="1"/>
          </p:cNvPicPr>
          <p:nvPr/>
        </p:nvPicPr>
        <p:blipFill>
          <a:blip r:embed="rId3" cstate="print"/>
          <a:stretch>
            <a:fillRect/>
          </a:stretch>
        </p:blipFill>
        <p:spPr>
          <a:xfrm>
            <a:off x="5867400" y="152401"/>
            <a:ext cx="3124200" cy="1676400"/>
          </a:xfrm>
          <a:prstGeom prst="rect">
            <a:avLst/>
          </a:prstGeom>
        </p:spPr>
      </p:pic>
      <p:sp>
        <p:nvSpPr>
          <p:cNvPr id="6" name="Footer Placeholder 5"/>
          <p:cNvSpPr>
            <a:spLocks noGrp="1"/>
          </p:cNvSpPr>
          <p:nvPr>
            <p:ph type="ftr" sz="quarter" idx="10"/>
          </p:nvPr>
        </p:nvSpPr>
        <p:spPr/>
        <p:txBody>
          <a:bodyPr/>
          <a:lstStyle/>
          <a:p>
            <a:pPr>
              <a:defRPr/>
            </a:pPr>
            <a:r>
              <a:rPr lang="en-US" altLang="en-US" smtClean="0"/>
              <a:t>(c) Jason R. Baron 2014</a:t>
            </a:r>
            <a:endParaRPr lang="en-US" altLang="en-US"/>
          </a:p>
        </p:txBody>
      </p:sp>
    </p:spTree>
    <p:extLst>
      <p:ext uri="{BB962C8B-B14F-4D97-AF65-F5344CB8AC3E}">
        <p14:creationId xmlns:p14="http://schemas.microsoft.com/office/powerpoint/2010/main" xmlns="" val="232037729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914401"/>
            <a:ext cx="7795258" cy="762000"/>
          </a:xfrm>
        </p:spPr>
        <p:txBody>
          <a:bodyPr/>
          <a:lstStyle/>
          <a:p>
            <a:r>
              <a:rPr lang="en-US" sz="4000" b="1" dirty="0" smtClean="0"/>
              <a:t>RM wish list for 2016….</a:t>
            </a:r>
            <a:endParaRPr lang="en-US" sz="4000" b="1" dirty="0"/>
          </a:p>
        </p:txBody>
      </p:sp>
      <p:sp>
        <p:nvSpPr>
          <p:cNvPr id="3" name="Content Placeholder 2"/>
          <p:cNvSpPr>
            <a:spLocks noGrp="1"/>
          </p:cNvSpPr>
          <p:nvPr>
            <p:ph idx="1"/>
          </p:nvPr>
        </p:nvSpPr>
        <p:spPr>
          <a:xfrm>
            <a:off x="457200" y="1600200"/>
            <a:ext cx="8229600" cy="4530725"/>
          </a:xfrm>
        </p:spPr>
        <p:txBody>
          <a:bodyPr>
            <a:normAutofit fontScale="25000" lnSpcReduction="20000"/>
          </a:bodyPr>
          <a:lstStyle/>
          <a:p>
            <a:pPr>
              <a:spcBef>
                <a:spcPts val="600"/>
              </a:spcBef>
              <a:buClr>
                <a:schemeClr val="accent1">
                  <a:lumMod val="75000"/>
                </a:schemeClr>
              </a:buClr>
              <a:buSzPct val="150000"/>
              <a:buFont typeface="Arial" pitchFamily="34" charset="0"/>
              <a:buChar char="•"/>
            </a:pPr>
            <a:r>
              <a:rPr lang="en-US" sz="11200" dirty="0" smtClean="0"/>
              <a:t>RM’s “easy button”: the elusive goal of zero extra keystrokes to comply with RM requirements (capture)</a:t>
            </a:r>
          </a:p>
          <a:p>
            <a:pPr>
              <a:spcBef>
                <a:spcPts val="600"/>
              </a:spcBef>
              <a:buClr>
                <a:schemeClr val="accent1">
                  <a:lumMod val="75000"/>
                </a:schemeClr>
              </a:buClr>
              <a:buSzPct val="150000"/>
              <a:buFont typeface="Arial" pitchFamily="34" charset="0"/>
              <a:buChar char="•"/>
            </a:pPr>
            <a:r>
              <a:rPr lang="en-US" sz="11200" dirty="0" smtClean="0"/>
              <a:t>A technology app that automatically tags records in compliance with RM policies and practices (categorize)</a:t>
            </a:r>
          </a:p>
          <a:p>
            <a:pPr>
              <a:spcBef>
                <a:spcPts val="600"/>
              </a:spcBef>
              <a:buClr>
                <a:schemeClr val="accent1">
                  <a:lumMod val="75000"/>
                </a:schemeClr>
              </a:buClr>
              <a:buSzPct val="150000"/>
              <a:buFont typeface="Arial" pitchFamily="34" charset="0"/>
              <a:buChar char="•"/>
            </a:pPr>
            <a:r>
              <a:rPr lang="en-US" sz="11200" dirty="0" smtClean="0"/>
              <a:t>Supervised learning RM with minimal records officer or end user involvement (learn)</a:t>
            </a:r>
          </a:p>
          <a:p>
            <a:pPr>
              <a:spcBef>
                <a:spcPts val="600"/>
              </a:spcBef>
              <a:buClr>
                <a:schemeClr val="accent1">
                  <a:lumMod val="75000"/>
                </a:schemeClr>
              </a:buClr>
              <a:buSzPct val="150000"/>
              <a:buFont typeface="Arial" pitchFamily="34" charset="0"/>
              <a:buChar char="•"/>
            </a:pPr>
            <a:r>
              <a:rPr lang="en-US" sz="11200" dirty="0" smtClean="0"/>
              <a:t>Rule-based and role-based RM </a:t>
            </a:r>
          </a:p>
          <a:p>
            <a:pPr>
              <a:spcBef>
                <a:spcPts val="600"/>
              </a:spcBef>
              <a:buClr>
                <a:schemeClr val="accent1">
                  <a:lumMod val="75000"/>
                </a:schemeClr>
              </a:buClr>
              <a:buSzPct val="150000"/>
              <a:buFont typeface="Arial" pitchFamily="34" charset="0"/>
              <a:buChar char="•"/>
            </a:pPr>
            <a:r>
              <a:rPr lang="en-US" sz="11200" dirty="0" smtClean="0"/>
              <a:t>Advanced search</a:t>
            </a:r>
          </a:p>
          <a:p>
            <a:endParaRPr lang="en-US" sz="11200" dirty="0"/>
          </a:p>
        </p:txBody>
      </p:sp>
      <p:sp>
        <p:nvSpPr>
          <p:cNvPr id="5" name="Footer Placeholder 4"/>
          <p:cNvSpPr>
            <a:spLocks noGrp="1"/>
          </p:cNvSpPr>
          <p:nvPr>
            <p:ph type="ftr" sz="quarter" idx="10"/>
          </p:nvPr>
        </p:nvSpPr>
        <p:spPr/>
        <p:txBody>
          <a:bodyPr/>
          <a:lstStyle/>
          <a:p>
            <a:pPr>
              <a:defRPr/>
            </a:pPr>
            <a:r>
              <a:rPr lang="en-US" altLang="en-US" smtClean="0"/>
              <a:t>(c) Jason R. Baron 2014</a:t>
            </a:r>
            <a:endParaRPr lang="en-US" altLang="en-US"/>
          </a:p>
        </p:txBody>
      </p:sp>
    </p:spTree>
    <p:extLst>
      <p:ext uri="{BB962C8B-B14F-4D97-AF65-F5344CB8AC3E}">
        <p14:creationId xmlns:p14="http://schemas.microsoft.com/office/powerpoint/2010/main" xmlns="" val="365612036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2"/>
          <p:cNvSpPr>
            <a:spLocks noGrp="1" noChangeArrowheads="1"/>
          </p:cNvSpPr>
          <p:nvPr>
            <p:ph type="title"/>
          </p:nvPr>
        </p:nvSpPr>
        <p:spPr>
          <a:xfrm>
            <a:off x="685800" y="990600"/>
            <a:ext cx="7795258" cy="1066800"/>
          </a:xfrm>
        </p:spPr>
        <p:txBody>
          <a:bodyPr/>
          <a:lstStyle/>
          <a:p>
            <a:pPr eaLnBrk="1" hangingPunct="1"/>
            <a:r>
              <a:rPr lang="en-US" sz="3600" b="1" dirty="0" smtClean="0"/>
              <a:t>NARA’s “Capstone” Policy:</a:t>
            </a:r>
            <a:br>
              <a:rPr lang="en-US" sz="3600" b="1" dirty="0" smtClean="0"/>
            </a:br>
            <a:r>
              <a:rPr lang="en-US" sz="3600" b="1" dirty="0" smtClean="0"/>
              <a:t>The Path Forward </a:t>
            </a:r>
          </a:p>
        </p:txBody>
      </p:sp>
      <p:sp>
        <p:nvSpPr>
          <p:cNvPr id="21508" name="Rectangle 3"/>
          <p:cNvSpPr>
            <a:spLocks noGrp="1" noChangeArrowheads="1"/>
          </p:cNvSpPr>
          <p:nvPr>
            <p:ph idx="1"/>
          </p:nvPr>
        </p:nvSpPr>
        <p:spPr>
          <a:xfrm>
            <a:off x="685800" y="2286000"/>
            <a:ext cx="7795258" cy="3886200"/>
          </a:xfrm>
        </p:spPr>
        <p:txBody>
          <a:bodyPr>
            <a:normAutofit lnSpcReduction="10000"/>
          </a:bodyPr>
          <a:lstStyle/>
          <a:p>
            <a:pPr eaLnBrk="1" hangingPunct="1">
              <a:lnSpc>
                <a:spcPct val="80000"/>
              </a:lnSpc>
              <a:buClr>
                <a:schemeClr val="tx2"/>
              </a:buClr>
              <a:buSzPct val="150000"/>
              <a:buFont typeface="Arial" pitchFamily="34" charset="0"/>
              <a:buChar char="•"/>
            </a:pPr>
            <a:r>
              <a:rPr lang="en-US" sz="2600" dirty="0" smtClean="0"/>
              <a:t>Email archiving in short term, synced to existing proprietary software on email system</a:t>
            </a:r>
          </a:p>
          <a:p>
            <a:pPr eaLnBrk="1" hangingPunct="1">
              <a:lnSpc>
                <a:spcPct val="80000"/>
              </a:lnSpc>
              <a:buClr>
                <a:schemeClr val="tx2"/>
              </a:buClr>
              <a:buSzPct val="150000"/>
              <a:buFont typeface="Arial" pitchFamily="34" charset="0"/>
              <a:buChar char="•"/>
            </a:pPr>
            <a:r>
              <a:rPr lang="en-US" sz="2600" dirty="0" smtClean="0"/>
              <a:t>Designation of key senior officials as creating permanent records, consistent with existing records schedules</a:t>
            </a:r>
          </a:p>
          <a:p>
            <a:pPr eaLnBrk="1" hangingPunct="1">
              <a:lnSpc>
                <a:spcPct val="80000"/>
              </a:lnSpc>
              <a:buClr>
                <a:schemeClr val="tx2"/>
              </a:buClr>
              <a:buSzPct val="150000"/>
              <a:buFont typeface="Arial" pitchFamily="34" charset="0"/>
              <a:buChar char="•"/>
            </a:pPr>
            <a:r>
              <a:rPr lang="en-US" sz="2600" dirty="0" smtClean="0"/>
              <a:t>Additional designations of permanent records by agency component</a:t>
            </a:r>
          </a:p>
          <a:p>
            <a:pPr eaLnBrk="1" hangingPunct="1">
              <a:lnSpc>
                <a:spcPct val="80000"/>
              </a:lnSpc>
              <a:buClr>
                <a:schemeClr val="tx2"/>
              </a:buClr>
              <a:buSzPct val="150000"/>
              <a:buFont typeface="Arial" pitchFamily="34" charset="0"/>
              <a:buChar char="•"/>
            </a:pPr>
            <a:r>
              <a:rPr lang="en-US" sz="2600" dirty="0" smtClean="0"/>
              <a:t>“Smart” filters/categorical rules built in based on content, to the extent feasible to do</a:t>
            </a:r>
          </a:p>
          <a:p>
            <a:pPr eaLnBrk="1" hangingPunct="1">
              <a:lnSpc>
                <a:spcPct val="80000"/>
              </a:lnSpc>
              <a:buClr>
                <a:schemeClr val="tx2"/>
              </a:buClr>
              <a:buSzPct val="150000"/>
              <a:buFont typeface="Arial" pitchFamily="34" charset="0"/>
              <a:buChar char="•"/>
            </a:pPr>
            <a:r>
              <a:rPr lang="en-US" sz="2600" dirty="0" smtClean="0"/>
              <a:t>Non-senior official email records and non-tagged records designated as temporary to be held for set retention period.  </a:t>
            </a:r>
          </a:p>
        </p:txBody>
      </p:sp>
      <p:sp>
        <p:nvSpPr>
          <p:cNvPr id="2" name="Footer Placeholder 1"/>
          <p:cNvSpPr>
            <a:spLocks noGrp="1"/>
          </p:cNvSpPr>
          <p:nvPr>
            <p:ph type="ftr" sz="quarter" idx="10"/>
          </p:nvPr>
        </p:nvSpPr>
        <p:spPr/>
        <p:txBody>
          <a:bodyPr/>
          <a:lstStyle/>
          <a:p>
            <a:pPr>
              <a:defRPr/>
            </a:pPr>
            <a:r>
              <a:rPr lang="en-US" altLang="en-US" smtClean="0"/>
              <a:t>(c) Jason R. Baron 2014</a:t>
            </a:r>
            <a:endParaRPr lang="en-US" altLang="en-US"/>
          </a:p>
        </p:txBody>
      </p:sp>
    </p:spTree>
    <p:extLst>
      <p:ext uri="{BB962C8B-B14F-4D97-AF65-F5344CB8AC3E}">
        <p14:creationId xmlns:p14="http://schemas.microsoft.com/office/powerpoint/2010/main" xmlns="" val="398298023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381000" y="914400"/>
            <a:ext cx="7772400" cy="457200"/>
          </a:xfrm>
        </p:spPr>
        <p:txBody>
          <a:bodyPr/>
          <a:lstStyle/>
          <a:p>
            <a:r>
              <a:rPr lang="en-US" sz="4400" b="1" dirty="0" smtClean="0">
                <a:latin typeface="Century Gothic" pitchFamily="34" charset="0"/>
              </a:rPr>
              <a:t>Capstone Officials</a:t>
            </a:r>
            <a:endParaRPr lang="en-US" sz="4400" b="1" dirty="0">
              <a:latin typeface="Century Gothic" pitchFamily="34" charset="0"/>
            </a:endParaRPr>
          </a:p>
        </p:txBody>
      </p:sp>
      <p:sp>
        <p:nvSpPr>
          <p:cNvPr id="7" name="Content Placeholder 4"/>
          <p:cNvSpPr>
            <a:spLocks noGrp="1"/>
          </p:cNvSpPr>
          <p:nvPr>
            <p:ph idx="1"/>
          </p:nvPr>
        </p:nvSpPr>
        <p:spPr>
          <a:xfrm>
            <a:off x="304800" y="1676400"/>
            <a:ext cx="4267200" cy="4343400"/>
          </a:xfrm>
        </p:spPr>
        <p:txBody>
          <a:bodyPr>
            <a:normAutofit fontScale="85000" lnSpcReduction="10000"/>
          </a:bodyPr>
          <a:lstStyle/>
          <a:p>
            <a:pPr marL="0" indent="0">
              <a:buNone/>
            </a:pPr>
            <a:r>
              <a:rPr lang="en-US" sz="3300" dirty="0" smtClean="0"/>
              <a:t>Capstone officials may include:</a:t>
            </a:r>
          </a:p>
          <a:p>
            <a:pPr lvl="1">
              <a:buClr>
                <a:schemeClr val="tx2"/>
              </a:buClr>
              <a:buFont typeface="Arial" pitchFamily="34" charset="0"/>
              <a:buChar char="●"/>
            </a:pPr>
            <a:r>
              <a:rPr lang="en-US" sz="2400" dirty="0" smtClean="0"/>
              <a:t>Officials at or near the top of an agency or an organizational subcomponent</a:t>
            </a:r>
          </a:p>
          <a:p>
            <a:pPr lvl="1">
              <a:buClr>
                <a:schemeClr val="tx2"/>
              </a:buClr>
              <a:buFont typeface="Arial" pitchFamily="34" charset="0"/>
              <a:buChar char="●"/>
            </a:pPr>
            <a:endParaRPr lang="en-US" sz="2400" dirty="0" smtClean="0"/>
          </a:p>
          <a:p>
            <a:pPr lvl="1">
              <a:buClr>
                <a:schemeClr val="tx2"/>
              </a:buClr>
              <a:buFont typeface="Arial" pitchFamily="34" charset="0"/>
              <a:buChar char="●"/>
            </a:pPr>
            <a:r>
              <a:rPr lang="en-US" sz="2400" dirty="0" smtClean="0"/>
              <a:t>Key staff members that may be in positions that create or receive presumptively permanent email records</a:t>
            </a:r>
          </a:p>
          <a:p>
            <a:pPr lvl="1">
              <a:buNone/>
            </a:pPr>
            <a:endParaRPr lang="en-US" sz="2400" dirty="0" smtClean="0">
              <a:latin typeface="Century Gothic" pitchFamily="34" charset="0"/>
            </a:endParaRPr>
          </a:p>
        </p:txBody>
      </p:sp>
      <p:graphicFrame>
        <p:nvGraphicFramePr>
          <p:cNvPr id="8" name="Diagram 7"/>
          <p:cNvGraphicFramePr/>
          <p:nvPr/>
        </p:nvGraphicFramePr>
        <p:xfrm>
          <a:off x="3505200" y="1143000"/>
          <a:ext cx="6400800" cy="4292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Footer Placeholder 1"/>
          <p:cNvSpPr>
            <a:spLocks noGrp="1"/>
          </p:cNvSpPr>
          <p:nvPr>
            <p:ph type="ftr" sz="quarter" idx="10"/>
          </p:nvPr>
        </p:nvSpPr>
        <p:spPr/>
        <p:txBody>
          <a:bodyPr/>
          <a:lstStyle/>
          <a:p>
            <a:pPr>
              <a:defRPr/>
            </a:pPr>
            <a:r>
              <a:rPr lang="en-US" altLang="en-US" smtClean="0"/>
              <a:t>(c) Jason R. Baron 2014</a:t>
            </a:r>
            <a:endParaRPr lang="en-US" altLang="en-US"/>
          </a:p>
        </p:txBody>
      </p:sp>
    </p:spTree>
    <p:extLst>
      <p:ext uri="{BB962C8B-B14F-4D97-AF65-F5344CB8AC3E}">
        <p14:creationId xmlns:p14="http://schemas.microsoft.com/office/powerpoint/2010/main" xmlns:dgm="http://schemas.openxmlformats.org/drawingml/2006/diagram" xmlns="" val="304338186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14400"/>
            <a:ext cx="7543800" cy="1295400"/>
          </a:xfrm>
        </p:spPr>
        <p:txBody>
          <a:bodyPr/>
          <a:lstStyle/>
          <a:p>
            <a:r>
              <a:rPr lang="en-US" sz="3400" b="1" dirty="0" smtClean="0"/>
              <a:t>Capstone Guidance: A New Approach to Managing Email Records</a:t>
            </a:r>
            <a:endParaRPr lang="en-US" sz="3400" b="1" dirty="0"/>
          </a:p>
        </p:txBody>
      </p:sp>
      <p:sp>
        <p:nvSpPr>
          <p:cNvPr id="3" name="Content Placeholder 2"/>
          <p:cNvSpPr>
            <a:spLocks noGrp="1"/>
          </p:cNvSpPr>
          <p:nvPr>
            <p:ph idx="1"/>
          </p:nvPr>
        </p:nvSpPr>
        <p:spPr>
          <a:xfrm>
            <a:off x="457200" y="2286001"/>
            <a:ext cx="7772400" cy="3844924"/>
          </a:xfrm>
        </p:spPr>
        <p:txBody>
          <a:bodyPr>
            <a:normAutofit fontScale="92500" lnSpcReduction="20000"/>
          </a:bodyPr>
          <a:lstStyle/>
          <a:p>
            <a:pPr>
              <a:buClr>
                <a:schemeClr val="accent1">
                  <a:lumMod val="75000"/>
                </a:schemeClr>
              </a:buClr>
              <a:buFont typeface="Arial" pitchFamily="34" charset="0"/>
              <a:buChar char="●"/>
            </a:pPr>
            <a:r>
              <a:rPr lang="en-US" sz="1800" b="1" dirty="0" smtClean="0"/>
              <a:t>Must agencies use a specific technology to implement Capstone?</a:t>
            </a:r>
          </a:p>
          <a:p>
            <a:pPr>
              <a:buNone/>
            </a:pPr>
            <a:r>
              <a:rPr lang="en-US" sz="1800" dirty="0" smtClean="0"/>
              <a:t/>
            </a:r>
            <a:br>
              <a:rPr lang="en-US" sz="1800" dirty="0" smtClean="0"/>
            </a:br>
            <a:r>
              <a:rPr lang="en-US" sz="1800" dirty="0" smtClean="0"/>
              <a:t>No, Capstone implementation is not dependent on a specific technology or software. This approach is designed to utilize technologies that already exist at many agencies.  Agencies may use native email systems, email archiving applications (which many agencies are already utilizing for other purposes), or other repositories to implement Capstone.  Evolving technologies, such as auto-categorization and advanced search capabilities, may enable agencies to cull out transitory, non-record, and personal email. In the absence of a technological solution, agencies must rely on policy, procedures, and training to fully implement Capstone.</a:t>
            </a:r>
          </a:p>
          <a:p>
            <a:pPr>
              <a:buNone/>
            </a:pPr>
            <a:r>
              <a:rPr lang="en-US" sz="1800" b="1" dirty="0" smtClean="0"/>
              <a:t>    NARA BULLETIN 2013-2 (8/29/13)</a:t>
            </a:r>
            <a:r>
              <a:rPr lang="en-US" sz="1800" dirty="0" smtClean="0"/>
              <a:t/>
            </a:r>
            <a:br>
              <a:rPr lang="en-US" sz="1800" dirty="0" smtClean="0"/>
            </a:br>
            <a:endParaRPr lang="en-US" sz="1800" dirty="0" smtClean="0"/>
          </a:p>
          <a:p>
            <a:pPr>
              <a:buNone/>
            </a:pPr>
            <a:endParaRPr lang="en-US" sz="1800" dirty="0"/>
          </a:p>
        </p:txBody>
      </p:sp>
      <p:sp>
        <p:nvSpPr>
          <p:cNvPr id="5" name="Footer Placeholder 4"/>
          <p:cNvSpPr>
            <a:spLocks noGrp="1"/>
          </p:cNvSpPr>
          <p:nvPr>
            <p:ph type="ftr" sz="quarter" idx="10"/>
          </p:nvPr>
        </p:nvSpPr>
        <p:spPr/>
        <p:txBody>
          <a:bodyPr/>
          <a:lstStyle/>
          <a:p>
            <a:pPr>
              <a:defRPr/>
            </a:pPr>
            <a:r>
              <a:rPr lang="en-US" altLang="en-US" smtClean="0"/>
              <a:t>(c) Jason R. Baron 2014</a:t>
            </a:r>
            <a:endParaRPr lang="en-US" altLang="en-US"/>
          </a:p>
        </p:txBody>
      </p:sp>
    </p:spTree>
    <p:extLst>
      <p:ext uri="{BB962C8B-B14F-4D97-AF65-F5344CB8AC3E}">
        <p14:creationId xmlns:p14="http://schemas.microsoft.com/office/powerpoint/2010/main" xmlns="" val="181212862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990600"/>
            <a:ext cx="7795258" cy="914400"/>
          </a:xfrm>
        </p:spPr>
        <p:txBody>
          <a:bodyPr/>
          <a:lstStyle/>
          <a:p>
            <a:r>
              <a:rPr lang="en-US" sz="3600" b="1" dirty="0" smtClean="0"/>
              <a:t>How To Avoid A Train Wreck With Email Archiving….</a:t>
            </a:r>
            <a:endParaRPr lang="en-US" sz="3600" b="1" dirty="0"/>
          </a:p>
        </p:txBody>
      </p:sp>
      <p:pic>
        <p:nvPicPr>
          <p:cNvPr id="5" name="Content Placeholder 4" descr="trainwreck"/>
          <p:cNvPicPr>
            <a:picLocks noGrp="1" noChangeAspect="1"/>
          </p:cNvPicPr>
          <p:nvPr>
            <p:ph idx="1"/>
          </p:nvPr>
        </p:nvPicPr>
        <p:blipFill>
          <a:blip r:embed="rId3" cstate="print"/>
          <a:stretch>
            <a:fillRect/>
          </a:stretch>
        </p:blipFill>
        <p:spPr>
          <a:xfrm>
            <a:off x="1905000" y="2133600"/>
            <a:ext cx="5562600" cy="3352800"/>
          </a:xfrm>
        </p:spPr>
      </p:pic>
      <p:sp>
        <p:nvSpPr>
          <p:cNvPr id="6" name="Rectangle 5"/>
          <p:cNvSpPr/>
          <p:nvPr/>
        </p:nvSpPr>
        <p:spPr>
          <a:xfrm>
            <a:off x="1066800" y="5791200"/>
            <a:ext cx="67818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Capture E-mail But Utilize Records Management!</a:t>
            </a:r>
            <a:endParaRPr lang="en-US" dirty="0"/>
          </a:p>
        </p:txBody>
      </p:sp>
      <p:sp>
        <p:nvSpPr>
          <p:cNvPr id="3" name="Footer Placeholder 2"/>
          <p:cNvSpPr>
            <a:spLocks noGrp="1"/>
          </p:cNvSpPr>
          <p:nvPr>
            <p:ph type="ftr" sz="quarter" idx="10"/>
          </p:nvPr>
        </p:nvSpPr>
        <p:spPr/>
        <p:txBody>
          <a:bodyPr/>
          <a:lstStyle/>
          <a:p>
            <a:pPr>
              <a:defRPr/>
            </a:pPr>
            <a:r>
              <a:rPr lang="en-US" altLang="en-US" smtClean="0"/>
              <a:t>(c) Jason R. Baron 2014</a:t>
            </a:r>
            <a:endParaRPr lang="en-US" altLang="en-US"/>
          </a:p>
        </p:txBody>
      </p:sp>
    </p:spTree>
    <p:extLst>
      <p:ext uri="{BB962C8B-B14F-4D97-AF65-F5344CB8AC3E}">
        <p14:creationId xmlns:p14="http://schemas.microsoft.com/office/powerpoint/2010/main" xmlns="" val="377429566"/>
      </p:ext>
    </p:extLst>
  </p:cSld>
  <p:clrMapOvr>
    <a:masterClrMapping/>
  </p:clrMapOvr>
  <p:transition>
    <p:sndAc>
      <p:endSnd/>
    </p:sndAc>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914400"/>
            <a:ext cx="7795258" cy="1219200"/>
          </a:xfrm>
        </p:spPr>
        <p:txBody>
          <a:bodyPr/>
          <a:lstStyle/>
          <a:p>
            <a:r>
              <a:rPr lang="en-US" sz="2800" b="1" dirty="0" smtClean="0"/>
              <a:t>The Coming Age of Dark Archives (and the inability to provide access unless we have smart ways of extracting signal from noise)</a:t>
            </a:r>
            <a:endParaRPr lang="en-US" sz="2800" b="1" dirty="0"/>
          </a:p>
        </p:txBody>
      </p:sp>
      <p:pic>
        <p:nvPicPr>
          <p:cNvPr id="6" name="Content Placeholder 5" descr="dark spaces.jpg"/>
          <p:cNvPicPr>
            <a:picLocks noGrp="1" noChangeAspect="1"/>
          </p:cNvPicPr>
          <p:nvPr>
            <p:ph idx="1"/>
          </p:nvPr>
        </p:nvPicPr>
        <p:blipFill>
          <a:blip r:embed="rId3" cstate="print"/>
          <a:stretch>
            <a:fillRect/>
          </a:stretch>
        </p:blipFill>
        <p:spPr>
          <a:xfrm>
            <a:off x="2057400" y="2362200"/>
            <a:ext cx="4349496" cy="3810000"/>
          </a:xfrm>
        </p:spPr>
      </p:pic>
      <p:sp>
        <p:nvSpPr>
          <p:cNvPr id="3" name="Footer Placeholder 2"/>
          <p:cNvSpPr>
            <a:spLocks noGrp="1"/>
          </p:cNvSpPr>
          <p:nvPr>
            <p:ph type="ftr" sz="quarter" idx="10"/>
          </p:nvPr>
        </p:nvSpPr>
        <p:spPr/>
        <p:txBody>
          <a:bodyPr/>
          <a:lstStyle/>
          <a:p>
            <a:pPr>
              <a:defRPr/>
            </a:pPr>
            <a:r>
              <a:rPr lang="en-US" altLang="en-US" smtClean="0"/>
              <a:t>(c) Jason R. Baron 2014</a:t>
            </a:r>
            <a:endParaRPr lang="en-US" altLang="en-US"/>
          </a:p>
        </p:txBody>
      </p:sp>
    </p:spTree>
    <p:extLst>
      <p:ext uri="{BB962C8B-B14F-4D97-AF65-F5344CB8AC3E}">
        <p14:creationId xmlns:p14="http://schemas.microsoft.com/office/powerpoint/2010/main" xmlns="" val="352103272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ChangeArrowheads="1"/>
          </p:cNvSpPr>
          <p:nvPr/>
        </p:nvSpPr>
        <p:spPr bwMode="auto">
          <a:xfrm>
            <a:off x="1147763" y="1957388"/>
            <a:ext cx="200025" cy="242887"/>
          </a:xfrm>
          <a:prstGeom prst="rect">
            <a:avLst/>
          </a:prstGeom>
          <a:solidFill>
            <a:schemeClr val="hlink"/>
          </a:solidFill>
          <a:ln w="9525">
            <a:solidFill>
              <a:schemeClr val="tx1"/>
            </a:solidFill>
            <a:miter lim="800000"/>
            <a:headEnd/>
            <a:tailEnd/>
          </a:ln>
        </p:spPr>
        <p:txBody>
          <a:bodyPr wrap="none" anchor="ctr"/>
          <a:lstStyle/>
          <a:p>
            <a:endParaRPr lang="en-US"/>
          </a:p>
        </p:txBody>
      </p:sp>
      <p:sp>
        <p:nvSpPr>
          <p:cNvPr id="175" name="Title 174"/>
          <p:cNvSpPr>
            <a:spLocks noGrp="1"/>
          </p:cNvSpPr>
          <p:nvPr>
            <p:ph type="title"/>
          </p:nvPr>
        </p:nvSpPr>
        <p:spPr>
          <a:xfrm>
            <a:off x="685800" y="914400"/>
            <a:ext cx="7795258" cy="838200"/>
          </a:xfrm>
        </p:spPr>
        <p:txBody>
          <a:bodyPr>
            <a:noAutofit/>
          </a:bodyPr>
          <a:lstStyle/>
          <a:p>
            <a:pPr algn="ctr" eaLnBrk="1" fontAlgn="auto" hangingPunct="1">
              <a:spcAft>
                <a:spcPts val="0"/>
              </a:spcAft>
              <a:defRPr/>
            </a:pPr>
            <a:r>
              <a:rPr lang="en-US" sz="3600" b="1" dirty="0" smtClean="0"/>
              <a:t>Emerging New Strategies:</a:t>
            </a:r>
            <a:br>
              <a:rPr lang="en-US" sz="3600" b="1" dirty="0" smtClean="0"/>
            </a:br>
            <a:r>
              <a:rPr lang="en-US" sz="3600" b="1" dirty="0" smtClean="0"/>
              <a:t>“Predictive Analytics”</a:t>
            </a:r>
            <a:endParaRPr lang="en-US" sz="3600" b="1" dirty="0"/>
          </a:p>
        </p:txBody>
      </p:sp>
      <p:sp>
        <p:nvSpPr>
          <p:cNvPr id="174" name="Rectangle 3"/>
          <p:cNvSpPr>
            <a:spLocks noGrp="1" noChangeArrowheads="1"/>
          </p:cNvSpPr>
          <p:nvPr>
            <p:ph type="title" idx="4294967295"/>
          </p:nvPr>
        </p:nvSpPr>
        <p:spPr>
          <a:xfrm>
            <a:off x="0" y="4588670"/>
            <a:ext cx="3276600" cy="1693068"/>
          </a:xfrm>
          <a:noFill/>
        </p:spPr>
        <p:txBody>
          <a:bodyPr>
            <a:noAutofit/>
          </a:bodyPr>
          <a:lstStyle/>
          <a:p>
            <a:pPr eaLnBrk="1" fontAlgn="auto" hangingPunct="1">
              <a:spcAft>
                <a:spcPts val="0"/>
              </a:spcAft>
              <a:defRPr/>
            </a:pPr>
            <a:r>
              <a:rPr lang="en-US" sz="1800" b="1" dirty="0" smtClean="0"/>
              <a:t>Improved review and case assessment: cluster docs thru use of software with minimal human intervention at front end to code “seeded” data set</a:t>
            </a:r>
          </a:p>
        </p:txBody>
      </p:sp>
      <p:sp>
        <p:nvSpPr>
          <p:cNvPr id="23556" name="Rectangle 4"/>
          <p:cNvSpPr>
            <a:spLocks noChangeArrowheads="1"/>
          </p:cNvSpPr>
          <p:nvPr/>
        </p:nvSpPr>
        <p:spPr bwMode="auto">
          <a:xfrm>
            <a:off x="1257300" y="2028825"/>
            <a:ext cx="200025" cy="242888"/>
          </a:xfrm>
          <a:prstGeom prst="rect">
            <a:avLst/>
          </a:prstGeom>
          <a:solidFill>
            <a:schemeClr val="hlink"/>
          </a:solidFill>
          <a:ln w="9525">
            <a:solidFill>
              <a:schemeClr val="tx1"/>
            </a:solidFill>
            <a:miter lim="800000"/>
            <a:headEnd/>
            <a:tailEnd/>
          </a:ln>
        </p:spPr>
        <p:txBody>
          <a:bodyPr wrap="none" anchor="ctr"/>
          <a:lstStyle/>
          <a:p>
            <a:endParaRPr lang="en-US"/>
          </a:p>
        </p:txBody>
      </p:sp>
      <p:sp>
        <p:nvSpPr>
          <p:cNvPr id="23557" name="Rectangle 5"/>
          <p:cNvSpPr>
            <a:spLocks noChangeArrowheads="1"/>
          </p:cNvSpPr>
          <p:nvPr/>
        </p:nvSpPr>
        <p:spPr bwMode="auto">
          <a:xfrm>
            <a:off x="1409700" y="2181225"/>
            <a:ext cx="200025" cy="242888"/>
          </a:xfrm>
          <a:prstGeom prst="rect">
            <a:avLst/>
          </a:prstGeom>
          <a:solidFill>
            <a:schemeClr val="hlink"/>
          </a:solidFill>
          <a:ln w="9525">
            <a:solidFill>
              <a:schemeClr val="tx1"/>
            </a:solidFill>
            <a:miter lim="800000"/>
            <a:headEnd/>
            <a:tailEnd/>
          </a:ln>
        </p:spPr>
        <p:txBody>
          <a:bodyPr wrap="none" anchor="ctr"/>
          <a:lstStyle/>
          <a:p>
            <a:endParaRPr lang="en-US"/>
          </a:p>
        </p:txBody>
      </p:sp>
      <p:sp>
        <p:nvSpPr>
          <p:cNvPr id="23558" name="Rectangle 6"/>
          <p:cNvSpPr>
            <a:spLocks noChangeArrowheads="1"/>
          </p:cNvSpPr>
          <p:nvPr/>
        </p:nvSpPr>
        <p:spPr bwMode="auto">
          <a:xfrm>
            <a:off x="1562100" y="2333625"/>
            <a:ext cx="200025" cy="242888"/>
          </a:xfrm>
          <a:prstGeom prst="rect">
            <a:avLst/>
          </a:prstGeom>
          <a:solidFill>
            <a:schemeClr val="accent2"/>
          </a:solidFill>
          <a:ln w="9525">
            <a:solidFill>
              <a:schemeClr val="tx1"/>
            </a:solidFill>
            <a:miter lim="800000"/>
            <a:headEnd/>
            <a:tailEnd/>
          </a:ln>
        </p:spPr>
        <p:txBody>
          <a:bodyPr wrap="none" anchor="ctr"/>
          <a:lstStyle/>
          <a:p>
            <a:endParaRPr lang="en-US"/>
          </a:p>
        </p:txBody>
      </p:sp>
      <p:sp>
        <p:nvSpPr>
          <p:cNvPr id="23559" name="Rectangle 7"/>
          <p:cNvSpPr>
            <a:spLocks noChangeArrowheads="1"/>
          </p:cNvSpPr>
          <p:nvPr/>
        </p:nvSpPr>
        <p:spPr bwMode="auto">
          <a:xfrm>
            <a:off x="1714500" y="2486025"/>
            <a:ext cx="200025" cy="242888"/>
          </a:xfrm>
          <a:prstGeom prst="rect">
            <a:avLst/>
          </a:prstGeom>
          <a:solidFill>
            <a:schemeClr val="accent2"/>
          </a:solidFill>
          <a:ln w="9525">
            <a:solidFill>
              <a:schemeClr val="tx1"/>
            </a:solidFill>
            <a:miter lim="800000"/>
            <a:headEnd/>
            <a:tailEnd/>
          </a:ln>
        </p:spPr>
        <p:txBody>
          <a:bodyPr wrap="none" anchor="ctr"/>
          <a:lstStyle/>
          <a:p>
            <a:endParaRPr lang="en-US"/>
          </a:p>
        </p:txBody>
      </p:sp>
      <p:sp>
        <p:nvSpPr>
          <p:cNvPr id="23560" name="Rectangle 8"/>
          <p:cNvSpPr>
            <a:spLocks noChangeArrowheads="1"/>
          </p:cNvSpPr>
          <p:nvPr/>
        </p:nvSpPr>
        <p:spPr bwMode="auto">
          <a:xfrm>
            <a:off x="1866900" y="2638425"/>
            <a:ext cx="200025" cy="242888"/>
          </a:xfrm>
          <a:prstGeom prst="rect">
            <a:avLst/>
          </a:prstGeom>
          <a:solidFill>
            <a:schemeClr val="accent2"/>
          </a:solidFill>
          <a:ln w="9525">
            <a:solidFill>
              <a:schemeClr val="tx1"/>
            </a:solidFill>
            <a:miter lim="800000"/>
            <a:headEnd/>
            <a:tailEnd/>
          </a:ln>
        </p:spPr>
        <p:txBody>
          <a:bodyPr wrap="none" anchor="ctr"/>
          <a:lstStyle/>
          <a:p>
            <a:endParaRPr lang="en-US"/>
          </a:p>
        </p:txBody>
      </p:sp>
      <p:sp>
        <p:nvSpPr>
          <p:cNvPr id="23561" name="Rectangle 9"/>
          <p:cNvSpPr>
            <a:spLocks noChangeArrowheads="1"/>
          </p:cNvSpPr>
          <p:nvPr/>
        </p:nvSpPr>
        <p:spPr bwMode="auto">
          <a:xfrm>
            <a:off x="2019300" y="2790825"/>
            <a:ext cx="200025" cy="242888"/>
          </a:xfrm>
          <a:prstGeom prst="rect">
            <a:avLst/>
          </a:prstGeom>
          <a:solidFill>
            <a:schemeClr val="accent2"/>
          </a:solidFill>
          <a:ln w="9525">
            <a:solidFill>
              <a:schemeClr val="tx1"/>
            </a:solidFill>
            <a:miter lim="800000"/>
            <a:headEnd/>
            <a:tailEnd/>
          </a:ln>
        </p:spPr>
        <p:txBody>
          <a:bodyPr wrap="none" anchor="ctr"/>
          <a:lstStyle/>
          <a:p>
            <a:endParaRPr lang="en-US"/>
          </a:p>
        </p:txBody>
      </p:sp>
      <p:sp>
        <p:nvSpPr>
          <p:cNvPr id="23562" name="Rectangle 12"/>
          <p:cNvSpPr>
            <a:spLocks noChangeArrowheads="1"/>
          </p:cNvSpPr>
          <p:nvPr/>
        </p:nvSpPr>
        <p:spPr bwMode="auto">
          <a:xfrm>
            <a:off x="2476500" y="3248025"/>
            <a:ext cx="200025" cy="242888"/>
          </a:xfrm>
          <a:prstGeom prst="rect">
            <a:avLst/>
          </a:prstGeom>
          <a:solidFill>
            <a:schemeClr val="bg2"/>
          </a:solidFill>
          <a:ln w="9525">
            <a:solidFill>
              <a:schemeClr val="tx1"/>
            </a:solidFill>
            <a:miter lim="800000"/>
            <a:headEnd/>
            <a:tailEnd/>
          </a:ln>
        </p:spPr>
        <p:txBody>
          <a:bodyPr wrap="none" anchor="ctr"/>
          <a:lstStyle/>
          <a:p>
            <a:endParaRPr lang="en-US"/>
          </a:p>
        </p:txBody>
      </p:sp>
      <p:sp>
        <p:nvSpPr>
          <p:cNvPr id="23563" name="Rectangle 13"/>
          <p:cNvSpPr>
            <a:spLocks noChangeArrowheads="1"/>
          </p:cNvSpPr>
          <p:nvPr/>
        </p:nvSpPr>
        <p:spPr bwMode="auto">
          <a:xfrm>
            <a:off x="2628900" y="3400425"/>
            <a:ext cx="200025" cy="242888"/>
          </a:xfrm>
          <a:prstGeom prst="rect">
            <a:avLst/>
          </a:prstGeom>
          <a:solidFill>
            <a:schemeClr val="bg2"/>
          </a:solidFill>
          <a:ln w="9525">
            <a:solidFill>
              <a:schemeClr val="tx1"/>
            </a:solidFill>
            <a:miter lim="800000"/>
            <a:headEnd/>
            <a:tailEnd/>
          </a:ln>
        </p:spPr>
        <p:txBody>
          <a:bodyPr wrap="none" anchor="ctr"/>
          <a:lstStyle/>
          <a:p>
            <a:endParaRPr lang="en-US"/>
          </a:p>
        </p:txBody>
      </p:sp>
      <p:sp>
        <p:nvSpPr>
          <p:cNvPr id="23564" name="Rectangle 14"/>
          <p:cNvSpPr>
            <a:spLocks noChangeArrowheads="1"/>
          </p:cNvSpPr>
          <p:nvPr/>
        </p:nvSpPr>
        <p:spPr bwMode="auto">
          <a:xfrm>
            <a:off x="2781300" y="3552825"/>
            <a:ext cx="200025" cy="242888"/>
          </a:xfrm>
          <a:prstGeom prst="rect">
            <a:avLst/>
          </a:prstGeom>
          <a:solidFill>
            <a:schemeClr val="bg2"/>
          </a:solidFill>
          <a:ln w="9525">
            <a:solidFill>
              <a:schemeClr val="tx1"/>
            </a:solidFill>
            <a:miter lim="800000"/>
            <a:headEnd/>
            <a:tailEnd/>
          </a:ln>
        </p:spPr>
        <p:txBody>
          <a:bodyPr wrap="none" anchor="ctr"/>
          <a:lstStyle/>
          <a:p>
            <a:endParaRPr lang="en-US"/>
          </a:p>
        </p:txBody>
      </p:sp>
      <p:sp>
        <p:nvSpPr>
          <p:cNvPr id="23565" name="Rectangle 15"/>
          <p:cNvSpPr>
            <a:spLocks noChangeArrowheads="1"/>
          </p:cNvSpPr>
          <p:nvPr/>
        </p:nvSpPr>
        <p:spPr bwMode="auto">
          <a:xfrm>
            <a:off x="2933700" y="3705225"/>
            <a:ext cx="200025" cy="242888"/>
          </a:xfrm>
          <a:prstGeom prst="rect">
            <a:avLst/>
          </a:prstGeom>
          <a:solidFill>
            <a:schemeClr val="bg2"/>
          </a:solidFill>
          <a:ln w="9525">
            <a:solidFill>
              <a:schemeClr val="tx1"/>
            </a:solidFill>
            <a:miter lim="800000"/>
            <a:headEnd/>
            <a:tailEnd/>
          </a:ln>
        </p:spPr>
        <p:txBody>
          <a:bodyPr wrap="none" anchor="ctr"/>
          <a:lstStyle/>
          <a:p>
            <a:endParaRPr lang="en-US"/>
          </a:p>
        </p:txBody>
      </p:sp>
      <p:sp>
        <p:nvSpPr>
          <p:cNvPr id="23566" name="Rectangle 16"/>
          <p:cNvSpPr>
            <a:spLocks noChangeArrowheads="1"/>
          </p:cNvSpPr>
          <p:nvPr/>
        </p:nvSpPr>
        <p:spPr bwMode="auto">
          <a:xfrm>
            <a:off x="3086100" y="3857625"/>
            <a:ext cx="200025" cy="242888"/>
          </a:xfrm>
          <a:prstGeom prst="rect">
            <a:avLst/>
          </a:prstGeom>
          <a:solidFill>
            <a:schemeClr val="bg2"/>
          </a:solidFill>
          <a:ln w="9525">
            <a:solidFill>
              <a:schemeClr val="tx1"/>
            </a:solidFill>
            <a:miter lim="800000"/>
            <a:headEnd/>
            <a:tailEnd/>
          </a:ln>
        </p:spPr>
        <p:txBody>
          <a:bodyPr wrap="none" anchor="ctr"/>
          <a:lstStyle/>
          <a:p>
            <a:endParaRPr lang="en-US"/>
          </a:p>
        </p:txBody>
      </p:sp>
      <p:sp>
        <p:nvSpPr>
          <p:cNvPr id="23567" name="Rectangle 17"/>
          <p:cNvSpPr>
            <a:spLocks noChangeArrowheads="1"/>
          </p:cNvSpPr>
          <p:nvPr/>
        </p:nvSpPr>
        <p:spPr bwMode="auto">
          <a:xfrm>
            <a:off x="3238500" y="4010025"/>
            <a:ext cx="200025" cy="242888"/>
          </a:xfrm>
          <a:prstGeom prst="rect">
            <a:avLst/>
          </a:prstGeom>
          <a:solidFill>
            <a:schemeClr val="bg2"/>
          </a:solidFill>
          <a:ln w="9525">
            <a:solidFill>
              <a:schemeClr val="tx1"/>
            </a:solidFill>
            <a:miter lim="800000"/>
            <a:headEnd/>
            <a:tailEnd/>
          </a:ln>
        </p:spPr>
        <p:txBody>
          <a:bodyPr wrap="none" anchor="ctr"/>
          <a:lstStyle/>
          <a:p>
            <a:endParaRPr lang="en-US"/>
          </a:p>
        </p:txBody>
      </p:sp>
      <p:sp>
        <p:nvSpPr>
          <p:cNvPr id="23568" name="Rectangle 20"/>
          <p:cNvSpPr>
            <a:spLocks noChangeArrowheads="1"/>
          </p:cNvSpPr>
          <p:nvPr/>
        </p:nvSpPr>
        <p:spPr bwMode="auto">
          <a:xfrm>
            <a:off x="3695700" y="4467225"/>
            <a:ext cx="200025" cy="242888"/>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3569" name="Rectangle 21"/>
          <p:cNvSpPr>
            <a:spLocks noChangeArrowheads="1"/>
          </p:cNvSpPr>
          <p:nvPr/>
        </p:nvSpPr>
        <p:spPr bwMode="auto">
          <a:xfrm>
            <a:off x="3848100" y="4619625"/>
            <a:ext cx="200025" cy="242888"/>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3570" name="Rectangle 22"/>
          <p:cNvSpPr>
            <a:spLocks noChangeArrowheads="1"/>
          </p:cNvSpPr>
          <p:nvPr/>
        </p:nvSpPr>
        <p:spPr bwMode="auto">
          <a:xfrm>
            <a:off x="4000500" y="4772025"/>
            <a:ext cx="200025" cy="242888"/>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3571" name="Rectangle 23"/>
          <p:cNvSpPr>
            <a:spLocks noChangeArrowheads="1"/>
          </p:cNvSpPr>
          <p:nvPr/>
        </p:nvSpPr>
        <p:spPr bwMode="auto">
          <a:xfrm>
            <a:off x="4152900" y="4924425"/>
            <a:ext cx="200025" cy="242888"/>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3572" name="Rectangle 24"/>
          <p:cNvSpPr>
            <a:spLocks noChangeArrowheads="1"/>
          </p:cNvSpPr>
          <p:nvPr/>
        </p:nvSpPr>
        <p:spPr bwMode="auto">
          <a:xfrm>
            <a:off x="4305300" y="5076825"/>
            <a:ext cx="200025" cy="242888"/>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3573" name="Rectangle 25"/>
          <p:cNvSpPr>
            <a:spLocks noChangeArrowheads="1"/>
          </p:cNvSpPr>
          <p:nvPr/>
        </p:nvSpPr>
        <p:spPr bwMode="auto">
          <a:xfrm>
            <a:off x="4457700" y="5229225"/>
            <a:ext cx="200025" cy="242888"/>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3574" name="Rectangle 26"/>
          <p:cNvSpPr>
            <a:spLocks noChangeArrowheads="1"/>
          </p:cNvSpPr>
          <p:nvPr/>
        </p:nvSpPr>
        <p:spPr bwMode="auto">
          <a:xfrm>
            <a:off x="4610100" y="5381625"/>
            <a:ext cx="200025" cy="242888"/>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3575" name="Rectangle 27"/>
          <p:cNvSpPr>
            <a:spLocks noChangeArrowheads="1"/>
          </p:cNvSpPr>
          <p:nvPr/>
        </p:nvSpPr>
        <p:spPr bwMode="auto">
          <a:xfrm>
            <a:off x="4762500" y="5534025"/>
            <a:ext cx="200025" cy="242888"/>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3576" name="Rectangle 28"/>
          <p:cNvSpPr>
            <a:spLocks noChangeArrowheads="1"/>
          </p:cNvSpPr>
          <p:nvPr/>
        </p:nvSpPr>
        <p:spPr bwMode="auto">
          <a:xfrm>
            <a:off x="4914900" y="5686425"/>
            <a:ext cx="200025" cy="242888"/>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3577" name="Rectangle 29"/>
          <p:cNvSpPr>
            <a:spLocks noChangeArrowheads="1"/>
          </p:cNvSpPr>
          <p:nvPr/>
        </p:nvSpPr>
        <p:spPr bwMode="auto">
          <a:xfrm>
            <a:off x="5067300" y="5838825"/>
            <a:ext cx="200025" cy="242888"/>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3578" name="Rectangle 30"/>
          <p:cNvSpPr>
            <a:spLocks noChangeArrowheads="1"/>
          </p:cNvSpPr>
          <p:nvPr/>
        </p:nvSpPr>
        <p:spPr bwMode="auto">
          <a:xfrm>
            <a:off x="1766888" y="1957388"/>
            <a:ext cx="200025" cy="242887"/>
          </a:xfrm>
          <a:prstGeom prst="rect">
            <a:avLst/>
          </a:prstGeom>
          <a:solidFill>
            <a:schemeClr val="hlink"/>
          </a:solidFill>
          <a:ln w="9525">
            <a:solidFill>
              <a:schemeClr val="tx1"/>
            </a:solidFill>
            <a:miter lim="800000"/>
            <a:headEnd/>
            <a:tailEnd/>
          </a:ln>
        </p:spPr>
        <p:txBody>
          <a:bodyPr wrap="none" anchor="ctr"/>
          <a:lstStyle/>
          <a:p>
            <a:endParaRPr lang="en-US"/>
          </a:p>
        </p:txBody>
      </p:sp>
      <p:sp>
        <p:nvSpPr>
          <p:cNvPr id="23579" name="Rectangle 31"/>
          <p:cNvSpPr>
            <a:spLocks noChangeArrowheads="1"/>
          </p:cNvSpPr>
          <p:nvPr/>
        </p:nvSpPr>
        <p:spPr bwMode="auto">
          <a:xfrm>
            <a:off x="1919288" y="2109788"/>
            <a:ext cx="200025" cy="242887"/>
          </a:xfrm>
          <a:prstGeom prst="rect">
            <a:avLst/>
          </a:prstGeom>
          <a:solidFill>
            <a:schemeClr val="hlink"/>
          </a:solidFill>
          <a:ln w="9525">
            <a:solidFill>
              <a:schemeClr val="tx1"/>
            </a:solidFill>
            <a:miter lim="800000"/>
            <a:headEnd/>
            <a:tailEnd/>
          </a:ln>
        </p:spPr>
        <p:txBody>
          <a:bodyPr wrap="none" anchor="ctr"/>
          <a:lstStyle/>
          <a:p>
            <a:endParaRPr lang="en-US"/>
          </a:p>
        </p:txBody>
      </p:sp>
      <p:sp>
        <p:nvSpPr>
          <p:cNvPr id="23580" name="Rectangle 32"/>
          <p:cNvSpPr>
            <a:spLocks noChangeArrowheads="1"/>
          </p:cNvSpPr>
          <p:nvPr/>
        </p:nvSpPr>
        <p:spPr bwMode="auto">
          <a:xfrm>
            <a:off x="2071688" y="2262188"/>
            <a:ext cx="200025" cy="242887"/>
          </a:xfrm>
          <a:prstGeom prst="rect">
            <a:avLst/>
          </a:prstGeom>
          <a:solidFill>
            <a:schemeClr val="hlink"/>
          </a:solidFill>
          <a:ln w="9525">
            <a:solidFill>
              <a:schemeClr val="tx1"/>
            </a:solidFill>
            <a:miter lim="800000"/>
            <a:headEnd/>
            <a:tailEnd/>
          </a:ln>
        </p:spPr>
        <p:txBody>
          <a:bodyPr wrap="none" anchor="ctr"/>
          <a:lstStyle/>
          <a:p>
            <a:endParaRPr lang="en-US"/>
          </a:p>
        </p:txBody>
      </p:sp>
      <p:sp>
        <p:nvSpPr>
          <p:cNvPr id="23581" name="Rectangle 33"/>
          <p:cNvSpPr>
            <a:spLocks noChangeArrowheads="1"/>
          </p:cNvSpPr>
          <p:nvPr/>
        </p:nvSpPr>
        <p:spPr bwMode="auto">
          <a:xfrm>
            <a:off x="2224088" y="2414588"/>
            <a:ext cx="200025" cy="242887"/>
          </a:xfrm>
          <a:prstGeom prst="rect">
            <a:avLst/>
          </a:prstGeom>
          <a:solidFill>
            <a:schemeClr val="accent2"/>
          </a:solidFill>
          <a:ln w="9525">
            <a:solidFill>
              <a:schemeClr val="tx1"/>
            </a:solidFill>
            <a:miter lim="800000"/>
            <a:headEnd/>
            <a:tailEnd/>
          </a:ln>
        </p:spPr>
        <p:txBody>
          <a:bodyPr wrap="none" anchor="ctr"/>
          <a:lstStyle/>
          <a:p>
            <a:endParaRPr lang="en-US"/>
          </a:p>
        </p:txBody>
      </p:sp>
      <p:sp>
        <p:nvSpPr>
          <p:cNvPr id="23582" name="Rectangle 34"/>
          <p:cNvSpPr>
            <a:spLocks noChangeArrowheads="1"/>
          </p:cNvSpPr>
          <p:nvPr/>
        </p:nvSpPr>
        <p:spPr bwMode="auto">
          <a:xfrm>
            <a:off x="2376488" y="2566988"/>
            <a:ext cx="200025" cy="242887"/>
          </a:xfrm>
          <a:prstGeom prst="rect">
            <a:avLst/>
          </a:prstGeom>
          <a:solidFill>
            <a:schemeClr val="accent2"/>
          </a:solidFill>
          <a:ln w="9525">
            <a:solidFill>
              <a:schemeClr val="tx1"/>
            </a:solidFill>
            <a:miter lim="800000"/>
            <a:headEnd/>
            <a:tailEnd/>
          </a:ln>
        </p:spPr>
        <p:txBody>
          <a:bodyPr wrap="none" anchor="ctr"/>
          <a:lstStyle/>
          <a:p>
            <a:endParaRPr lang="en-US"/>
          </a:p>
        </p:txBody>
      </p:sp>
      <p:sp>
        <p:nvSpPr>
          <p:cNvPr id="23583" name="Rectangle 35"/>
          <p:cNvSpPr>
            <a:spLocks noChangeArrowheads="1"/>
          </p:cNvSpPr>
          <p:nvPr/>
        </p:nvSpPr>
        <p:spPr bwMode="auto">
          <a:xfrm>
            <a:off x="2528888" y="2719388"/>
            <a:ext cx="200025" cy="242887"/>
          </a:xfrm>
          <a:prstGeom prst="rect">
            <a:avLst/>
          </a:prstGeom>
          <a:solidFill>
            <a:schemeClr val="accent2"/>
          </a:solidFill>
          <a:ln w="9525">
            <a:solidFill>
              <a:schemeClr val="tx1"/>
            </a:solidFill>
            <a:miter lim="800000"/>
            <a:headEnd/>
            <a:tailEnd/>
          </a:ln>
        </p:spPr>
        <p:txBody>
          <a:bodyPr wrap="none" anchor="ctr"/>
          <a:lstStyle/>
          <a:p>
            <a:endParaRPr lang="en-US"/>
          </a:p>
        </p:txBody>
      </p:sp>
      <p:sp>
        <p:nvSpPr>
          <p:cNvPr id="23584" name="Rectangle 36"/>
          <p:cNvSpPr>
            <a:spLocks noChangeArrowheads="1"/>
          </p:cNvSpPr>
          <p:nvPr/>
        </p:nvSpPr>
        <p:spPr bwMode="auto">
          <a:xfrm>
            <a:off x="2681288" y="2871788"/>
            <a:ext cx="200025" cy="242887"/>
          </a:xfrm>
          <a:prstGeom prst="rect">
            <a:avLst/>
          </a:prstGeom>
          <a:solidFill>
            <a:schemeClr val="accent2"/>
          </a:solidFill>
          <a:ln w="9525">
            <a:solidFill>
              <a:schemeClr val="tx1"/>
            </a:solidFill>
            <a:miter lim="800000"/>
            <a:headEnd/>
            <a:tailEnd/>
          </a:ln>
        </p:spPr>
        <p:txBody>
          <a:bodyPr wrap="none" anchor="ctr"/>
          <a:lstStyle/>
          <a:p>
            <a:endParaRPr lang="en-US"/>
          </a:p>
        </p:txBody>
      </p:sp>
      <p:sp>
        <p:nvSpPr>
          <p:cNvPr id="23585" name="Rectangle 38"/>
          <p:cNvSpPr>
            <a:spLocks noChangeArrowheads="1"/>
          </p:cNvSpPr>
          <p:nvPr/>
        </p:nvSpPr>
        <p:spPr bwMode="auto">
          <a:xfrm>
            <a:off x="2986088" y="3176588"/>
            <a:ext cx="200025" cy="242887"/>
          </a:xfrm>
          <a:prstGeom prst="rect">
            <a:avLst/>
          </a:prstGeom>
          <a:solidFill>
            <a:schemeClr val="bg2"/>
          </a:solidFill>
          <a:ln w="9525">
            <a:solidFill>
              <a:schemeClr val="tx1"/>
            </a:solidFill>
            <a:miter lim="800000"/>
            <a:headEnd/>
            <a:tailEnd/>
          </a:ln>
        </p:spPr>
        <p:txBody>
          <a:bodyPr wrap="none" anchor="ctr"/>
          <a:lstStyle/>
          <a:p>
            <a:endParaRPr lang="en-US"/>
          </a:p>
        </p:txBody>
      </p:sp>
      <p:sp>
        <p:nvSpPr>
          <p:cNvPr id="23586" name="Rectangle 39"/>
          <p:cNvSpPr>
            <a:spLocks noChangeArrowheads="1"/>
          </p:cNvSpPr>
          <p:nvPr/>
        </p:nvSpPr>
        <p:spPr bwMode="auto">
          <a:xfrm>
            <a:off x="3138488" y="3328988"/>
            <a:ext cx="200025" cy="242887"/>
          </a:xfrm>
          <a:prstGeom prst="rect">
            <a:avLst/>
          </a:prstGeom>
          <a:solidFill>
            <a:schemeClr val="bg2"/>
          </a:solidFill>
          <a:ln w="9525">
            <a:solidFill>
              <a:schemeClr val="tx1"/>
            </a:solidFill>
            <a:miter lim="800000"/>
            <a:headEnd/>
            <a:tailEnd/>
          </a:ln>
        </p:spPr>
        <p:txBody>
          <a:bodyPr wrap="none" anchor="ctr"/>
          <a:lstStyle/>
          <a:p>
            <a:endParaRPr lang="en-US"/>
          </a:p>
        </p:txBody>
      </p:sp>
      <p:sp>
        <p:nvSpPr>
          <p:cNvPr id="23587" name="Rectangle 40"/>
          <p:cNvSpPr>
            <a:spLocks noChangeArrowheads="1"/>
          </p:cNvSpPr>
          <p:nvPr/>
        </p:nvSpPr>
        <p:spPr bwMode="auto">
          <a:xfrm>
            <a:off x="3290888" y="3481388"/>
            <a:ext cx="200025" cy="242887"/>
          </a:xfrm>
          <a:prstGeom prst="rect">
            <a:avLst/>
          </a:prstGeom>
          <a:solidFill>
            <a:schemeClr val="bg2"/>
          </a:solidFill>
          <a:ln w="9525">
            <a:solidFill>
              <a:schemeClr val="tx1"/>
            </a:solidFill>
            <a:miter lim="800000"/>
            <a:headEnd/>
            <a:tailEnd/>
          </a:ln>
        </p:spPr>
        <p:txBody>
          <a:bodyPr wrap="none" anchor="ctr"/>
          <a:lstStyle/>
          <a:p>
            <a:endParaRPr lang="en-US"/>
          </a:p>
        </p:txBody>
      </p:sp>
      <p:sp>
        <p:nvSpPr>
          <p:cNvPr id="23588" name="Rectangle 41"/>
          <p:cNvSpPr>
            <a:spLocks noChangeArrowheads="1"/>
          </p:cNvSpPr>
          <p:nvPr/>
        </p:nvSpPr>
        <p:spPr bwMode="auto">
          <a:xfrm>
            <a:off x="3443288" y="3633788"/>
            <a:ext cx="200025" cy="242887"/>
          </a:xfrm>
          <a:prstGeom prst="rect">
            <a:avLst/>
          </a:prstGeom>
          <a:solidFill>
            <a:schemeClr val="bg2"/>
          </a:solidFill>
          <a:ln w="9525">
            <a:solidFill>
              <a:schemeClr val="tx1"/>
            </a:solidFill>
            <a:miter lim="800000"/>
            <a:headEnd/>
            <a:tailEnd/>
          </a:ln>
        </p:spPr>
        <p:txBody>
          <a:bodyPr wrap="none" anchor="ctr"/>
          <a:lstStyle/>
          <a:p>
            <a:endParaRPr lang="en-US"/>
          </a:p>
        </p:txBody>
      </p:sp>
      <p:sp>
        <p:nvSpPr>
          <p:cNvPr id="23589" name="Rectangle 42"/>
          <p:cNvSpPr>
            <a:spLocks noChangeArrowheads="1"/>
          </p:cNvSpPr>
          <p:nvPr/>
        </p:nvSpPr>
        <p:spPr bwMode="auto">
          <a:xfrm>
            <a:off x="3595688" y="3786188"/>
            <a:ext cx="200025" cy="242887"/>
          </a:xfrm>
          <a:prstGeom prst="rect">
            <a:avLst/>
          </a:prstGeom>
          <a:solidFill>
            <a:schemeClr val="bg2"/>
          </a:solidFill>
          <a:ln w="9525">
            <a:solidFill>
              <a:schemeClr val="tx1"/>
            </a:solidFill>
            <a:miter lim="800000"/>
            <a:headEnd/>
            <a:tailEnd/>
          </a:ln>
        </p:spPr>
        <p:txBody>
          <a:bodyPr wrap="none" anchor="ctr"/>
          <a:lstStyle/>
          <a:p>
            <a:endParaRPr lang="en-US"/>
          </a:p>
        </p:txBody>
      </p:sp>
      <p:sp>
        <p:nvSpPr>
          <p:cNvPr id="23590" name="Rectangle 43"/>
          <p:cNvSpPr>
            <a:spLocks noChangeArrowheads="1"/>
          </p:cNvSpPr>
          <p:nvPr/>
        </p:nvSpPr>
        <p:spPr bwMode="auto">
          <a:xfrm>
            <a:off x="3748088" y="3938588"/>
            <a:ext cx="200025" cy="242887"/>
          </a:xfrm>
          <a:prstGeom prst="rect">
            <a:avLst/>
          </a:prstGeom>
          <a:solidFill>
            <a:schemeClr val="bg2"/>
          </a:solidFill>
          <a:ln w="9525">
            <a:solidFill>
              <a:schemeClr val="tx1"/>
            </a:solidFill>
            <a:miter lim="800000"/>
            <a:headEnd/>
            <a:tailEnd/>
          </a:ln>
        </p:spPr>
        <p:txBody>
          <a:bodyPr wrap="none" anchor="ctr"/>
          <a:lstStyle/>
          <a:p>
            <a:endParaRPr lang="en-US"/>
          </a:p>
        </p:txBody>
      </p:sp>
      <p:sp>
        <p:nvSpPr>
          <p:cNvPr id="23591" name="Rectangle 44"/>
          <p:cNvSpPr>
            <a:spLocks noChangeArrowheads="1"/>
          </p:cNvSpPr>
          <p:nvPr/>
        </p:nvSpPr>
        <p:spPr bwMode="auto">
          <a:xfrm>
            <a:off x="3900488" y="4090988"/>
            <a:ext cx="200025" cy="242887"/>
          </a:xfrm>
          <a:prstGeom prst="rect">
            <a:avLst/>
          </a:prstGeom>
          <a:solidFill>
            <a:schemeClr val="bg2"/>
          </a:solidFill>
          <a:ln w="9525">
            <a:solidFill>
              <a:schemeClr val="tx1"/>
            </a:solidFill>
            <a:miter lim="800000"/>
            <a:headEnd/>
            <a:tailEnd/>
          </a:ln>
        </p:spPr>
        <p:txBody>
          <a:bodyPr wrap="none" anchor="ctr"/>
          <a:lstStyle/>
          <a:p>
            <a:endParaRPr lang="en-US"/>
          </a:p>
        </p:txBody>
      </p:sp>
      <p:sp>
        <p:nvSpPr>
          <p:cNvPr id="23592" name="Rectangle 47"/>
          <p:cNvSpPr>
            <a:spLocks noChangeArrowheads="1"/>
          </p:cNvSpPr>
          <p:nvPr/>
        </p:nvSpPr>
        <p:spPr bwMode="auto">
          <a:xfrm>
            <a:off x="4357688" y="4548188"/>
            <a:ext cx="200025" cy="242887"/>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3593" name="Rectangle 48"/>
          <p:cNvSpPr>
            <a:spLocks noChangeArrowheads="1"/>
          </p:cNvSpPr>
          <p:nvPr/>
        </p:nvSpPr>
        <p:spPr bwMode="auto">
          <a:xfrm>
            <a:off x="4510088" y="4700588"/>
            <a:ext cx="200025" cy="242887"/>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3594" name="Rectangle 49"/>
          <p:cNvSpPr>
            <a:spLocks noChangeArrowheads="1"/>
          </p:cNvSpPr>
          <p:nvPr/>
        </p:nvSpPr>
        <p:spPr bwMode="auto">
          <a:xfrm>
            <a:off x="4662488" y="4852988"/>
            <a:ext cx="200025" cy="242887"/>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3595" name="Rectangle 50"/>
          <p:cNvSpPr>
            <a:spLocks noChangeArrowheads="1"/>
          </p:cNvSpPr>
          <p:nvPr/>
        </p:nvSpPr>
        <p:spPr bwMode="auto">
          <a:xfrm>
            <a:off x="4814888" y="5005388"/>
            <a:ext cx="200025" cy="242887"/>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3596" name="Rectangle 51"/>
          <p:cNvSpPr>
            <a:spLocks noChangeArrowheads="1"/>
          </p:cNvSpPr>
          <p:nvPr/>
        </p:nvSpPr>
        <p:spPr bwMode="auto">
          <a:xfrm>
            <a:off x="4967288" y="5157788"/>
            <a:ext cx="200025" cy="242887"/>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3597" name="Rectangle 52"/>
          <p:cNvSpPr>
            <a:spLocks noChangeArrowheads="1"/>
          </p:cNvSpPr>
          <p:nvPr/>
        </p:nvSpPr>
        <p:spPr bwMode="auto">
          <a:xfrm>
            <a:off x="5119688" y="5310188"/>
            <a:ext cx="200025" cy="242887"/>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3598" name="Rectangle 53"/>
          <p:cNvSpPr>
            <a:spLocks noChangeArrowheads="1"/>
          </p:cNvSpPr>
          <p:nvPr/>
        </p:nvSpPr>
        <p:spPr bwMode="auto">
          <a:xfrm>
            <a:off x="5272088" y="5462588"/>
            <a:ext cx="200025" cy="242887"/>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3599" name="Rectangle 54"/>
          <p:cNvSpPr>
            <a:spLocks noChangeArrowheads="1"/>
          </p:cNvSpPr>
          <p:nvPr/>
        </p:nvSpPr>
        <p:spPr bwMode="auto">
          <a:xfrm>
            <a:off x="5424488" y="5614988"/>
            <a:ext cx="200025" cy="242887"/>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3600" name="Rectangle 55"/>
          <p:cNvSpPr>
            <a:spLocks noChangeArrowheads="1"/>
          </p:cNvSpPr>
          <p:nvPr/>
        </p:nvSpPr>
        <p:spPr bwMode="auto">
          <a:xfrm>
            <a:off x="5576888" y="5767388"/>
            <a:ext cx="200025" cy="242887"/>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3601" name="Rectangle 56"/>
          <p:cNvSpPr>
            <a:spLocks noChangeArrowheads="1"/>
          </p:cNvSpPr>
          <p:nvPr/>
        </p:nvSpPr>
        <p:spPr bwMode="auto">
          <a:xfrm>
            <a:off x="2381250" y="1957388"/>
            <a:ext cx="200025" cy="242887"/>
          </a:xfrm>
          <a:prstGeom prst="rect">
            <a:avLst/>
          </a:prstGeom>
          <a:solidFill>
            <a:schemeClr val="hlink"/>
          </a:solidFill>
          <a:ln w="9525">
            <a:solidFill>
              <a:schemeClr val="tx1"/>
            </a:solidFill>
            <a:miter lim="800000"/>
            <a:headEnd/>
            <a:tailEnd/>
          </a:ln>
        </p:spPr>
        <p:txBody>
          <a:bodyPr wrap="none" anchor="ctr"/>
          <a:lstStyle/>
          <a:p>
            <a:endParaRPr lang="en-US"/>
          </a:p>
        </p:txBody>
      </p:sp>
      <p:sp>
        <p:nvSpPr>
          <p:cNvPr id="23602" name="Rectangle 57"/>
          <p:cNvSpPr>
            <a:spLocks noChangeArrowheads="1"/>
          </p:cNvSpPr>
          <p:nvPr/>
        </p:nvSpPr>
        <p:spPr bwMode="auto">
          <a:xfrm>
            <a:off x="2533650" y="2109788"/>
            <a:ext cx="200025" cy="242887"/>
          </a:xfrm>
          <a:prstGeom prst="rect">
            <a:avLst/>
          </a:prstGeom>
          <a:solidFill>
            <a:schemeClr val="hlink"/>
          </a:solidFill>
          <a:ln w="9525">
            <a:solidFill>
              <a:schemeClr val="tx1"/>
            </a:solidFill>
            <a:miter lim="800000"/>
            <a:headEnd/>
            <a:tailEnd/>
          </a:ln>
        </p:spPr>
        <p:txBody>
          <a:bodyPr wrap="none" anchor="ctr"/>
          <a:lstStyle/>
          <a:p>
            <a:endParaRPr lang="en-US"/>
          </a:p>
        </p:txBody>
      </p:sp>
      <p:sp>
        <p:nvSpPr>
          <p:cNvPr id="23603" name="Rectangle 58"/>
          <p:cNvSpPr>
            <a:spLocks noChangeArrowheads="1"/>
          </p:cNvSpPr>
          <p:nvPr/>
        </p:nvSpPr>
        <p:spPr bwMode="auto">
          <a:xfrm>
            <a:off x="2686050" y="2262188"/>
            <a:ext cx="200025" cy="242887"/>
          </a:xfrm>
          <a:prstGeom prst="rect">
            <a:avLst/>
          </a:prstGeom>
          <a:solidFill>
            <a:schemeClr val="hlink"/>
          </a:solidFill>
          <a:ln w="9525">
            <a:solidFill>
              <a:schemeClr val="tx1"/>
            </a:solidFill>
            <a:miter lim="800000"/>
            <a:headEnd/>
            <a:tailEnd/>
          </a:ln>
        </p:spPr>
        <p:txBody>
          <a:bodyPr wrap="none" anchor="ctr"/>
          <a:lstStyle/>
          <a:p>
            <a:endParaRPr lang="en-US"/>
          </a:p>
        </p:txBody>
      </p:sp>
      <p:sp>
        <p:nvSpPr>
          <p:cNvPr id="23604" name="Rectangle 59"/>
          <p:cNvSpPr>
            <a:spLocks noChangeArrowheads="1"/>
          </p:cNvSpPr>
          <p:nvPr/>
        </p:nvSpPr>
        <p:spPr bwMode="auto">
          <a:xfrm>
            <a:off x="2838450" y="2414588"/>
            <a:ext cx="200025" cy="242887"/>
          </a:xfrm>
          <a:prstGeom prst="rect">
            <a:avLst/>
          </a:prstGeom>
          <a:solidFill>
            <a:schemeClr val="accent2"/>
          </a:solidFill>
          <a:ln w="9525">
            <a:solidFill>
              <a:schemeClr val="tx1"/>
            </a:solidFill>
            <a:miter lim="800000"/>
            <a:headEnd/>
            <a:tailEnd/>
          </a:ln>
        </p:spPr>
        <p:txBody>
          <a:bodyPr wrap="none" anchor="ctr"/>
          <a:lstStyle/>
          <a:p>
            <a:endParaRPr lang="en-US"/>
          </a:p>
        </p:txBody>
      </p:sp>
      <p:sp>
        <p:nvSpPr>
          <p:cNvPr id="23605" name="Rectangle 60"/>
          <p:cNvSpPr>
            <a:spLocks noChangeArrowheads="1"/>
          </p:cNvSpPr>
          <p:nvPr/>
        </p:nvSpPr>
        <p:spPr bwMode="auto">
          <a:xfrm>
            <a:off x="2990850" y="2566988"/>
            <a:ext cx="200025" cy="242887"/>
          </a:xfrm>
          <a:prstGeom prst="rect">
            <a:avLst/>
          </a:prstGeom>
          <a:solidFill>
            <a:schemeClr val="accent2"/>
          </a:solidFill>
          <a:ln w="9525">
            <a:solidFill>
              <a:schemeClr val="tx1"/>
            </a:solidFill>
            <a:miter lim="800000"/>
            <a:headEnd/>
            <a:tailEnd/>
          </a:ln>
        </p:spPr>
        <p:txBody>
          <a:bodyPr wrap="none" anchor="ctr"/>
          <a:lstStyle/>
          <a:p>
            <a:endParaRPr lang="en-US"/>
          </a:p>
        </p:txBody>
      </p:sp>
      <p:sp>
        <p:nvSpPr>
          <p:cNvPr id="23606" name="Rectangle 61"/>
          <p:cNvSpPr>
            <a:spLocks noChangeArrowheads="1"/>
          </p:cNvSpPr>
          <p:nvPr/>
        </p:nvSpPr>
        <p:spPr bwMode="auto">
          <a:xfrm>
            <a:off x="3143250" y="2719388"/>
            <a:ext cx="200025" cy="242887"/>
          </a:xfrm>
          <a:prstGeom prst="rect">
            <a:avLst/>
          </a:prstGeom>
          <a:solidFill>
            <a:schemeClr val="accent2"/>
          </a:solidFill>
          <a:ln w="9525">
            <a:solidFill>
              <a:schemeClr val="tx1"/>
            </a:solidFill>
            <a:miter lim="800000"/>
            <a:headEnd/>
            <a:tailEnd/>
          </a:ln>
        </p:spPr>
        <p:txBody>
          <a:bodyPr wrap="none" anchor="ctr"/>
          <a:lstStyle/>
          <a:p>
            <a:endParaRPr lang="en-US"/>
          </a:p>
        </p:txBody>
      </p:sp>
      <p:sp>
        <p:nvSpPr>
          <p:cNvPr id="23607" name="Rectangle 62"/>
          <p:cNvSpPr>
            <a:spLocks noChangeArrowheads="1"/>
          </p:cNvSpPr>
          <p:nvPr/>
        </p:nvSpPr>
        <p:spPr bwMode="auto">
          <a:xfrm>
            <a:off x="3295650" y="2871788"/>
            <a:ext cx="200025" cy="242887"/>
          </a:xfrm>
          <a:prstGeom prst="rect">
            <a:avLst/>
          </a:prstGeom>
          <a:solidFill>
            <a:schemeClr val="accent2"/>
          </a:solidFill>
          <a:ln w="9525">
            <a:solidFill>
              <a:schemeClr val="tx1"/>
            </a:solidFill>
            <a:miter lim="800000"/>
            <a:headEnd/>
            <a:tailEnd/>
          </a:ln>
        </p:spPr>
        <p:txBody>
          <a:bodyPr wrap="none" anchor="ctr"/>
          <a:lstStyle/>
          <a:p>
            <a:endParaRPr lang="en-US"/>
          </a:p>
        </p:txBody>
      </p:sp>
      <p:sp>
        <p:nvSpPr>
          <p:cNvPr id="23608" name="Rectangle 64"/>
          <p:cNvSpPr>
            <a:spLocks noChangeArrowheads="1"/>
          </p:cNvSpPr>
          <p:nvPr/>
        </p:nvSpPr>
        <p:spPr bwMode="auto">
          <a:xfrm>
            <a:off x="3600450" y="3176588"/>
            <a:ext cx="200025" cy="242887"/>
          </a:xfrm>
          <a:prstGeom prst="rect">
            <a:avLst/>
          </a:prstGeom>
          <a:solidFill>
            <a:schemeClr val="bg2"/>
          </a:solidFill>
          <a:ln w="9525">
            <a:solidFill>
              <a:schemeClr val="tx1"/>
            </a:solidFill>
            <a:miter lim="800000"/>
            <a:headEnd/>
            <a:tailEnd/>
          </a:ln>
        </p:spPr>
        <p:txBody>
          <a:bodyPr wrap="none" anchor="ctr"/>
          <a:lstStyle/>
          <a:p>
            <a:endParaRPr lang="en-US"/>
          </a:p>
        </p:txBody>
      </p:sp>
      <p:sp>
        <p:nvSpPr>
          <p:cNvPr id="23609" name="Rectangle 65"/>
          <p:cNvSpPr>
            <a:spLocks noChangeArrowheads="1"/>
          </p:cNvSpPr>
          <p:nvPr/>
        </p:nvSpPr>
        <p:spPr bwMode="auto">
          <a:xfrm>
            <a:off x="3752850" y="3328988"/>
            <a:ext cx="200025" cy="242887"/>
          </a:xfrm>
          <a:prstGeom prst="rect">
            <a:avLst/>
          </a:prstGeom>
          <a:solidFill>
            <a:schemeClr val="bg2"/>
          </a:solidFill>
          <a:ln w="9525">
            <a:solidFill>
              <a:schemeClr val="tx1"/>
            </a:solidFill>
            <a:miter lim="800000"/>
            <a:headEnd/>
            <a:tailEnd/>
          </a:ln>
        </p:spPr>
        <p:txBody>
          <a:bodyPr wrap="none" anchor="ctr"/>
          <a:lstStyle/>
          <a:p>
            <a:endParaRPr lang="en-US"/>
          </a:p>
        </p:txBody>
      </p:sp>
      <p:sp>
        <p:nvSpPr>
          <p:cNvPr id="23610" name="Rectangle 66"/>
          <p:cNvSpPr>
            <a:spLocks noChangeArrowheads="1"/>
          </p:cNvSpPr>
          <p:nvPr/>
        </p:nvSpPr>
        <p:spPr bwMode="auto">
          <a:xfrm>
            <a:off x="3905250" y="3481388"/>
            <a:ext cx="200025" cy="242887"/>
          </a:xfrm>
          <a:prstGeom prst="rect">
            <a:avLst/>
          </a:prstGeom>
          <a:solidFill>
            <a:schemeClr val="bg2"/>
          </a:solidFill>
          <a:ln w="9525">
            <a:solidFill>
              <a:schemeClr val="tx1"/>
            </a:solidFill>
            <a:miter lim="800000"/>
            <a:headEnd/>
            <a:tailEnd/>
          </a:ln>
        </p:spPr>
        <p:txBody>
          <a:bodyPr wrap="none" anchor="ctr"/>
          <a:lstStyle/>
          <a:p>
            <a:endParaRPr lang="en-US"/>
          </a:p>
        </p:txBody>
      </p:sp>
      <p:sp>
        <p:nvSpPr>
          <p:cNvPr id="23611" name="Rectangle 67"/>
          <p:cNvSpPr>
            <a:spLocks noChangeArrowheads="1"/>
          </p:cNvSpPr>
          <p:nvPr/>
        </p:nvSpPr>
        <p:spPr bwMode="auto">
          <a:xfrm>
            <a:off x="4057650" y="3633788"/>
            <a:ext cx="200025" cy="242887"/>
          </a:xfrm>
          <a:prstGeom prst="rect">
            <a:avLst/>
          </a:prstGeom>
          <a:solidFill>
            <a:schemeClr val="bg2"/>
          </a:solidFill>
          <a:ln w="9525">
            <a:solidFill>
              <a:schemeClr val="tx1"/>
            </a:solidFill>
            <a:miter lim="800000"/>
            <a:headEnd/>
            <a:tailEnd/>
          </a:ln>
        </p:spPr>
        <p:txBody>
          <a:bodyPr wrap="none" anchor="ctr"/>
          <a:lstStyle/>
          <a:p>
            <a:endParaRPr lang="en-US"/>
          </a:p>
        </p:txBody>
      </p:sp>
      <p:sp>
        <p:nvSpPr>
          <p:cNvPr id="23612" name="Rectangle 68"/>
          <p:cNvSpPr>
            <a:spLocks noChangeArrowheads="1"/>
          </p:cNvSpPr>
          <p:nvPr/>
        </p:nvSpPr>
        <p:spPr bwMode="auto">
          <a:xfrm>
            <a:off x="4210050" y="3786188"/>
            <a:ext cx="200025" cy="242887"/>
          </a:xfrm>
          <a:prstGeom prst="rect">
            <a:avLst/>
          </a:prstGeom>
          <a:solidFill>
            <a:schemeClr val="bg2"/>
          </a:solidFill>
          <a:ln w="9525">
            <a:solidFill>
              <a:schemeClr val="tx1"/>
            </a:solidFill>
            <a:miter lim="800000"/>
            <a:headEnd/>
            <a:tailEnd/>
          </a:ln>
        </p:spPr>
        <p:txBody>
          <a:bodyPr wrap="none" anchor="ctr"/>
          <a:lstStyle/>
          <a:p>
            <a:endParaRPr lang="en-US"/>
          </a:p>
        </p:txBody>
      </p:sp>
      <p:sp>
        <p:nvSpPr>
          <p:cNvPr id="23613" name="Rectangle 69"/>
          <p:cNvSpPr>
            <a:spLocks noChangeArrowheads="1"/>
          </p:cNvSpPr>
          <p:nvPr/>
        </p:nvSpPr>
        <p:spPr bwMode="auto">
          <a:xfrm>
            <a:off x="4362450" y="3938588"/>
            <a:ext cx="200025" cy="242887"/>
          </a:xfrm>
          <a:prstGeom prst="rect">
            <a:avLst/>
          </a:prstGeom>
          <a:solidFill>
            <a:schemeClr val="bg2"/>
          </a:solidFill>
          <a:ln w="9525">
            <a:solidFill>
              <a:schemeClr val="tx1"/>
            </a:solidFill>
            <a:miter lim="800000"/>
            <a:headEnd/>
            <a:tailEnd/>
          </a:ln>
        </p:spPr>
        <p:txBody>
          <a:bodyPr wrap="none" anchor="ctr"/>
          <a:lstStyle/>
          <a:p>
            <a:endParaRPr lang="en-US"/>
          </a:p>
        </p:txBody>
      </p:sp>
      <p:sp>
        <p:nvSpPr>
          <p:cNvPr id="23614" name="Rectangle 70"/>
          <p:cNvSpPr>
            <a:spLocks noChangeArrowheads="1"/>
          </p:cNvSpPr>
          <p:nvPr/>
        </p:nvSpPr>
        <p:spPr bwMode="auto">
          <a:xfrm>
            <a:off x="4514850" y="4090988"/>
            <a:ext cx="200025" cy="242887"/>
          </a:xfrm>
          <a:prstGeom prst="rect">
            <a:avLst/>
          </a:prstGeom>
          <a:solidFill>
            <a:schemeClr val="bg2"/>
          </a:solidFill>
          <a:ln w="9525">
            <a:solidFill>
              <a:schemeClr val="tx1"/>
            </a:solidFill>
            <a:miter lim="800000"/>
            <a:headEnd/>
            <a:tailEnd/>
          </a:ln>
        </p:spPr>
        <p:txBody>
          <a:bodyPr wrap="none" anchor="ctr"/>
          <a:lstStyle/>
          <a:p>
            <a:endParaRPr lang="en-US"/>
          </a:p>
        </p:txBody>
      </p:sp>
      <p:sp>
        <p:nvSpPr>
          <p:cNvPr id="23615" name="Rectangle 73"/>
          <p:cNvSpPr>
            <a:spLocks noChangeArrowheads="1"/>
          </p:cNvSpPr>
          <p:nvPr/>
        </p:nvSpPr>
        <p:spPr bwMode="auto">
          <a:xfrm>
            <a:off x="4972050" y="4548188"/>
            <a:ext cx="200025" cy="242887"/>
          </a:xfrm>
          <a:prstGeom prst="rect">
            <a:avLst/>
          </a:prstGeom>
          <a:solidFill>
            <a:schemeClr val="folHlink"/>
          </a:solidFill>
          <a:ln w="9525">
            <a:solidFill>
              <a:schemeClr val="tx1"/>
            </a:solidFill>
            <a:miter lim="800000"/>
            <a:headEnd/>
            <a:tailEnd/>
          </a:ln>
        </p:spPr>
        <p:txBody>
          <a:bodyPr wrap="none" anchor="ctr"/>
          <a:lstStyle/>
          <a:p>
            <a:endParaRPr lang="en-US"/>
          </a:p>
        </p:txBody>
      </p:sp>
      <p:sp>
        <p:nvSpPr>
          <p:cNvPr id="23616" name="Rectangle 74"/>
          <p:cNvSpPr>
            <a:spLocks noChangeArrowheads="1"/>
          </p:cNvSpPr>
          <p:nvPr/>
        </p:nvSpPr>
        <p:spPr bwMode="auto">
          <a:xfrm>
            <a:off x="5124450" y="4700588"/>
            <a:ext cx="200025" cy="242887"/>
          </a:xfrm>
          <a:prstGeom prst="rect">
            <a:avLst/>
          </a:prstGeom>
          <a:solidFill>
            <a:schemeClr val="folHlink"/>
          </a:solidFill>
          <a:ln w="9525">
            <a:solidFill>
              <a:schemeClr val="tx1"/>
            </a:solidFill>
            <a:miter lim="800000"/>
            <a:headEnd/>
            <a:tailEnd/>
          </a:ln>
        </p:spPr>
        <p:txBody>
          <a:bodyPr wrap="none" anchor="ctr"/>
          <a:lstStyle/>
          <a:p>
            <a:endParaRPr lang="en-US"/>
          </a:p>
        </p:txBody>
      </p:sp>
      <p:sp>
        <p:nvSpPr>
          <p:cNvPr id="23617" name="Rectangle 75"/>
          <p:cNvSpPr>
            <a:spLocks noChangeArrowheads="1"/>
          </p:cNvSpPr>
          <p:nvPr/>
        </p:nvSpPr>
        <p:spPr bwMode="auto">
          <a:xfrm>
            <a:off x="5276850" y="4852988"/>
            <a:ext cx="200025" cy="242887"/>
          </a:xfrm>
          <a:prstGeom prst="rect">
            <a:avLst/>
          </a:prstGeom>
          <a:solidFill>
            <a:schemeClr val="folHlink"/>
          </a:solidFill>
          <a:ln w="9525">
            <a:solidFill>
              <a:schemeClr val="tx1"/>
            </a:solidFill>
            <a:miter lim="800000"/>
            <a:headEnd/>
            <a:tailEnd/>
          </a:ln>
        </p:spPr>
        <p:txBody>
          <a:bodyPr wrap="none" anchor="ctr"/>
          <a:lstStyle/>
          <a:p>
            <a:endParaRPr lang="en-US"/>
          </a:p>
        </p:txBody>
      </p:sp>
      <p:sp>
        <p:nvSpPr>
          <p:cNvPr id="23618" name="Rectangle 76"/>
          <p:cNvSpPr>
            <a:spLocks noChangeArrowheads="1"/>
          </p:cNvSpPr>
          <p:nvPr/>
        </p:nvSpPr>
        <p:spPr bwMode="auto">
          <a:xfrm>
            <a:off x="5429250" y="5005388"/>
            <a:ext cx="200025" cy="242887"/>
          </a:xfrm>
          <a:prstGeom prst="rect">
            <a:avLst/>
          </a:prstGeom>
          <a:solidFill>
            <a:schemeClr val="folHlink"/>
          </a:solidFill>
          <a:ln w="9525">
            <a:solidFill>
              <a:schemeClr val="tx1"/>
            </a:solidFill>
            <a:miter lim="800000"/>
            <a:headEnd/>
            <a:tailEnd/>
          </a:ln>
        </p:spPr>
        <p:txBody>
          <a:bodyPr wrap="none" anchor="ctr"/>
          <a:lstStyle/>
          <a:p>
            <a:endParaRPr lang="en-US"/>
          </a:p>
        </p:txBody>
      </p:sp>
      <p:sp>
        <p:nvSpPr>
          <p:cNvPr id="23619" name="Rectangle 77"/>
          <p:cNvSpPr>
            <a:spLocks noChangeArrowheads="1"/>
          </p:cNvSpPr>
          <p:nvPr/>
        </p:nvSpPr>
        <p:spPr bwMode="auto">
          <a:xfrm>
            <a:off x="5581650" y="5157788"/>
            <a:ext cx="200025" cy="242887"/>
          </a:xfrm>
          <a:prstGeom prst="rect">
            <a:avLst/>
          </a:prstGeom>
          <a:solidFill>
            <a:schemeClr val="folHlink"/>
          </a:solidFill>
          <a:ln w="9525">
            <a:solidFill>
              <a:schemeClr val="tx1"/>
            </a:solidFill>
            <a:miter lim="800000"/>
            <a:headEnd/>
            <a:tailEnd/>
          </a:ln>
        </p:spPr>
        <p:txBody>
          <a:bodyPr wrap="none" anchor="ctr"/>
          <a:lstStyle/>
          <a:p>
            <a:endParaRPr lang="en-US"/>
          </a:p>
        </p:txBody>
      </p:sp>
      <p:sp>
        <p:nvSpPr>
          <p:cNvPr id="23620" name="Rectangle 78"/>
          <p:cNvSpPr>
            <a:spLocks noChangeArrowheads="1"/>
          </p:cNvSpPr>
          <p:nvPr/>
        </p:nvSpPr>
        <p:spPr bwMode="auto">
          <a:xfrm>
            <a:off x="5734050" y="5310188"/>
            <a:ext cx="200025" cy="242887"/>
          </a:xfrm>
          <a:prstGeom prst="rect">
            <a:avLst/>
          </a:prstGeom>
          <a:solidFill>
            <a:schemeClr val="folHlink"/>
          </a:solidFill>
          <a:ln w="9525">
            <a:solidFill>
              <a:schemeClr val="tx1"/>
            </a:solidFill>
            <a:miter lim="800000"/>
            <a:headEnd/>
            <a:tailEnd/>
          </a:ln>
        </p:spPr>
        <p:txBody>
          <a:bodyPr wrap="none" anchor="ctr"/>
          <a:lstStyle/>
          <a:p>
            <a:endParaRPr lang="en-US"/>
          </a:p>
        </p:txBody>
      </p:sp>
      <p:sp>
        <p:nvSpPr>
          <p:cNvPr id="23621" name="Rectangle 79"/>
          <p:cNvSpPr>
            <a:spLocks noChangeArrowheads="1"/>
          </p:cNvSpPr>
          <p:nvPr/>
        </p:nvSpPr>
        <p:spPr bwMode="auto">
          <a:xfrm>
            <a:off x="5886450" y="5462588"/>
            <a:ext cx="200025" cy="242887"/>
          </a:xfrm>
          <a:prstGeom prst="rect">
            <a:avLst/>
          </a:prstGeom>
          <a:solidFill>
            <a:schemeClr val="folHlink"/>
          </a:solidFill>
          <a:ln w="9525">
            <a:solidFill>
              <a:schemeClr val="tx1"/>
            </a:solidFill>
            <a:miter lim="800000"/>
            <a:headEnd/>
            <a:tailEnd/>
          </a:ln>
        </p:spPr>
        <p:txBody>
          <a:bodyPr wrap="none" anchor="ctr"/>
          <a:lstStyle/>
          <a:p>
            <a:endParaRPr lang="en-US"/>
          </a:p>
        </p:txBody>
      </p:sp>
      <p:sp>
        <p:nvSpPr>
          <p:cNvPr id="23622" name="Rectangle 80"/>
          <p:cNvSpPr>
            <a:spLocks noChangeArrowheads="1"/>
          </p:cNvSpPr>
          <p:nvPr/>
        </p:nvSpPr>
        <p:spPr bwMode="auto">
          <a:xfrm>
            <a:off x="6038850" y="5614988"/>
            <a:ext cx="200025" cy="242887"/>
          </a:xfrm>
          <a:prstGeom prst="rect">
            <a:avLst/>
          </a:prstGeom>
          <a:solidFill>
            <a:schemeClr val="folHlink"/>
          </a:solidFill>
          <a:ln w="9525">
            <a:solidFill>
              <a:schemeClr val="tx1"/>
            </a:solidFill>
            <a:miter lim="800000"/>
            <a:headEnd/>
            <a:tailEnd/>
          </a:ln>
        </p:spPr>
        <p:txBody>
          <a:bodyPr wrap="none" anchor="ctr"/>
          <a:lstStyle/>
          <a:p>
            <a:endParaRPr lang="en-US"/>
          </a:p>
        </p:txBody>
      </p:sp>
      <p:sp>
        <p:nvSpPr>
          <p:cNvPr id="23623" name="Rectangle 81"/>
          <p:cNvSpPr>
            <a:spLocks noChangeArrowheads="1"/>
          </p:cNvSpPr>
          <p:nvPr/>
        </p:nvSpPr>
        <p:spPr bwMode="auto">
          <a:xfrm>
            <a:off x="6191250" y="5767388"/>
            <a:ext cx="200025" cy="242887"/>
          </a:xfrm>
          <a:prstGeom prst="rect">
            <a:avLst/>
          </a:prstGeom>
          <a:solidFill>
            <a:schemeClr val="folHlink"/>
          </a:solidFill>
          <a:ln w="9525">
            <a:solidFill>
              <a:schemeClr val="tx1"/>
            </a:solidFill>
            <a:miter lim="800000"/>
            <a:headEnd/>
            <a:tailEnd/>
          </a:ln>
        </p:spPr>
        <p:txBody>
          <a:bodyPr wrap="none" anchor="ctr"/>
          <a:lstStyle/>
          <a:p>
            <a:endParaRPr lang="en-US"/>
          </a:p>
        </p:txBody>
      </p:sp>
      <p:sp>
        <p:nvSpPr>
          <p:cNvPr id="23624" name="Rectangle 82"/>
          <p:cNvSpPr>
            <a:spLocks noChangeArrowheads="1"/>
          </p:cNvSpPr>
          <p:nvPr/>
        </p:nvSpPr>
        <p:spPr bwMode="auto">
          <a:xfrm>
            <a:off x="2924175" y="1935163"/>
            <a:ext cx="200025" cy="242887"/>
          </a:xfrm>
          <a:prstGeom prst="rect">
            <a:avLst/>
          </a:prstGeom>
          <a:solidFill>
            <a:schemeClr val="hlink"/>
          </a:solidFill>
          <a:ln w="9525">
            <a:solidFill>
              <a:schemeClr val="tx1"/>
            </a:solidFill>
            <a:miter lim="800000"/>
            <a:headEnd/>
            <a:tailEnd/>
          </a:ln>
        </p:spPr>
        <p:txBody>
          <a:bodyPr wrap="none" anchor="ctr"/>
          <a:lstStyle/>
          <a:p>
            <a:endParaRPr lang="en-US"/>
          </a:p>
        </p:txBody>
      </p:sp>
      <p:sp>
        <p:nvSpPr>
          <p:cNvPr id="23625" name="Rectangle 83"/>
          <p:cNvSpPr>
            <a:spLocks noChangeArrowheads="1"/>
          </p:cNvSpPr>
          <p:nvPr/>
        </p:nvSpPr>
        <p:spPr bwMode="auto">
          <a:xfrm>
            <a:off x="3076575" y="2087563"/>
            <a:ext cx="200025" cy="242887"/>
          </a:xfrm>
          <a:prstGeom prst="rect">
            <a:avLst/>
          </a:prstGeom>
          <a:solidFill>
            <a:schemeClr val="hlink"/>
          </a:solidFill>
          <a:ln w="9525">
            <a:solidFill>
              <a:schemeClr val="tx1"/>
            </a:solidFill>
            <a:miter lim="800000"/>
            <a:headEnd/>
            <a:tailEnd/>
          </a:ln>
        </p:spPr>
        <p:txBody>
          <a:bodyPr wrap="none" anchor="ctr"/>
          <a:lstStyle/>
          <a:p>
            <a:endParaRPr lang="en-US"/>
          </a:p>
        </p:txBody>
      </p:sp>
      <p:sp>
        <p:nvSpPr>
          <p:cNvPr id="23626" name="Rectangle 84"/>
          <p:cNvSpPr>
            <a:spLocks noChangeArrowheads="1"/>
          </p:cNvSpPr>
          <p:nvPr/>
        </p:nvSpPr>
        <p:spPr bwMode="auto">
          <a:xfrm>
            <a:off x="3228975" y="2239963"/>
            <a:ext cx="200025" cy="242887"/>
          </a:xfrm>
          <a:prstGeom prst="rect">
            <a:avLst/>
          </a:prstGeom>
          <a:solidFill>
            <a:schemeClr val="hlink"/>
          </a:solidFill>
          <a:ln w="9525">
            <a:solidFill>
              <a:schemeClr val="tx1"/>
            </a:solidFill>
            <a:miter lim="800000"/>
            <a:headEnd/>
            <a:tailEnd/>
          </a:ln>
        </p:spPr>
        <p:txBody>
          <a:bodyPr wrap="none" anchor="ctr"/>
          <a:lstStyle/>
          <a:p>
            <a:endParaRPr lang="en-US"/>
          </a:p>
        </p:txBody>
      </p:sp>
      <p:sp>
        <p:nvSpPr>
          <p:cNvPr id="23627" name="Rectangle 85"/>
          <p:cNvSpPr>
            <a:spLocks noChangeArrowheads="1"/>
          </p:cNvSpPr>
          <p:nvPr/>
        </p:nvSpPr>
        <p:spPr bwMode="auto">
          <a:xfrm>
            <a:off x="3381375" y="2392363"/>
            <a:ext cx="200025" cy="242887"/>
          </a:xfrm>
          <a:prstGeom prst="rect">
            <a:avLst/>
          </a:prstGeom>
          <a:solidFill>
            <a:schemeClr val="accent2"/>
          </a:solidFill>
          <a:ln w="9525">
            <a:solidFill>
              <a:schemeClr val="tx1"/>
            </a:solidFill>
            <a:miter lim="800000"/>
            <a:headEnd/>
            <a:tailEnd/>
          </a:ln>
        </p:spPr>
        <p:txBody>
          <a:bodyPr wrap="none" anchor="ctr"/>
          <a:lstStyle/>
          <a:p>
            <a:endParaRPr lang="en-US"/>
          </a:p>
        </p:txBody>
      </p:sp>
      <p:sp>
        <p:nvSpPr>
          <p:cNvPr id="23628" name="Rectangle 86"/>
          <p:cNvSpPr>
            <a:spLocks noChangeArrowheads="1"/>
          </p:cNvSpPr>
          <p:nvPr/>
        </p:nvSpPr>
        <p:spPr bwMode="auto">
          <a:xfrm>
            <a:off x="3533775" y="2544763"/>
            <a:ext cx="200025" cy="242887"/>
          </a:xfrm>
          <a:prstGeom prst="rect">
            <a:avLst/>
          </a:prstGeom>
          <a:solidFill>
            <a:schemeClr val="accent2"/>
          </a:solidFill>
          <a:ln w="9525">
            <a:solidFill>
              <a:schemeClr val="tx1"/>
            </a:solidFill>
            <a:miter lim="800000"/>
            <a:headEnd/>
            <a:tailEnd/>
          </a:ln>
        </p:spPr>
        <p:txBody>
          <a:bodyPr wrap="none" anchor="ctr"/>
          <a:lstStyle/>
          <a:p>
            <a:endParaRPr lang="en-US"/>
          </a:p>
        </p:txBody>
      </p:sp>
      <p:sp>
        <p:nvSpPr>
          <p:cNvPr id="23629" name="Rectangle 87"/>
          <p:cNvSpPr>
            <a:spLocks noChangeArrowheads="1"/>
          </p:cNvSpPr>
          <p:nvPr/>
        </p:nvSpPr>
        <p:spPr bwMode="auto">
          <a:xfrm>
            <a:off x="3686175" y="2697163"/>
            <a:ext cx="200025" cy="242887"/>
          </a:xfrm>
          <a:prstGeom prst="rect">
            <a:avLst/>
          </a:prstGeom>
          <a:solidFill>
            <a:schemeClr val="accent2"/>
          </a:solidFill>
          <a:ln w="9525">
            <a:solidFill>
              <a:schemeClr val="tx1"/>
            </a:solidFill>
            <a:miter lim="800000"/>
            <a:headEnd/>
            <a:tailEnd/>
          </a:ln>
        </p:spPr>
        <p:txBody>
          <a:bodyPr wrap="none" anchor="ctr"/>
          <a:lstStyle/>
          <a:p>
            <a:endParaRPr lang="en-US"/>
          </a:p>
        </p:txBody>
      </p:sp>
      <p:sp>
        <p:nvSpPr>
          <p:cNvPr id="23630" name="Rectangle 88"/>
          <p:cNvSpPr>
            <a:spLocks noChangeArrowheads="1"/>
          </p:cNvSpPr>
          <p:nvPr/>
        </p:nvSpPr>
        <p:spPr bwMode="auto">
          <a:xfrm>
            <a:off x="3838575" y="2849563"/>
            <a:ext cx="200025" cy="242887"/>
          </a:xfrm>
          <a:prstGeom prst="rect">
            <a:avLst/>
          </a:prstGeom>
          <a:solidFill>
            <a:schemeClr val="accent2"/>
          </a:solidFill>
          <a:ln w="9525">
            <a:solidFill>
              <a:schemeClr val="tx1"/>
            </a:solidFill>
            <a:miter lim="800000"/>
            <a:headEnd/>
            <a:tailEnd/>
          </a:ln>
        </p:spPr>
        <p:txBody>
          <a:bodyPr wrap="none" anchor="ctr"/>
          <a:lstStyle/>
          <a:p>
            <a:endParaRPr lang="en-US"/>
          </a:p>
        </p:txBody>
      </p:sp>
      <p:sp>
        <p:nvSpPr>
          <p:cNvPr id="23631" name="Rectangle 91"/>
          <p:cNvSpPr>
            <a:spLocks noChangeArrowheads="1"/>
          </p:cNvSpPr>
          <p:nvPr/>
        </p:nvSpPr>
        <p:spPr bwMode="auto">
          <a:xfrm>
            <a:off x="4295775" y="3306763"/>
            <a:ext cx="200025" cy="242887"/>
          </a:xfrm>
          <a:prstGeom prst="rect">
            <a:avLst/>
          </a:prstGeom>
          <a:solidFill>
            <a:schemeClr val="bg2"/>
          </a:solidFill>
          <a:ln w="9525">
            <a:solidFill>
              <a:schemeClr val="tx1"/>
            </a:solidFill>
            <a:miter lim="800000"/>
            <a:headEnd/>
            <a:tailEnd/>
          </a:ln>
        </p:spPr>
        <p:txBody>
          <a:bodyPr wrap="none" anchor="ctr"/>
          <a:lstStyle/>
          <a:p>
            <a:endParaRPr lang="en-US"/>
          </a:p>
        </p:txBody>
      </p:sp>
      <p:sp>
        <p:nvSpPr>
          <p:cNvPr id="23632" name="Rectangle 92"/>
          <p:cNvSpPr>
            <a:spLocks noChangeArrowheads="1"/>
          </p:cNvSpPr>
          <p:nvPr/>
        </p:nvSpPr>
        <p:spPr bwMode="auto">
          <a:xfrm>
            <a:off x="4448175" y="3459163"/>
            <a:ext cx="200025" cy="242887"/>
          </a:xfrm>
          <a:prstGeom prst="rect">
            <a:avLst/>
          </a:prstGeom>
          <a:solidFill>
            <a:schemeClr val="bg2"/>
          </a:solidFill>
          <a:ln w="9525">
            <a:solidFill>
              <a:schemeClr val="tx1"/>
            </a:solidFill>
            <a:miter lim="800000"/>
            <a:headEnd/>
            <a:tailEnd/>
          </a:ln>
        </p:spPr>
        <p:txBody>
          <a:bodyPr wrap="none" anchor="ctr"/>
          <a:lstStyle/>
          <a:p>
            <a:endParaRPr lang="en-US"/>
          </a:p>
        </p:txBody>
      </p:sp>
      <p:sp>
        <p:nvSpPr>
          <p:cNvPr id="23633" name="Rectangle 93"/>
          <p:cNvSpPr>
            <a:spLocks noChangeArrowheads="1"/>
          </p:cNvSpPr>
          <p:nvPr/>
        </p:nvSpPr>
        <p:spPr bwMode="auto">
          <a:xfrm>
            <a:off x="4600575" y="3611563"/>
            <a:ext cx="200025" cy="242887"/>
          </a:xfrm>
          <a:prstGeom prst="rect">
            <a:avLst/>
          </a:prstGeom>
          <a:solidFill>
            <a:schemeClr val="bg2"/>
          </a:solidFill>
          <a:ln w="9525">
            <a:solidFill>
              <a:schemeClr val="tx1"/>
            </a:solidFill>
            <a:miter lim="800000"/>
            <a:headEnd/>
            <a:tailEnd/>
          </a:ln>
        </p:spPr>
        <p:txBody>
          <a:bodyPr wrap="none" anchor="ctr"/>
          <a:lstStyle/>
          <a:p>
            <a:endParaRPr lang="en-US"/>
          </a:p>
        </p:txBody>
      </p:sp>
      <p:sp>
        <p:nvSpPr>
          <p:cNvPr id="23634" name="Rectangle 94"/>
          <p:cNvSpPr>
            <a:spLocks noChangeArrowheads="1"/>
          </p:cNvSpPr>
          <p:nvPr/>
        </p:nvSpPr>
        <p:spPr bwMode="auto">
          <a:xfrm>
            <a:off x="4752975" y="3763963"/>
            <a:ext cx="200025" cy="242887"/>
          </a:xfrm>
          <a:prstGeom prst="rect">
            <a:avLst/>
          </a:prstGeom>
          <a:solidFill>
            <a:schemeClr val="bg2"/>
          </a:solidFill>
          <a:ln w="9525">
            <a:solidFill>
              <a:schemeClr val="tx1"/>
            </a:solidFill>
            <a:miter lim="800000"/>
            <a:headEnd/>
            <a:tailEnd/>
          </a:ln>
        </p:spPr>
        <p:txBody>
          <a:bodyPr wrap="none" anchor="ctr"/>
          <a:lstStyle/>
          <a:p>
            <a:endParaRPr lang="en-US"/>
          </a:p>
        </p:txBody>
      </p:sp>
      <p:sp>
        <p:nvSpPr>
          <p:cNvPr id="23635" name="Rectangle 95"/>
          <p:cNvSpPr>
            <a:spLocks noChangeArrowheads="1"/>
          </p:cNvSpPr>
          <p:nvPr/>
        </p:nvSpPr>
        <p:spPr bwMode="auto">
          <a:xfrm>
            <a:off x="4905375" y="3916363"/>
            <a:ext cx="200025" cy="242887"/>
          </a:xfrm>
          <a:prstGeom prst="rect">
            <a:avLst/>
          </a:prstGeom>
          <a:solidFill>
            <a:schemeClr val="bg2"/>
          </a:solidFill>
          <a:ln w="9525">
            <a:solidFill>
              <a:schemeClr val="tx1"/>
            </a:solidFill>
            <a:miter lim="800000"/>
            <a:headEnd/>
            <a:tailEnd/>
          </a:ln>
        </p:spPr>
        <p:txBody>
          <a:bodyPr wrap="none" anchor="ctr"/>
          <a:lstStyle/>
          <a:p>
            <a:endParaRPr lang="en-US"/>
          </a:p>
        </p:txBody>
      </p:sp>
      <p:sp>
        <p:nvSpPr>
          <p:cNvPr id="23636" name="Rectangle 96"/>
          <p:cNvSpPr>
            <a:spLocks noChangeArrowheads="1"/>
          </p:cNvSpPr>
          <p:nvPr/>
        </p:nvSpPr>
        <p:spPr bwMode="auto">
          <a:xfrm>
            <a:off x="5057775" y="4068763"/>
            <a:ext cx="200025" cy="242887"/>
          </a:xfrm>
          <a:prstGeom prst="rect">
            <a:avLst/>
          </a:prstGeom>
          <a:solidFill>
            <a:schemeClr val="bg2"/>
          </a:solidFill>
          <a:ln w="9525">
            <a:solidFill>
              <a:schemeClr val="tx1"/>
            </a:solidFill>
            <a:miter lim="800000"/>
            <a:headEnd/>
            <a:tailEnd/>
          </a:ln>
        </p:spPr>
        <p:txBody>
          <a:bodyPr wrap="none" anchor="ctr"/>
          <a:lstStyle/>
          <a:p>
            <a:endParaRPr lang="en-US"/>
          </a:p>
        </p:txBody>
      </p:sp>
      <p:sp>
        <p:nvSpPr>
          <p:cNvPr id="23637" name="Rectangle 99"/>
          <p:cNvSpPr>
            <a:spLocks noChangeArrowheads="1"/>
          </p:cNvSpPr>
          <p:nvPr/>
        </p:nvSpPr>
        <p:spPr bwMode="auto">
          <a:xfrm>
            <a:off x="5514975" y="4525963"/>
            <a:ext cx="200025" cy="242887"/>
          </a:xfrm>
          <a:prstGeom prst="rect">
            <a:avLst/>
          </a:prstGeom>
          <a:solidFill>
            <a:schemeClr val="folHlink"/>
          </a:solidFill>
          <a:ln w="9525">
            <a:solidFill>
              <a:schemeClr val="tx1"/>
            </a:solidFill>
            <a:miter lim="800000"/>
            <a:headEnd/>
            <a:tailEnd/>
          </a:ln>
        </p:spPr>
        <p:txBody>
          <a:bodyPr wrap="none" anchor="ctr"/>
          <a:lstStyle/>
          <a:p>
            <a:endParaRPr lang="en-US"/>
          </a:p>
        </p:txBody>
      </p:sp>
      <p:sp>
        <p:nvSpPr>
          <p:cNvPr id="23638" name="Rectangle 100"/>
          <p:cNvSpPr>
            <a:spLocks noChangeArrowheads="1"/>
          </p:cNvSpPr>
          <p:nvPr/>
        </p:nvSpPr>
        <p:spPr bwMode="auto">
          <a:xfrm>
            <a:off x="5667375" y="4678363"/>
            <a:ext cx="200025" cy="242887"/>
          </a:xfrm>
          <a:prstGeom prst="rect">
            <a:avLst/>
          </a:prstGeom>
          <a:solidFill>
            <a:schemeClr val="folHlink"/>
          </a:solidFill>
          <a:ln w="9525">
            <a:solidFill>
              <a:schemeClr val="tx1"/>
            </a:solidFill>
            <a:miter lim="800000"/>
            <a:headEnd/>
            <a:tailEnd/>
          </a:ln>
        </p:spPr>
        <p:txBody>
          <a:bodyPr wrap="none" anchor="ctr"/>
          <a:lstStyle/>
          <a:p>
            <a:endParaRPr lang="en-US"/>
          </a:p>
        </p:txBody>
      </p:sp>
      <p:sp>
        <p:nvSpPr>
          <p:cNvPr id="23639" name="Rectangle 101"/>
          <p:cNvSpPr>
            <a:spLocks noChangeArrowheads="1"/>
          </p:cNvSpPr>
          <p:nvPr/>
        </p:nvSpPr>
        <p:spPr bwMode="auto">
          <a:xfrm>
            <a:off x="5819775" y="4830763"/>
            <a:ext cx="200025" cy="242887"/>
          </a:xfrm>
          <a:prstGeom prst="rect">
            <a:avLst/>
          </a:prstGeom>
          <a:solidFill>
            <a:schemeClr val="folHlink"/>
          </a:solidFill>
          <a:ln w="9525">
            <a:solidFill>
              <a:schemeClr val="tx1"/>
            </a:solidFill>
            <a:miter lim="800000"/>
            <a:headEnd/>
            <a:tailEnd/>
          </a:ln>
        </p:spPr>
        <p:txBody>
          <a:bodyPr wrap="none" anchor="ctr"/>
          <a:lstStyle/>
          <a:p>
            <a:endParaRPr lang="en-US"/>
          </a:p>
        </p:txBody>
      </p:sp>
      <p:sp>
        <p:nvSpPr>
          <p:cNvPr id="23640" name="Rectangle 102"/>
          <p:cNvSpPr>
            <a:spLocks noChangeArrowheads="1"/>
          </p:cNvSpPr>
          <p:nvPr/>
        </p:nvSpPr>
        <p:spPr bwMode="auto">
          <a:xfrm>
            <a:off x="5972175" y="4983163"/>
            <a:ext cx="200025" cy="242887"/>
          </a:xfrm>
          <a:prstGeom prst="rect">
            <a:avLst/>
          </a:prstGeom>
          <a:solidFill>
            <a:schemeClr val="folHlink"/>
          </a:solidFill>
          <a:ln w="9525">
            <a:solidFill>
              <a:schemeClr val="tx1"/>
            </a:solidFill>
            <a:miter lim="800000"/>
            <a:headEnd/>
            <a:tailEnd/>
          </a:ln>
        </p:spPr>
        <p:txBody>
          <a:bodyPr wrap="none" anchor="ctr"/>
          <a:lstStyle/>
          <a:p>
            <a:endParaRPr lang="en-US"/>
          </a:p>
        </p:txBody>
      </p:sp>
      <p:sp>
        <p:nvSpPr>
          <p:cNvPr id="23641" name="Rectangle 103"/>
          <p:cNvSpPr>
            <a:spLocks noChangeArrowheads="1"/>
          </p:cNvSpPr>
          <p:nvPr/>
        </p:nvSpPr>
        <p:spPr bwMode="auto">
          <a:xfrm>
            <a:off x="6124575" y="5135563"/>
            <a:ext cx="200025" cy="242887"/>
          </a:xfrm>
          <a:prstGeom prst="rect">
            <a:avLst/>
          </a:prstGeom>
          <a:solidFill>
            <a:schemeClr val="folHlink"/>
          </a:solidFill>
          <a:ln w="9525">
            <a:solidFill>
              <a:schemeClr val="tx1"/>
            </a:solidFill>
            <a:miter lim="800000"/>
            <a:headEnd/>
            <a:tailEnd/>
          </a:ln>
        </p:spPr>
        <p:txBody>
          <a:bodyPr wrap="none" anchor="ctr"/>
          <a:lstStyle/>
          <a:p>
            <a:endParaRPr lang="en-US"/>
          </a:p>
        </p:txBody>
      </p:sp>
      <p:sp>
        <p:nvSpPr>
          <p:cNvPr id="23642" name="Rectangle 104"/>
          <p:cNvSpPr>
            <a:spLocks noChangeArrowheads="1"/>
          </p:cNvSpPr>
          <p:nvPr/>
        </p:nvSpPr>
        <p:spPr bwMode="auto">
          <a:xfrm>
            <a:off x="6276975" y="5287963"/>
            <a:ext cx="200025" cy="242887"/>
          </a:xfrm>
          <a:prstGeom prst="rect">
            <a:avLst/>
          </a:prstGeom>
          <a:solidFill>
            <a:schemeClr val="folHlink"/>
          </a:solidFill>
          <a:ln w="9525">
            <a:solidFill>
              <a:schemeClr val="tx1"/>
            </a:solidFill>
            <a:miter lim="800000"/>
            <a:headEnd/>
            <a:tailEnd/>
          </a:ln>
        </p:spPr>
        <p:txBody>
          <a:bodyPr wrap="none" anchor="ctr"/>
          <a:lstStyle/>
          <a:p>
            <a:endParaRPr lang="en-US"/>
          </a:p>
        </p:txBody>
      </p:sp>
      <p:sp>
        <p:nvSpPr>
          <p:cNvPr id="23643" name="Rectangle 105"/>
          <p:cNvSpPr>
            <a:spLocks noChangeArrowheads="1"/>
          </p:cNvSpPr>
          <p:nvPr/>
        </p:nvSpPr>
        <p:spPr bwMode="auto">
          <a:xfrm>
            <a:off x="6429375" y="5440363"/>
            <a:ext cx="200025" cy="242887"/>
          </a:xfrm>
          <a:prstGeom prst="rect">
            <a:avLst/>
          </a:prstGeom>
          <a:solidFill>
            <a:schemeClr val="folHlink"/>
          </a:solidFill>
          <a:ln w="9525">
            <a:solidFill>
              <a:schemeClr val="tx1"/>
            </a:solidFill>
            <a:miter lim="800000"/>
            <a:headEnd/>
            <a:tailEnd/>
          </a:ln>
        </p:spPr>
        <p:txBody>
          <a:bodyPr wrap="none" anchor="ctr"/>
          <a:lstStyle/>
          <a:p>
            <a:endParaRPr lang="en-US"/>
          </a:p>
        </p:txBody>
      </p:sp>
      <p:sp>
        <p:nvSpPr>
          <p:cNvPr id="23644" name="Rectangle 106"/>
          <p:cNvSpPr>
            <a:spLocks noChangeArrowheads="1"/>
          </p:cNvSpPr>
          <p:nvPr/>
        </p:nvSpPr>
        <p:spPr bwMode="auto">
          <a:xfrm>
            <a:off x="6581775" y="5592763"/>
            <a:ext cx="200025" cy="242887"/>
          </a:xfrm>
          <a:prstGeom prst="rect">
            <a:avLst/>
          </a:prstGeom>
          <a:solidFill>
            <a:schemeClr val="folHlink"/>
          </a:solidFill>
          <a:ln w="9525">
            <a:solidFill>
              <a:schemeClr val="tx1"/>
            </a:solidFill>
            <a:miter lim="800000"/>
            <a:headEnd/>
            <a:tailEnd/>
          </a:ln>
        </p:spPr>
        <p:txBody>
          <a:bodyPr wrap="none" anchor="ctr"/>
          <a:lstStyle/>
          <a:p>
            <a:endParaRPr lang="en-US"/>
          </a:p>
        </p:txBody>
      </p:sp>
      <p:sp>
        <p:nvSpPr>
          <p:cNvPr id="23645" name="Rectangle 107"/>
          <p:cNvSpPr>
            <a:spLocks noChangeArrowheads="1"/>
          </p:cNvSpPr>
          <p:nvPr/>
        </p:nvSpPr>
        <p:spPr bwMode="auto">
          <a:xfrm>
            <a:off x="6734175" y="5745163"/>
            <a:ext cx="200025" cy="242887"/>
          </a:xfrm>
          <a:prstGeom prst="rect">
            <a:avLst/>
          </a:prstGeom>
          <a:solidFill>
            <a:schemeClr val="folHlink"/>
          </a:solidFill>
          <a:ln w="9525">
            <a:solidFill>
              <a:schemeClr val="tx1"/>
            </a:solidFill>
            <a:miter lim="800000"/>
            <a:headEnd/>
            <a:tailEnd/>
          </a:ln>
        </p:spPr>
        <p:txBody>
          <a:bodyPr wrap="none" anchor="ctr"/>
          <a:lstStyle/>
          <a:p>
            <a:endParaRPr lang="en-US"/>
          </a:p>
        </p:txBody>
      </p:sp>
      <p:sp>
        <p:nvSpPr>
          <p:cNvPr id="23646" name="Rectangle 108"/>
          <p:cNvSpPr>
            <a:spLocks noChangeArrowheads="1"/>
          </p:cNvSpPr>
          <p:nvPr/>
        </p:nvSpPr>
        <p:spPr bwMode="auto">
          <a:xfrm>
            <a:off x="3524250" y="1957388"/>
            <a:ext cx="200025" cy="242887"/>
          </a:xfrm>
          <a:prstGeom prst="rect">
            <a:avLst/>
          </a:prstGeom>
          <a:solidFill>
            <a:schemeClr val="hlink"/>
          </a:solidFill>
          <a:ln w="9525">
            <a:solidFill>
              <a:schemeClr val="tx1"/>
            </a:solidFill>
            <a:miter lim="800000"/>
            <a:headEnd/>
            <a:tailEnd/>
          </a:ln>
        </p:spPr>
        <p:txBody>
          <a:bodyPr wrap="none" anchor="ctr"/>
          <a:lstStyle/>
          <a:p>
            <a:endParaRPr lang="en-US"/>
          </a:p>
        </p:txBody>
      </p:sp>
      <p:sp>
        <p:nvSpPr>
          <p:cNvPr id="23647" name="Rectangle 109"/>
          <p:cNvSpPr>
            <a:spLocks noChangeArrowheads="1"/>
          </p:cNvSpPr>
          <p:nvPr/>
        </p:nvSpPr>
        <p:spPr bwMode="auto">
          <a:xfrm>
            <a:off x="3676650" y="2109788"/>
            <a:ext cx="200025" cy="242887"/>
          </a:xfrm>
          <a:prstGeom prst="rect">
            <a:avLst/>
          </a:prstGeom>
          <a:solidFill>
            <a:schemeClr val="hlink"/>
          </a:solidFill>
          <a:ln w="9525">
            <a:solidFill>
              <a:schemeClr val="tx1"/>
            </a:solidFill>
            <a:miter lim="800000"/>
            <a:headEnd/>
            <a:tailEnd/>
          </a:ln>
        </p:spPr>
        <p:txBody>
          <a:bodyPr wrap="none" anchor="ctr"/>
          <a:lstStyle/>
          <a:p>
            <a:endParaRPr lang="en-US"/>
          </a:p>
        </p:txBody>
      </p:sp>
      <p:sp>
        <p:nvSpPr>
          <p:cNvPr id="23648" name="Rectangle 110"/>
          <p:cNvSpPr>
            <a:spLocks noChangeArrowheads="1"/>
          </p:cNvSpPr>
          <p:nvPr/>
        </p:nvSpPr>
        <p:spPr bwMode="auto">
          <a:xfrm>
            <a:off x="3829050" y="2262188"/>
            <a:ext cx="200025" cy="242887"/>
          </a:xfrm>
          <a:prstGeom prst="rect">
            <a:avLst/>
          </a:prstGeom>
          <a:solidFill>
            <a:schemeClr val="hlink"/>
          </a:solidFill>
          <a:ln w="9525">
            <a:solidFill>
              <a:schemeClr val="tx1"/>
            </a:solidFill>
            <a:miter lim="800000"/>
            <a:headEnd/>
            <a:tailEnd/>
          </a:ln>
        </p:spPr>
        <p:txBody>
          <a:bodyPr wrap="none" anchor="ctr"/>
          <a:lstStyle/>
          <a:p>
            <a:endParaRPr lang="en-US"/>
          </a:p>
        </p:txBody>
      </p:sp>
      <p:sp>
        <p:nvSpPr>
          <p:cNvPr id="23649" name="Rectangle 111"/>
          <p:cNvSpPr>
            <a:spLocks noChangeArrowheads="1"/>
          </p:cNvSpPr>
          <p:nvPr/>
        </p:nvSpPr>
        <p:spPr bwMode="auto">
          <a:xfrm>
            <a:off x="3981450" y="2414588"/>
            <a:ext cx="200025" cy="242887"/>
          </a:xfrm>
          <a:prstGeom prst="rect">
            <a:avLst/>
          </a:prstGeom>
          <a:solidFill>
            <a:schemeClr val="accent2"/>
          </a:solidFill>
          <a:ln w="9525">
            <a:solidFill>
              <a:schemeClr val="tx1"/>
            </a:solidFill>
            <a:miter lim="800000"/>
            <a:headEnd/>
            <a:tailEnd/>
          </a:ln>
        </p:spPr>
        <p:txBody>
          <a:bodyPr wrap="none" anchor="ctr"/>
          <a:lstStyle/>
          <a:p>
            <a:endParaRPr lang="en-US"/>
          </a:p>
        </p:txBody>
      </p:sp>
      <p:sp>
        <p:nvSpPr>
          <p:cNvPr id="23650" name="Rectangle 112"/>
          <p:cNvSpPr>
            <a:spLocks noChangeArrowheads="1"/>
          </p:cNvSpPr>
          <p:nvPr/>
        </p:nvSpPr>
        <p:spPr bwMode="auto">
          <a:xfrm>
            <a:off x="4133850" y="2566988"/>
            <a:ext cx="200025" cy="242887"/>
          </a:xfrm>
          <a:prstGeom prst="rect">
            <a:avLst/>
          </a:prstGeom>
          <a:solidFill>
            <a:schemeClr val="accent2"/>
          </a:solidFill>
          <a:ln w="9525">
            <a:solidFill>
              <a:schemeClr val="tx1"/>
            </a:solidFill>
            <a:miter lim="800000"/>
            <a:headEnd/>
            <a:tailEnd/>
          </a:ln>
        </p:spPr>
        <p:txBody>
          <a:bodyPr wrap="none" anchor="ctr"/>
          <a:lstStyle/>
          <a:p>
            <a:endParaRPr lang="en-US"/>
          </a:p>
        </p:txBody>
      </p:sp>
      <p:sp>
        <p:nvSpPr>
          <p:cNvPr id="23651" name="Rectangle 113"/>
          <p:cNvSpPr>
            <a:spLocks noChangeArrowheads="1"/>
          </p:cNvSpPr>
          <p:nvPr/>
        </p:nvSpPr>
        <p:spPr bwMode="auto">
          <a:xfrm>
            <a:off x="4286250" y="2719388"/>
            <a:ext cx="200025" cy="242887"/>
          </a:xfrm>
          <a:prstGeom prst="rect">
            <a:avLst/>
          </a:prstGeom>
          <a:solidFill>
            <a:schemeClr val="accent2"/>
          </a:solidFill>
          <a:ln w="9525">
            <a:solidFill>
              <a:schemeClr val="tx1"/>
            </a:solidFill>
            <a:miter lim="800000"/>
            <a:headEnd/>
            <a:tailEnd/>
          </a:ln>
        </p:spPr>
        <p:txBody>
          <a:bodyPr wrap="none" anchor="ctr"/>
          <a:lstStyle/>
          <a:p>
            <a:endParaRPr lang="en-US"/>
          </a:p>
        </p:txBody>
      </p:sp>
      <p:sp>
        <p:nvSpPr>
          <p:cNvPr id="23652" name="Rectangle 114"/>
          <p:cNvSpPr>
            <a:spLocks noChangeArrowheads="1"/>
          </p:cNvSpPr>
          <p:nvPr/>
        </p:nvSpPr>
        <p:spPr bwMode="auto">
          <a:xfrm>
            <a:off x="4438650" y="2871788"/>
            <a:ext cx="200025" cy="242887"/>
          </a:xfrm>
          <a:prstGeom prst="rect">
            <a:avLst/>
          </a:prstGeom>
          <a:solidFill>
            <a:schemeClr val="accent2"/>
          </a:solidFill>
          <a:ln w="9525">
            <a:solidFill>
              <a:schemeClr val="tx1"/>
            </a:solidFill>
            <a:miter lim="800000"/>
            <a:headEnd/>
            <a:tailEnd/>
          </a:ln>
        </p:spPr>
        <p:txBody>
          <a:bodyPr wrap="none" anchor="ctr"/>
          <a:lstStyle/>
          <a:p>
            <a:endParaRPr lang="en-US"/>
          </a:p>
        </p:txBody>
      </p:sp>
      <p:sp>
        <p:nvSpPr>
          <p:cNvPr id="23653" name="Rectangle 116"/>
          <p:cNvSpPr>
            <a:spLocks noChangeArrowheads="1"/>
          </p:cNvSpPr>
          <p:nvPr/>
        </p:nvSpPr>
        <p:spPr bwMode="auto">
          <a:xfrm>
            <a:off x="4743450" y="3176588"/>
            <a:ext cx="200025" cy="242887"/>
          </a:xfrm>
          <a:prstGeom prst="rect">
            <a:avLst/>
          </a:prstGeom>
          <a:solidFill>
            <a:schemeClr val="bg2"/>
          </a:solidFill>
          <a:ln w="9525">
            <a:solidFill>
              <a:schemeClr val="tx1"/>
            </a:solidFill>
            <a:miter lim="800000"/>
            <a:headEnd/>
            <a:tailEnd/>
          </a:ln>
        </p:spPr>
        <p:txBody>
          <a:bodyPr wrap="none" anchor="ctr"/>
          <a:lstStyle/>
          <a:p>
            <a:endParaRPr lang="en-US"/>
          </a:p>
        </p:txBody>
      </p:sp>
      <p:sp>
        <p:nvSpPr>
          <p:cNvPr id="23654" name="Rectangle 117"/>
          <p:cNvSpPr>
            <a:spLocks noChangeArrowheads="1"/>
          </p:cNvSpPr>
          <p:nvPr/>
        </p:nvSpPr>
        <p:spPr bwMode="auto">
          <a:xfrm>
            <a:off x="4895850" y="3328988"/>
            <a:ext cx="200025" cy="242887"/>
          </a:xfrm>
          <a:prstGeom prst="rect">
            <a:avLst/>
          </a:prstGeom>
          <a:solidFill>
            <a:schemeClr val="bg2"/>
          </a:solidFill>
          <a:ln w="9525">
            <a:solidFill>
              <a:schemeClr val="tx1"/>
            </a:solidFill>
            <a:miter lim="800000"/>
            <a:headEnd/>
            <a:tailEnd/>
          </a:ln>
        </p:spPr>
        <p:txBody>
          <a:bodyPr wrap="none" anchor="ctr"/>
          <a:lstStyle/>
          <a:p>
            <a:endParaRPr lang="en-US"/>
          </a:p>
        </p:txBody>
      </p:sp>
      <p:sp>
        <p:nvSpPr>
          <p:cNvPr id="23655" name="Rectangle 118"/>
          <p:cNvSpPr>
            <a:spLocks noChangeArrowheads="1"/>
          </p:cNvSpPr>
          <p:nvPr/>
        </p:nvSpPr>
        <p:spPr bwMode="auto">
          <a:xfrm>
            <a:off x="5048250" y="3481388"/>
            <a:ext cx="200025" cy="242887"/>
          </a:xfrm>
          <a:prstGeom prst="rect">
            <a:avLst/>
          </a:prstGeom>
          <a:solidFill>
            <a:schemeClr val="bg2"/>
          </a:solidFill>
          <a:ln w="9525">
            <a:solidFill>
              <a:schemeClr val="tx1"/>
            </a:solidFill>
            <a:miter lim="800000"/>
            <a:headEnd/>
            <a:tailEnd/>
          </a:ln>
        </p:spPr>
        <p:txBody>
          <a:bodyPr wrap="none" anchor="ctr"/>
          <a:lstStyle/>
          <a:p>
            <a:endParaRPr lang="en-US"/>
          </a:p>
        </p:txBody>
      </p:sp>
      <p:sp>
        <p:nvSpPr>
          <p:cNvPr id="23656" name="Rectangle 119"/>
          <p:cNvSpPr>
            <a:spLocks noChangeArrowheads="1"/>
          </p:cNvSpPr>
          <p:nvPr/>
        </p:nvSpPr>
        <p:spPr bwMode="auto">
          <a:xfrm>
            <a:off x="5200650" y="3633788"/>
            <a:ext cx="200025" cy="242887"/>
          </a:xfrm>
          <a:prstGeom prst="rect">
            <a:avLst/>
          </a:prstGeom>
          <a:solidFill>
            <a:schemeClr val="bg2"/>
          </a:solidFill>
          <a:ln w="9525">
            <a:solidFill>
              <a:schemeClr val="tx1"/>
            </a:solidFill>
            <a:miter lim="800000"/>
            <a:headEnd/>
            <a:tailEnd/>
          </a:ln>
        </p:spPr>
        <p:txBody>
          <a:bodyPr wrap="none" anchor="ctr"/>
          <a:lstStyle/>
          <a:p>
            <a:endParaRPr lang="en-US"/>
          </a:p>
        </p:txBody>
      </p:sp>
      <p:sp>
        <p:nvSpPr>
          <p:cNvPr id="23657" name="Rectangle 120"/>
          <p:cNvSpPr>
            <a:spLocks noChangeArrowheads="1"/>
          </p:cNvSpPr>
          <p:nvPr/>
        </p:nvSpPr>
        <p:spPr bwMode="auto">
          <a:xfrm>
            <a:off x="5353050" y="3786188"/>
            <a:ext cx="200025" cy="242887"/>
          </a:xfrm>
          <a:prstGeom prst="rect">
            <a:avLst/>
          </a:prstGeom>
          <a:solidFill>
            <a:schemeClr val="bg2"/>
          </a:solidFill>
          <a:ln w="9525">
            <a:solidFill>
              <a:schemeClr val="tx1"/>
            </a:solidFill>
            <a:miter lim="800000"/>
            <a:headEnd/>
            <a:tailEnd/>
          </a:ln>
        </p:spPr>
        <p:txBody>
          <a:bodyPr wrap="none" anchor="ctr"/>
          <a:lstStyle/>
          <a:p>
            <a:endParaRPr lang="en-US"/>
          </a:p>
        </p:txBody>
      </p:sp>
      <p:sp>
        <p:nvSpPr>
          <p:cNvPr id="23658" name="Rectangle 121"/>
          <p:cNvSpPr>
            <a:spLocks noChangeArrowheads="1"/>
          </p:cNvSpPr>
          <p:nvPr/>
        </p:nvSpPr>
        <p:spPr bwMode="auto">
          <a:xfrm>
            <a:off x="5505450" y="3938588"/>
            <a:ext cx="200025" cy="242887"/>
          </a:xfrm>
          <a:prstGeom prst="rect">
            <a:avLst/>
          </a:prstGeom>
          <a:solidFill>
            <a:schemeClr val="bg2"/>
          </a:solidFill>
          <a:ln w="9525">
            <a:solidFill>
              <a:schemeClr val="tx1"/>
            </a:solidFill>
            <a:miter lim="800000"/>
            <a:headEnd/>
            <a:tailEnd/>
          </a:ln>
        </p:spPr>
        <p:txBody>
          <a:bodyPr wrap="none" anchor="ctr"/>
          <a:lstStyle/>
          <a:p>
            <a:endParaRPr lang="en-US"/>
          </a:p>
        </p:txBody>
      </p:sp>
      <p:sp>
        <p:nvSpPr>
          <p:cNvPr id="23659" name="Rectangle 122"/>
          <p:cNvSpPr>
            <a:spLocks noChangeArrowheads="1"/>
          </p:cNvSpPr>
          <p:nvPr/>
        </p:nvSpPr>
        <p:spPr bwMode="auto">
          <a:xfrm>
            <a:off x="5657850" y="4090988"/>
            <a:ext cx="200025" cy="242887"/>
          </a:xfrm>
          <a:prstGeom prst="rect">
            <a:avLst/>
          </a:prstGeom>
          <a:solidFill>
            <a:schemeClr val="bg2"/>
          </a:solidFill>
          <a:ln w="9525">
            <a:solidFill>
              <a:schemeClr val="tx1"/>
            </a:solidFill>
            <a:miter lim="800000"/>
            <a:headEnd/>
            <a:tailEnd/>
          </a:ln>
        </p:spPr>
        <p:txBody>
          <a:bodyPr wrap="none" anchor="ctr"/>
          <a:lstStyle/>
          <a:p>
            <a:endParaRPr lang="en-US"/>
          </a:p>
        </p:txBody>
      </p:sp>
      <p:sp>
        <p:nvSpPr>
          <p:cNvPr id="23660" name="Rectangle 125"/>
          <p:cNvSpPr>
            <a:spLocks noChangeArrowheads="1"/>
          </p:cNvSpPr>
          <p:nvPr/>
        </p:nvSpPr>
        <p:spPr bwMode="auto">
          <a:xfrm>
            <a:off x="6115050" y="4548188"/>
            <a:ext cx="200025" cy="242887"/>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3661" name="Rectangle 126"/>
          <p:cNvSpPr>
            <a:spLocks noChangeArrowheads="1"/>
          </p:cNvSpPr>
          <p:nvPr/>
        </p:nvSpPr>
        <p:spPr bwMode="auto">
          <a:xfrm>
            <a:off x="6267450" y="4700588"/>
            <a:ext cx="200025" cy="242887"/>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3662" name="Rectangle 127"/>
          <p:cNvSpPr>
            <a:spLocks noChangeArrowheads="1"/>
          </p:cNvSpPr>
          <p:nvPr/>
        </p:nvSpPr>
        <p:spPr bwMode="auto">
          <a:xfrm>
            <a:off x="6419850" y="4852988"/>
            <a:ext cx="200025" cy="242887"/>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3663" name="Rectangle 128"/>
          <p:cNvSpPr>
            <a:spLocks noChangeArrowheads="1"/>
          </p:cNvSpPr>
          <p:nvPr/>
        </p:nvSpPr>
        <p:spPr bwMode="auto">
          <a:xfrm>
            <a:off x="6572250" y="5005388"/>
            <a:ext cx="200025" cy="242887"/>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3664" name="Rectangle 129"/>
          <p:cNvSpPr>
            <a:spLocks noChangeArrowheads="1"/>
          </p:cNvSpPr>
          <p:nvPr/>
        </p:nvSpPr>
        <p:spPr bwMode="auto">
          <a:xfrm>
            <a:off x="6724650" y="5157788"/>
            <a:ext cx="200025" cy="242887"/>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3665" name="Rectangle 130"/>
          <p:cNvSpPr>
            <a:spLocks noChangeArrowheads="1"/>
          </p:cNvSpPr>
          <p:nvPr/>
        </p:nvSpPr>
        <p:spPr bwMode="auto">
          <a:xfrm>
            <a:off x="6877050" y="5310188"/>
            <a:ext cx="200025" cy="242887"/>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3666" name="Rectangle 131"/>
          <p:cNvSpPr>
            <a:spLocks noChangeArrowheads="1"/>
          </p:cNvSpPr>
          <p:nvPr/>
        </p:nvSpPr>
        <p:spPr bwMode="auto">
          <a:xfrm>
            <a:off x="7029450" y="5462588"/>
            <a:ext cx="200025" cy="242887"/>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3667" name="Rectangle 132"/>
          <p:cNvSpPr>
            <a:spLocks noChangeArrowheads="1"/>
          </p:cNvSpPr>
          <p:nvPr/>
        </p:nvSpPr>
        <p:spPr bwMode="auto">
          <a:xfrm>
            <a:off x="7181850" y="5614988"/>
            <a:ext cx="200025" cy="242887"/>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3668" name="Rectangle 133"/>
          <p:cNvSpPr>
            <a:spLocks noChangeArrowheads="1"/>
          </p:cNvSpPr>
          <p:nvPr/>
        </p:nvSpPr>
        <p:spPr bwMode="auto">
          <a:xfrm>
            <a:off x="7334250" y="5767388"/>
            <a:ext cx="200025" cy="242887"/>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3669" name="Rectangle 134"/>
          <p:cNvSpPr>
            <a:spLocks noChangeArrowheads="1"/>
          </p:cNvSpPr>
          <p:nvPr/>
        </p:nvSpPr>
        <p:spPr bwMode="auto">
          <a:xfrm>
            <a:off x="4095750" y="1957388"/>
            <a:ext cx="200025" cy="242887"/>
          </a:xfrm>
          <a:prstGeom prst="rect">
            <a:avLst/>
          </a:prstGeom>
          <a:solidFill>
            <a:schemeClr val="hlink"/>
          </a:solidFill>
          <a:ln w="9525">
            <a:solidFill>
              <a:schemeClr val="tx1"/>
            </a:solidFill>
            <a:miter lim="800000"/>
            <a:headEnd/>
            <a:tailEnd/>
          </a:ln>
        </p:spPr>
        <p:txBody>
          <a:bodyPr wrap="none" anchor="ctr"/>
          <a:lstStyle/>
          <a:p>
            <a:endParaRPr lang="en-US"/>
          </a:p>
        </p:txBody>
      </p:sp>
      <p:sp>
        <p:nvSpPr>
          <p:cNvPr id="23670" name="Rectangle 135"/>
          <p:cNvSpPr>
            <a:spLocks noChangeArrowheads="1"/>
          </p:cNvSpPr>
          <p:nvPr/>
        </p:nvSpPr>
        <p:spPr bwMode="auto">
          <a:xfrm>
            <a:off x="4248150" y="2109788"/>
            <a:ext cx="200025" cy="242887"/>
          </a:xfrm>
          <a:prstGeom prst="rect">
            <a:avLst/>
          </a:prstGeom>
          <a:solidFill>
            <a:schemeClr val="hlink"/>
          </a:solidFill>
          <a:ln w="9525">
            <a:solidFill>
              <a:schemeClr val="tx1"/>
            </a:solidFill>
            <a:miter lim="800000"/>
            <a:headEnd/>
            <a:tailEnd/>
          </a:ln>
        </p:spPr>
        <p:txBody>
          <a:bodyPr wrap="none" anchor="ctr"/>
          <a:lstStyle/>
          <a:p>
            <a:endParaRPr lang="en-US"/>
          </a:p>
        </p:txBody>
      </p:sp>
      <p:sp>
        <p:nvSpPr>
          <p:cNvPr id="23671" name="Rectangle 136"/>
          <p:cNvSpPr>
            <a:spLocks noChangeArrowheads="1"/>
          </p:cNvSpPr>
          <p:nvPr/>
        </p:nvSpPr>
        <p:spPr bwMode="auto">
          <a:xfrm>
            <a:off x="4400550" y="2262188"/>
            <a:ext cx="200025" cy="242887"/>
          </a:xfrm>
          <a:prstGeom prst="rect">
            <a:avLst/>
          </a:prstGeom>
          <a:solidFill>
            <a:schemeClr val="hlink"/>
          </a:solidFill>
          <a:ln w="9525">
            <a:solidFill>
              <a:schemeClr val="tx1"/>
            </a:solidFill>
            <a:miter lim="800000"/>
            <a:headEnd/>
            <a:tailEnd/>
          </a:ln>
        </p:spPr>
        <p:txBody>
          <a:bodyPr wrap="none" anchor="ctr"/>
          <a:lstStyle/>
          <a:p>
            <a:endParaRPr lang="en-US"/>
          </a:p>
        </p:txBody>
      </p:sp>
      <p:sp>
        <p:nvSpPr>
          <p:cNvPr id="23672" name="Rectangle 137"/>
          <p:cNvSpPr>
            <a:spLocks noChangeArrowheads="1"/>
          </p:cNvSpPr>
          <p:nvPr/>
        </p:nvSpPr>
        <p:spPr bwMode="auto">
          <a:xfrm>
            <a:off x="4552950" y="2414588"/>
            <a:ext cx="200025" cy="242887"/>
          </a:xfrm>
          <a:prstGeom prst="rect">
            <a:avLst/>
          </a:prstGeom>
          <a:solidFill>
            <a:schemeClr val="accent2"/>
          </a:solidFill>
          <a:ln w="9525">
            <a:solidFill>
              <a:schemeClr val="tx1"/>
            </a:solidFill>
            <a:miter lim="800000"/>
            <a:headEnd/>
            <a:tailEnd/>
          </a:ln>
        </p:spPr>
        <p:txBody>
          <a:bodyPr wrap="none" anchor="ctr"/>
          <a:lstStyle/>
          <a:p>
            <a:endParaRPr lang="en-US"/>
          </a:p>
        </p:txBody>
      </p:sp>
      <p:sp>
        <p:nvSpPr>
          <p:cNvPr id="23673" name="Rectangle 138"/>
          <p:cNvSpPr>
            <a:spLocks noChangeArrowheads="1"/>
          </p:cNvSpPr>
          <p:nvPr/>
        </p:nvSpPr>
        <p:spPr bwMode="auto">
          <a:xfrm>
            <a:off x="4705350" y="2566988"/>
            <a:ext cx="200025" cy="242887"/>
          </a:xfrm>
          <a:prstGeom prst="rect">
            <a:avLst/>
          </a:prstGeom>
          <a:solidFill>
            <a:schemeClr val="accent2"/>
          </a:solidFill>
          <a:ln w="9525">
            <a:solidFill>
              <a:schemeClr val="tx1"/>
            </a:solidFill>
            <a:miter lim="800000"/>
            <a:headEnd/>
            <a:tailEnd/>
          </a:ln>
        </p:spPr>
        <p:txBody>
          <a:bodyPr wrap="none" anchor="ctr"/>
          <a:lstStyle/>
          <a:p>
            <a:endParaRPr lang="en-US"/>
          </a:p>
        </p:txBody>
      </p:sp>
      <p:sp>
        <p:nvSpPr>
          <p:cNvPr id="23674" name="Rectangle 139"/>
          <p:cNvSpPr>
            <a:spLocks noChangeArrowheads="1"/>
          </p:cNvSpPr>
          <p:nvPr/>
        </p:nvSpPr>
        <p:spPr bwMode="auto">
          <a:xfrm>
            <a:off x="4857750" y="2719388"/>
            <a:ext cx="200025" cy="242887"/>
          </a:xfrm>
          <a:prstGeom prst="rect">
            <a:avLst/>
          </a:prstGeom>
          <a:solidFill>
            <a:schemeClr val="accent2"/>
          </a:solidFill>
          <a:ln w="9525">
            <a:solidFill>
              <a:schemeClr val="tx1"/>
            </a:solidFill>
            <a:miter lim="800000"/>
            <a:headEnd/>
            <a:tailEnd/>
          </a:ln>
        </p:spPr>
        <p:txBody>
          <a:bodyPr wrap="none" anchor="ctr"/>
          <a:lstStyle/>
          <a:p>
            <a:endParaRPr lang="en-US"/>
          </a:p>
        </p:txBody>
      </p:sp>
      <p:sp>
        <p:nvSpPr>
          <p:cNvPr id="23675" name="Rectangle 140"/>
          <p:cNvSpPr>
            <a:spLocks noChangeArrowheads="1"/>
          </p:cNvSpPr>
          <p:nvPr/>
        </p:nvSpPr>
        <p:spPr bwMode="auto">
          <a:xfrm>
            <a:off x="5010150" y="2871788"/>
            <a:ext cx="200025" cy="242887"/>
          </a:xfrm>
          <a:prstGeom prst="rect">
            <a:avLst/>
          </a:prstGeom>
          <a:solidFill>
            <a:schemeClr val="accent2"/>
          </a:solidFill>
          <a:ln w="9525">
            <a:solidFill>
              <a:schemeClr val="tx1"/>
            </a:solidFill>
            <a:miter lim="800000"/>
            <a:headEnd/>
            <a:tailEnd/>
          </a:ln>
        </p:spPr>
        <p:txBody>
          <a:bodyPr wrap="none" anchor="ctr"/>
          <a:lstStyle/>
          <a:p>
            <a:endParaRPr lang="en-US"/>
          </a:p>
        </p:txBody>
      </p:sp>
      <p:sp>
        <p:nvSpPr>
          <p:cNvPr id="23676" name="Rectangle 142"/>
          <p:cNvSpPr>
            <a:spLocks noChangeArrowheads="1"/>
          </p:cNvSpPr>
          <p:nvPr/>
        </p:nvSpPr>
        <p:spPr bwMode="auto">
          <a:xfrm>
            <a:off x="5314950" y="3176588"/>
            <a:ext cx="200025" cy="242887"/>
          </a:xfrm>
          <a:prstGeom prst="rect">
            <a:avLst/>
          </a:prstGeom>
          <a:solidFill>
            <a:schemeClr val="bg2"/>
          </a:solidFill>
          <a:ln w="9525">
            <a:solidFill>
              <a:schemeClr val="tx1"/>
            </a:solidFill>
            <a:miter lim="800000"/>
            <a:headEnd/>
            <a:tailEnd/>
          </a:ln>
        </p:spPr>
        <p:txBody>
          <a:bodyPr wrap="none" anchor="ctr"/>
          <a:lstStyle/>
          <a:p>
            <a:endParaRPr lang="en-US"/>
          </a:p>
        </p:txBody>
      </p:sp>
      <p:sp>
        <p:nvSpPr>
          <p:cNvPr id="23677" name="Rectangle 143"/>
          <p:cNvSpPr>
            <a:spLocks noChangeArrowheads="1"/>
          </p:cNvSpPr>
          <p:nvPr/>
        </p:nvSpPr>
        <p:spPr bwMode="auto">
          <a:xfrm>
            <a:off x="5467350" y="3328988"/>
            <a:ext cx="200025" cy="242887"/>
          </a:xfrm>
          <a:prstGeom prst="rect">
            <a:avLst/>
          </a:prstGeom>
          <a:solidFill>
            <a:schemeClr val="bg2"/>
          </a:solidFill>
          <a:ln w="9525">
            <a:solidFill>
              <a:schemeClr val="tx1"/>
            </a:solidFill>
            <a:miter lim="800000"/>
            <a:headEnd/>
            <a:tailEnd/>
          </a:ln>
        </p:spPr>
        <p:txBody>
          <a:bodyPr wrap="none" anchor="ctr"/>
          <a:lstStyle/>
          <a:p>
            <a:endParaRPr lang="en-US"/>
          </a:p>
        </p:txBody>
      </p:sp>
      <p:sp>
        <p:nvSpPr>
          <p:cNvPr id="23678" name="Rectangle 144"/>
          <p:cNvSpPr>
            <a:spLocks noChangeArrowheads="1"/>
          </p:cNvSpPr>
          <p:nvPr/>
        </p:nvSpPr>
        <p:spPr bwMode="auto">
          <a:xfrm>
            <a:off x="5619750" y="3481388"/>
            <a:ext cx="200025" cy="242887"/>
          </a:xfrm>
          <a:prstGeom prst="rect">
            <a:avLst/>
          </a:prstGeom>
          <a:solidFill>
            <a:schemeClr val="bg2"/>
          </a:solidFill>
          <a:ln w="9525">
            <a:solidFill>
              <a:schemeClr val="tx1"/>
            </a:solidFill>
            <a:miter lim="800000"/>
            <a:headEnd/>
            <a:tailEnd/>
          </a:ln>
        </p:spPr>
        <p:txBody>
          <a:bodyPr wrap="none" anchor="ctr"/>
          <a:lstStyle/>
          <a:p>
            <a:endParaRPr lang="en-US"/>
          </a:p>
        </p:txBody>
      </p:sp>
      <p:sp>
        <p:nvSpPr>
          <p:cNvPr id="23679" name="Rectangle 145"/>
          <p:cNvSpPr>
            <a:spLocks noChangeArrowheads="1"/>
          </p:cNvSpPr>
          <p:nvPr/>
        </p:nvSpPr>
        <p:spPr bwMode="auto">
          <a:xfrm>
            <a:off x="5772150" y="3633788"/>
            <a:ext cx="200025" cy="242887"/>
          </a:xfrm>
          <a:prstGeom prst="rect">
            <a:avLst/>
          </a:prstGeom>
          <a:solidFill>
            <a:schemeClr val="bg2"/>
          </a:solidFill>
          <a:ln w="9525">
            <a:solidFill>
              <a:schemeClr val="tx1"/>
            </a:solidFill>
            <a:miter lim="800000"/>
            <a:headEnd/>
            <a:tailEnd/>
          </a:ln>
        </p:spPr>
        <p:txBody>
          <a:bodyPr wrap="none" anchor="ctr"/>
          <a:lstStyle/>
          <a:p>
            <a:endParaRPr lang="en-US"/>
          </a:p>
        </p:txBody>
      </p:sp>
      <p:sp>
        <p:nvSpPr>
          <p:cNvPr id="23680" name="Rectangle 146"/>
          <p:cNvSpPr>
            <a:spLocks noChangeArrowheads="1"/>
          </p:cNvSpPr>
          <p:nvPr/>
        </p:nvSpPr>
        <p:spPr bwMode="auto">
          <a:xfrm>
            <a:off x="5924550" y="3786188"/>
            <a:ext cx="200025" cy="242887"/>
          </a:xfrm>
          <a:prstGeom prst="rect">
            <a:avLst/>
          </a:prstGeom>
          <a:solidFill>
            <a:schemeClr val="bg2"/>
          </a:solidFill>
          <a:ln w="9525">
            <a:solidFill>
              <a:schemeClr val="tx1"/>
            </a:solidFill>
            <a:miter lim="800000"/>
            <a:headEnd/>
            <a:tailEnd/>
          </a:ln>
        </p:spPr>
        <p:txBody>
          <a:bodyPr wrap="none" anchor="ctr"/>
          <a:lstStyle/>
          <a:p>
            <a:endParaRPr lang="en-US"/>
          </a:p>
        </p:txBody>
      </p:sp>
      <p:sp>
        <p:nvSpPr>
          <p:cNvPr id="23681" name="Rectangle 147"/>
          <p:cNvSpPr>
            <a:spLocks noChangeArrowheads="1"/>
          </p:cNvSpPr>
          <p:nvPr/>
        </p:nvSpPr>
        <p:spPr bwMode="auto">
          <a:xfrm>
            <a:off x="6076950" y="3938588"/>
            <a:ext cx="200025" cy="242887"/>
          </a:xfrm>
          <a:prstGeom prst="rect">
            <a:avLst/>
          </a:prstGeom>
          <a:solidFill>
            <a:schemeClr val="bg2"/>
          </a:solidFill>
          <a:ln w="9525">
            <a:solidFill>
              <a:schemeClr val="tx1"/>
            </a:solidFill>
            <a:miter lim="800000"/>
            <a:headEnd/>
            <a:tailEnd/>
          </a:ln>
        </p:spPr>
        <p:txBody>
          <a:bodyPr wrap="none" anchor="ctr"/>
          <a:lstStyle/>
          <a:p>
            <a:endParaRPr lang="en-US"/>
          </a:p>
        </p:txBody>
      </p:sp>
      <p:sp>
        <p:nvSpPr>
          <p:cNvPr id="23682" name="Rectangle 148"/>
          <p:cNvSpPr>
            <a:spLocks noChangeArrowheads="1"/>
          </p:cNvSpPr>
          <p:nvPr/>
        </p:nvSpPr>
        <p:spPr bwMode="auto">
          <a:xfrm>
            <a:off x="6229350" y="4090988"/>
            <a:ext cx="200025" cy="242887"/>
          </a:xfrm>
          <a:prstGeom prst="rect">
            <a:avLst/>
          </a:prstGeom>
          <a:solidFill>
            <a:schemeClr val="bg2"/>
          </a:solidFill>
          <a:ln w="9525">
            <a:solidFill>
              <a:schemeClr val="tx1"/>
            </a:solidFill>
            <a:miter lim="800000"/>
            <a:headEnd/>
            <a:tailEnd/>
          </a:ln>
        </p:spPr>
        <p:txBody>
          <a:bodyPr wrap="none" anchor="ctr"/>
          <a:lstStyle/>
          <a:p>
            <a:endParaRPr lang="en-US"/>
          </a:p>
        </p:txBody>
      </p:sp>
      <p:sp>
        <p:nvSpPr>
          <p:cNvPr id="23683" name="Rectangle 151"/>
          <p:cNvSpPr>
            <a:spLocks noChangeArrowheads="1"/>
          </p:cNvSpPr>
          <p:nvPr/>
        </p:nvSpPr>
        <p:spPr bwMode="auto">
          <a:xfrm>
            <a:off x="6686550" y="4548188"/>
            <a:ext cx="200025" cy="242887"/>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3684" name="Rectangle 152"/>
          <p:cNvSpPr>
            <a:spLocks noChangeArrowheads="1"/>
          </p:cNvSpPr>
          <p:nvPr/>
        </p:nvSpPr>
        <p:spPr bwMode="auto">
          <a:xfrm>
            <a:off x="6838950" y="4700588"/>
            <a:ext cx="200025" cy="242887"/>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3685" name="Rectangle 153"/>
          <p:cNvSpPr>
            <a:spLocks noChangeArrowheads="1"/>
          </p:cNvSpPr>
          <p:nvPr/>
        </p:nvSpPr>
        <p:spPr bwMode="auto">
          <a:xfrm>
            <a:off x="6991350" y="4852988"/>
            <a:ext cx="200025" cy="242887"/>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3686" name="Rectangle 154"/>
          <p:cNvSpPr>
            <a:spLocks noChangeArrowheads="1"/>
          </p:cNvSpPr>
          <p:nvPr/>
        </p:nvSpPr>
        <p:spPr bwMode="auto">
          <a:xfrm>
            <a:off x="7143750" y="5005388"/>
            <a:ext cx="200025" cy="242887"/>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3687" name="Rectangle 155"/>
          <p:cNvSpPr>
            <a:spLocks noChangeArrowheads="1"/>
          </p:cNvSpPr>
          <p:nvPr/>
        </p:nvSpPr>
        <p:spPr bwMode="auto">
          <a:xfrm>
            <a:off x="7296150" y="5157788"/>
            <a:ext cx="200025" cy="242887"/>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3688" name="Rectangle 156"/>
          <p:cNvSpPr>
            <a:spLocks noChangeArrowheads="1"/>
          </p:cNvSpPr>
          <p:nvPr/>
        </p:nvSpPr>
        <p:spPr bwMode="auto">
          <a:xfrm>
            <a:off x="7448550" y="5310188"/>
            <a:ext cx="200025" cy="242887"/>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3689" name="Rectangle 157"/>
          <p:cNvSpPr>
            <a:spLocks noChangeArrowheads="1"/>
          </p:cNvSpPr>
          <p:nvPr/>
        </p:nvSpPr>
        <p:spPr bwMode="auto">
          <a:xfrm>
            <a:off x="7600950" y="5462588"/>
            <a:ext cx="200025" cy="242887"/>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3690" name="Rectangle 158"/>
          <p:cNvSpPr>
            <a:spLocks noChangeArrowheads="1"/>
          </p:cNvSpPr>
          <p:nvPr/>
        </p:nvSpPr>
        <p:spPr bwMode="auto">
          <a:xfrm>
            <a:off x="7753350" y="5614988"/>
            <a:ext cx="200025" cy="242887"/>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3691" name="Rectangle 159"/>
          <p:cNvSpPr>
            <a:spLocks noChangeArrowheads="1"/>
          </p:cNvSpPr>
          <p:nvPr/>
        </p:nvSpPr>
        <p:spPr bwMode="auto">
          <a:xfrm>
            <a:off x="7905750" y="5767388"/>
            <a:ext cx="200025" cy="242887"/>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3692" name="Rectangle 160"/>
          <p:cNvSpPr>
            <a:spLocks noChangeArrowheads="1"/>
          </p:cNvSpPr>
          <p:nvPr/>
        </p:nvSpPr>
        <p:spPr bwMode="auto">
          <a:xfrm>
            <a:off x="4632325" y="1957388"/>
            <a:ext cx="200025" cy="242887"/>
          </a:xfrm>
          <a:prstGeom prst="rect">
            <a:avLst/>
          </a:prstGeom>
          <a:solidFill>
            <a:schemeClr val="hlink"/>
          </a:solidFill>
          <a:ln w="9525">
            <a:solidFill>
              <a:schemeClr val="tx1"/>
            </a:solidFill>
            <a:miter lim="800000"/>
            <a:headEnd/>
            <a:tailEnd/>
          </a:ln>
        </p:spPr>
        <p:txBody>
          <a:bodyPr wrap="none" anchor="ctr"/>
          <a:lstStyle/>
          <a:p>
            <a:endParaRPr lang="en-US"/>
          </a:p>
        </p:txBody>
      </p:sp>
      <p:sp>
        <p:nvSpPr>
          <p:cNvPr id="23693" name="Rectangle 161"/>
          <p:cNvSpPr>
            <a:spLocks noChangeArrowheads="1"/>
          </p:cNvSpPr>
          <p:nvPr/>
        </p:nvSpPr>
        <p:spPr bwMode="auto">
          <a:xfrm>
            <a:off x="4784725" y="2109788"/>
            <a:ext cx="200025" cy="242887"/>
          </a:xfrm>
          <a:prstGeom prst="rect">
            <a:avLst/>
          </a:prstGeom>
          <a:solidFill>
            <a:schemeClr val="hlink"/>
          </a:solidFill>
          <a:ln w="9525">
            <a:solidFill>
              <a:schemeClr val="tx1"/>
            </a:solidFill>
            <a:miter lim="800000"/>
            <a:headEnd/>
            <a:tailEnd/>
          </a:ln>
        </p:spPr>
        <p:txBody>
          <a:bodyPr wrap="none" anchor="ctr"/>
          <a:lstStyle/>
          <a:p>
            <a:endParaRPr lang="en-US"/>
          </a:p>
        </p:txBody>
      </p:sp>
      <p:sp>
        <p:nvSpPr>
          <p:cNvPr id="23694" name="Rectangle 162"/>
          <p:cNvSpPr>
            <a:spLocks noChangeArrowheads="1"/>
          </p:cNvSpPr>
          <p:nvPr/>
        </p:nvSpPr>
        <p:spPr bwMode="auto">
          <a:xfrm>
            <a:off x="4937125" y="2262188"/>
            <a:ext cx="200025" cy="242887"/>
          </a:xfrm>
          <a:prstGeom prst="rect">
            <a:avLst/>
          </a:prstGeom>
          <a:solidFill>
            <a:schemeClr val="hlink"/>
          </a:solidFill>
          <a:ln w="9525">
            <a:solidFill>
              <a:schemeClr val="tx1"/>
            </a:solidFill>
            <a:miter lim="800000"/>
            <a:headEnd/>
            <a:tailEnd/>
          </a:ln>
        </p:spPr>
        <p:txBody>
          <a:bodyPr wrap="none" anchor="ctr"/>
          <a:lstStyle/>
          <a:p>
            <a:endParaRPr lang="en-US"/>
          </a:p>
        </p:txBody>
      </p:sp>
      <p:sp>
        <p:nvSpPr>
          <p:cNvPr id="23695" name="Rectangle 163"/>
          <p:cNvSpPr>
            <a:spLocks noChangeArrowheads="1"/>
          </p:cNvSpPr>
          <p:nvPr/>
        </p:nvSpPr>
        <p:spPr bwMode="auto">
          <a:xfrm>
            <a:off x="5089525" y="2414588"/>
            <a:ext cx="200025" cy="242887"/>
          </a:xfrm>
          <a:prstGeom prst="rect">
            <a:avLst/>
          </a:prstGeom>
          <a:solidFill>
            <a:schemeClr val="accent2"/>
          </a:solidFill>
          <a:ln w="9525">
            <a:solidFill>
              <a:schemeClr val="tx1"/>
            </a:solidFill>
            <a:miter lim="800000"/>
            <a:headEnd/>
            <a:tailEnd/>
          </a:ln>
        </p:spPr>
        <p:txBody>
          <a:bodyPr wrap="none" anchor="ctr"/>
          <a:lstStyle/>
          <a:p>
            <a:endParaRPr lang="en-US"/>
          </a:p>
        </p:txBody>
      </p:sp>
      <p:sp>
        <p:nvSpPr>
          <p:cNvPr id="23696" name="Rectangle 164"/>
          <p:cNvSpPr>
            <a:spLocks noChangeArrowheads="1"/>
          </p:cNvSpPr>
          <p:nvPr/>
        </p:nvSpPr>
        <p:spPr bwMode="auto">
          <a:xfrm>
            <a:off x="5241925" y="2566988"/>
            <a:ext cx="200025" cy="242887"/>
          </a:xfrm>
          <a:prstGeom prst="rect">
            <a:avLst/>
          </a:prstGeom>
          <a:solidFill>
            <a:schemeClr val="accent2"/>
          </a:solidFill>
          <a:ln w="9525">
            <a:solidFill>
              <a:schemeClr val="tx1"/>
            </a:solidFill>
            <a:miter lim="800000"/>
            <a:headEnd/>
            <a:tailEnd/>
          </a:ln>
        </p:spPr>
        <p:txBody>
          <a:bodyPr wrap="none" anchor="ctr"/>
          <a:lstStyle/>
          <a:p>
            <a:endParaRPr lang="en-US"/>
          </a:p>
        </p:txBody>
      </p:sp>
      <p:sp>
        <p:nvSpPr>
          <p:cNvPr id="23697" name="Rectangle 165"/>
          <p:cNvSpPr>
            <a:spLocks noChangeArrowheads="1"/>
          </p:cNvSpPr>
          <p:nvPr/>
        </p:nvSpPr>
        <p:spPr bwMode="auto">
          <a:xfrm>
            <a:off x="5394325" y="2719388"/>
            <a:ext cx="200025" cy="242887"/>
          </a:xfrm>
          <a:prstGeom prst="rect">
            <a:avLst/>
          </a:prstGeom>
          <a:solidFill>
            <a:schemeClr val="accent2"/>
          </a:solidFill>
          <a:ln w="9525">
            <a:solidFill>
              <a:schemeClr val="tx1"/>
            </a:solidFill>
            <a:miter lim="800000"/>
            <a:headEnd/>
            <a:tailEnd/>
          </a:ln>
        </p:spPr>
        <p:txBody>
          <a:bodyPr wrap="none" anchor="ctr"/>
          <a:lstStyle/>
          <a:p>
            <a:endParaRPr lang="en-US"/>
          </a:p>
        </p:txBody>
      </p:sp>
      <p:sp>
        <p:nvSpPr>
          <p:cNvPr id="23698" name="Rectangle 166"/>
          <p:cNvSpPr>
            <a:spLocks noChangeArrowheads="1"/>
          </p:cNvSpPr>
          <p:nvPr/>
        </p:nvSpPr>
        <p:spPr bwMode="auto">
          <a:xfrm>
            <a:off x="5546725" y="2871788"/>
            <a:ext cx="200025" cy="242887"/>
          </a:xfrm>
          <a:prstGeom prst="rect">
            <a:avLst/>
          </a:prstGeom>
          <a:solidFill>
            <a:schemeClr val="accent2"/>
          </a:solidFill>
          <a:ln w="9525">
            <a:solidFill>
              <a:schemeClr val="tx1"/>
            </a:solidFill>
            <a:miter lim="800000"/>
            <a:headEnd/>
            <a:tailEnd/>
          </a:ln>
        </p:spPr>
        <p:txBody>
          <a:bodyPr wrap="none" anchor="ctr"/>
          <a:lstStyle/>
          <a:p>
            <a:endParaRPr lang="en-US"/>
          </a:p>
        </p:txBody>
      </p:sp>
      <p:sp>
        <p:nvSpPr>
          <p:cNvPr id="23699" name="Rectangle 168"/>
          <p:cNvSpPr>
            <a:spLocks noChangeArrowheads="1"/>
          </p:cNvSpPr>
          <p:nvPr/>
        </p:nvSpPr>
        <p:spPr bwMode="auto">
          <a:xfrm>
            <a:off x="5851525" y="3176588"/>
            <a:ext cx="200025" cy="242887"/>
          </a:xfrm>
          <a:prstGeom prst="rect">
            <a:avLst/>
          </a:prstGeom>
          <a:solidFill>
            <a:schemeClr val="bg2"/>
          </a:solidFill>
          <a:ln w="9525">
            <a:solidFill>
              <a:schemeClr val="tx1"/>
            </a:solidFill>
            <a:miter lim="800000"/>
            <a:headEnd/>
            <a:tailEnd/>
          </a:ln>
        </p:spPr>
        <p:txBody>
          <a:bodyPr wrap="none" anchor="ctr"/>
          <a:lstStyle/>
          <a:p>
            <a:endParaRPr lang="en-US"/>
          </a:p>
        </p:txBody>
      </p:sp>
      <p:sp>
        <p:nvSpPr>
          <p:cNvPr id="23700" name="Rectangle 169"/>
          <p:cNvSpPr>
            <a:spLocks noChangeArrowheads="1"/>
          </p:cNvSpPr>
          <p:nvPr/>
        </p:nvSpPr>
        <p:spPr bwMode="auto">
          <a:xfrm>
            <a:off x="6003925" y="3328988"/>
            <a:ext cx="200025" cy="242887"/>
          </a:xfrm>
          <a:prstGeom prst="rect">
            <a:avLst/>
          </a:prstGeom>
          <a:solidFill>
            <a:schemeClr val="bg2"/>
          </a:solidFill>
          <a:ln w="9525">
            <a:solidFill>
              <a:schemeClr val="tx1"/>
            </a:solidFill>
            <a:miter lim="800000"/>
            <a:headEnd/>
            <a:tailEnd/>
          </a:ln>
        </p:spPr>
        <p:txBody>
          <a:bodyPr wrap="none" anchor="ctr"/>
          <a:lstStyle/>
          <a:p>
            <a:endParaRPr lang="en-US"/>
          </a:p>
        </p:txBody>
      </p:sp>
      <p:sp>
        <p:nvSpPr>
          <p:cNvPr id="23701" name="Rectangle 170"/>
          <p:cNvSpPr>
            <a:spLocks noChangeArrowheads="1"/>
          </p:cNvSpPr>
          <p:nvPr/>
        </p:nvSpPr>
        <p:spPr bwMode="auto">
          <a:xfrm>
            <a:off x="6156325" y="3481388"/>
            <a:ext cx="200025" cy="242887"/>
          </a:xfrm>
          <a:prstGeom prst="rect">
            <a:avLst/>
          </a:prstGeom>
          <a:solidFill>
            <a:schemeClr val="bg2"/>
          </a:solidFill>
          <a:ln w="9525">
            <a:solidFill>
              <a:schemeClr val="tx1"/>
            </a:solidFill>
            <a:miter lim="800000"/>
            <a:headEnd/>
            <a:tailEnd/>
          </a:ln>
        </p:spPr>
        <p:txBody>
          <a:bodyPr wrap="none" anchor="ctr"/>
          <a:lstStyle/>
          <a:p>
            <a:endParaRPr lang="en-US"/>
          </a:p>
        </p:txBody>
      </p:sp>
      <p:sp>
        <p:nvSpPr>
          <p:cNvPr id="23702" name="Rectangle 171"/>
          <p:cNvSpPr>
            <a:spLocks noChangeArrowheads="1"/>
          </p:cNvSpPr>
          <p:nvPr/>
        </p:nvSpPr>
        <p:spPr bwMode="auto">
          <a:xfrm>
            <a:off x="6308725" y="3633788"/>
            <a:ext cx="200025" cy="242887"/>
          </a:xfrm>
          <a:prstGeom prst="rect">
            <a:avLst/>
          </a:prstGeom>
          <a:solidFill>
            <a:schemeClr val="bg2"/>
          </a:solidFill>
          <a:ln w="9525">
            <a:solidFill>
              <a:schemeClr val="tx1"/>
            </a:solidFill>
            <a:miter lim="800000"/>
            <a:headEnd/>
            <a:tailEnd/>
          </a:ln>
        </p:spPr>
        <p:txBody>
          <a:bodyPr wrap="none" anchor="ctr"/>
          <a:lstStyle/>
          <a:p>
            <a:endParaRPr lang="en-US"/>
          </a:p>
        </p:txBody>
      </p:sp>
      <p:sp>
        <p:nvSpPr>
          <p:cNvPr id="23703" name="Rectangle 172"/>
          <p:cNvSpPr>
            <a:spLocks noChangeArrowheads="1"/>
          </p:cNvSpPr>
          <p:nvPr/>
        </p:nvSpPr>
        <p:spPr bwMode="auto">
          <a:xfrm>
            <a:off x="6461125" y="3786188"/>
            <a:ext cx="200025" cy="242887"/>
          </a:xfrm>
          <a:prstGeom prst="rect">
            <a:avLst/>
          </a:prstGeom>
          <a:solidFill>
            <a:schemeClr val="bg2"/>
          </a:solidFill>
          <a:ln w="9525">
            <a:solidFill>
              <a:schemeClr val="tx1"/>
            </a:solidFill>
            <a:miter lim="800000"/>
            <a:headEnd/>
            <a:tailEnd/>
          </a:ln>
        </p:spPr>
        <p:txBody>
          <a:bodyPr wrap="none" anchor="ctr"/>
          <a:lstStyle/>
          <a:p>
            <a:endParaRPr lang="en-US"/>
          </a:p>
        </p:txBody>
      </p:sp>
      <p:sp>
        <p:nvSpPr>
          <p:cNvPr id="23704" name="Rectangle 173"/>
          <p:cNvSpPr>
            <a:spLocks noChangeArrowheads="1"/>
          </p:cNvSpPr>
          <p:nvPr/>
        </p:nvSpPr>
        <p:spPr bwMode="auto">
          <a:xfrm>
            <a:off x="6613525" y="3938588"/>
            <a:ext cx="200025" cy="242887"/>
          </a:xfrm>
          <a:prstGeom prst="rect">
            <a:avLst/>
          </a:prstGeom>
          <a:solidFill>
            <a:schemeClr val="bg2"/>
          </a:solidFill>
          <a:ln w="9525">
            <a:solidFill>
              <a:schemeClr val="tx1"/>
            </a:solidFill>
            <a:miter lim="800000"/>
            <a:headEnd/>
            <a:tailEnd/>
          </a:ln>
        </p:spPr>
        <p:txBody>
          <a:bodyPr wrap="none" anchor="ctr"/>
          <a:lstStyle/>
          <a:p>
            <a:endParaRPr lang="en-US"/>
          </a:p>
        </p:txBody>
      </p:sp>
      <p:sp>
        <p:nvSpPr>
          <p:cNvPr id="23705" name="Rectangle 174"/>
          <p:cNvSpPr>
            <a:spLocks noChangeArrowheads="1"/>
          </p:cNvSpPr>
          <p:nvPr/>
        </p:nvSpPr>
        <p:spPr bwMode="auto">
          <a:xfrm>
            <a:off x="6765925" y="4090988"/>
            <a:ext cx="200025" cy="242887"/>
          </a:xfrm>
          <a:prstGeom prst="rect">
            <a:avLst/>
          </a:prstGeom>
          <a:solidFill>
            <a:schemeClr val="bg2"/>
          </a:solidFill>
          <a:ln w="9525">
            <a:solidFill>
              <a:schemeClr val="tx1"/>
            </a:solidFill>
            <a:miter lim="800000"/>
            <a:headEnd/>
            <a:tailEnd/>
          </a:ln>
        </p:spPr>
        <p:txBody>
          <a:bodyPr wrap="none" anchor="ctr"/>
          <a:lstStyle/>
          <a:p>
            <a:endParaRPr lang="en-US"/>
          </a:p>
        </p:txBody>
      </p:sp>
      <p:sp>
        <p:nvSpPr>
          <p:cNvPr id="23706" name="Rectangle 177"/>
          <p:cNvSpPr>
            <a:spLocks noChangeArrowheads="1"/>
          </p:cNvSpPr>
          <p:nvPr/>
        </p:nvSpPr>
        <p:spPr bwMode="auto">
          <a:xfrm>
            <a:off x="7223125" y="4548188"/>
            <a:ext cx="200025" cy="242887"/>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3707" name="Rectangle 178"/>
          <p:cNvSpPr>
            <a:spLocks noChangeArrowheads="1"/>
          </p:cNvSpPr>
          <p:nvPr/>
        </p:nvSpPr>
        <p:spPr bwMode="auto">
          <a:xfrm>
            <a:off x="7375525" y="4700588"/>
            <a:ext cx="200025" cy="242887"/>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3708" name="Rectangle 179"/>
          <p:cNvSpPr>
            <a:spLocks noChangeArrowheads="1"/>
          </p:cNvSpPr>
          <p:nvPr/>
        </p:nvSpPr>
        <p:spPr bwMode="auto">
          <a:xfrm>
            <a:off x="7527925" y="4852988"/>
            <a:ext cx="200025" cy="242887"/>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3709" name="Rectangle 180"/>
          <p:cNvSpPr>
            <a:spLocks noChangeArrowheads="1"/>
          </p:cNvSpPr>
          <p:nvPr/>
        </p:nvSpPr>
        <p:spPr bwMode="auto">
          <a:xfrm>
            <a:off x="7680325" y="5005388"/>
            <a:ext cx="200025" cy="242887"/>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3710" name="Rectangle 181"/>
          <p:cNvSpPr>
            <a:spLocks noChangeArrowheads="1"/>
          </p:cNvSpPr>
          <p:nvPr/>
        </p:nvSpPr>
        <p:spPr bwMode="auto">
          <a:xfrm>
            <a:off x="7832725" y="5157788"/>
            <a:ext cx="200025" cy="242887"/>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3711" name="Rectangle 182"/>
          <p:cNvSpPr>
            <a:spLocks noChangeArrowheads="1"/>
          </p:cNvSpPr>
          <p:nvPr/>
        </p:nvSpPr>
        <p:spPr bwMode="auto">
          <a:xfrm>
            <a:off x="7985125" y="5310188"/>
            <a:ext cx="200025" cy="242887"/>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3712" name="Rectangle 183"/>
          <p:cNvSpPr>
            <a:spLocks noChangeArrowheads="1"/>
          </p:cNvSpPr>
          <p:nvPr/>
        </p:nvSpPr>
        <p:spPr bwMode="auto">
          <a:xfrm>
            <a:off x="8137525" y="5462588"/>
            <a:ext cx="200025" cy="242887"/>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3713" name="Rectangle 184"/>
          <p:cNvSpPr>
            <a:spLocks noChangeArrowheads="1"/>
          </p:cNvSpPr>
          <p:nvPr/>
        </p:nvSpPr>
        <p:spPr bwMode="auto">
          <a:xfrm>
            <a:off x="8289925" y="5614988"/>
            <a:ext cx="200025" cy="242887"/>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3714" name="Rectangle 185"/>
          <p:cNvSpPr>
            <a:spLocks noChangeArrowheads="1"/>
          </p:cNvSpPr>
          <p:nvPr/>
        </p:nvSpPr>
        <p:spPr bwMode="auto">
          <a:xfrm>
            <a:off x="8442325" y="5767388"/>
            <a:ext cx="200025" cy="242887"/>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3715" name="Line 186"/>
          <p:cNvSpPr>
            <a:spLocks noChangeShapeType="1"/>
          </p:cNvSpPr>
          <p:nvPr/>
        </p:nvSpPr>
        <p:spPr bwMode="auto">
          <a:xfrm>
            <a:off x="506413" y="2181225"/>
            <a:ext cx="5337175" cy="14288"/>
          </a:xfrm>
          <a:prstGeom prst="line">
            <a:avLst/>
          </a:prstGeom>
          <a:noFill/>
          <a:ln w="9525">
            <a:solidFill>
              <a:schemeClr val="tx1"/>
            </a:solidFill>
            <a:round/>
            <a:headEnd/>
            <a:tailEnd/>
          </a:ln>
        </p:spPr>
        <p:txBody>
          <a:bodyPr/>
          <a:lstStyle/>
          <a:p>
            <a:endParaRPr lang="en-US"/>
          </a:p>
        </p:txBody>
      </p:sp>
      <p:sp>
        <p:nvSpPr>
          <p:cNvPr id="23716" name="Line 187"/>
          <p:cNvSpPr>
            <a:spLocks noChangeShapeType="1"/>
          </p:cNvSpPr>
          <p:nvPr/>
        </p:nvSpPr>
        <p:spPr bwMode="auto">
          <a:xfrm>
            <a:off x="787400" y="2767013"/>
            <a:ext cx="5337175" cy="14287"/>
          </a:xfrm>
          <a:prstGeom prst="line">
            <a:avLst/>
          </a:prstGeom>
          <a:noFill/>
          <a:ln w="9525">
            <a:solidFill>
              <a:schemeClr val="tx1"/>
            </a:solidFill>
            <a:round/>
            <a:headEnd/>
            <a:tailEnd/>
          </a:ln>
        </p:spPr>
        <p:txBody>
          <a:bodyPr/>
          <a:lstStyle/>
          <a:p>
            <a:endParaRPr lang="en-US"/>
          </a:p>
        </p:txBody>
      </p:sp>
      <p:sp>
        <p:nvSpPr>
          <p:cNvPr id="23717" name="Line 188"/>
          <p:cNvSpPr>
            <a:spLocks noChangeShapeType="1"/>
          </p:cNvSpPr>
          <p:nvPr/>
        </p:nvSpPr>
        <p:spPr bwMode="auto">
          <a:xfrm>
            <a:off x="1444625" y="3482975"/>
            <a:ext cx="5337175" cy="14288"/>
          </a:xfrm>
          <a:prstGeom prst="line">
            <a:avLst/>
          </a:prstGeom>
          <a:noFill/>
          <a:ln w="9525">
            <a:solidFill>
              <a:schemeClr val="tx1"/>
            </a:solidFill>
            <a:round/>
            <a:headEnd/>
            <a:tailEnd/>
          </a:ln>
        </p:spPr>
        <p:txBody>
          <a:bodyPr/>
          <a:lstStyle/>
          <a:p>
            <a:endParaRPr lang="en-US"/>
          </a:p>
        </p:txBody>
      </p:sp>
      <p:sp>
        <p:nvSpPr>
          <p:cNvPr id="23718" name="Line 189"/>
          <p:cNvSpPr>
            <a:spLocks noChangeShapeType="1"/>
          </p:cNvSpPr>
          <p:nvPr/>
        </p:nvSpPr>
        <p:spPr bwMode="auto">
          <a:xfrm>
            <a:off x="1730375" y="3854450"/>
            <a:ext cx="5337175" cy="14288"/>
          </a:xfrm>
          <a:prstGeom prst="line">
            <a:avLst/>
          </a:prstGeom>
          <a:noFill/>
          <a:ln w="9525">
            <a:solidFill>
              <a:schemeClr val="tx1"/>
            </a:solidFill>
            <a:round/>
            <a:headEnd/>
            <a:tailEnd/>
          </a:ln>
        </p:spPr>
        <p:txBody>
          <a:bodyPr/>
          <a:lstStyle/>
          <a:p>
            <a:endParaRPr lang="en-US"/>
          </a:p>
        </p:txBody>
      </p:sp>
      <p:sp>
        <p:nvSpPr>
          <p:cNvPr id="23719" name="Line 190"/>
          <p:cNvSpPr>
            <a:spLocks noChangeShapeType="1"/>
          </p:cNvSpPr>
          <p:nvPr/>
        </p:nvSpPr>
        <p:spPr bwMode="auto">
          <a:xfrm>
            <a:off x="1958975" y="4238625"/>
            <a:ext cx="5337175" cy="14288"/>
          </a:xfrm>
          <a:prstGeom prst="line">
            <a:avLst/>
          </a:prstGeom>
          <a:noFill/>
          <a:ln w="9525">
            <a:solidFill>
              <a:schemeClr val="tx1"/>
            </a:solidFill>
            <a:round/>
            <a:headEnd/>
            <a:tailEnd/>
          </a:ln>
        </p:spPr>
        <p:txBody>
          <a:bodyPr/>
          <a:lstStyle/>
          <a:p>
            <a:endParaRPr lang="en-US"/>
          </a:p>
        </p:txBody>
      </p:sp>
      <p:sp>
        <p:nvSpPr>
          <p:cNvPr id="23720" name="Line 191"/>
          <p:cNvSpPr>
            <a:spLocks noChangeShapeType="1"/>
          </p:cNvSpPr>
          <p:nvPr/>
        </p:nvSpPr>
        <p:spPr bwMode="auto">
          <a:xfrm>
            <a:off x="3044825" y="4895850"/>
            <a:ext cx="5337175" cy="14288"/>
          </a:xfrm>
          <a:prstGeom prst="line">
            <a:avLst/>
          </a:prstGeom>
          <a:noFill/>
          <a:ln w="9525">
            <a:solidFill>
              <a:schemeClr val="tx1"/>
            </a:solidFill>
            <a:round/>
            <a:headEnd/>
            <a:tailEnd/>
          </a:ln>
        </p:spPr>
        <p:txBody>
          <a:bodyPr/>
          <a:lstStyle/>
          <a:p>
            <a:endParaRPr lang="en-US"/>
          </a:p>
        </p:txBody>
      </p:sp>
      <p:sp>
        <p:nvSpPr>
          <p:cNvPr id="23721" name="Line 192"/>
          <p:cNvSpPr>
            <a:spLocks noChangeShapeType="1"/>
          </p:cNvSpPr>
          <p:nvPr/>
        </p:nvSpPr>
        <p:spPr bwMode="auto">
          <a:xfrm>
            <a:off x="3197225" y="5048250"/>
            <a:ext cx="5337175" cy="14288"/>
          </a:xfrm>
          <a:prstGeom prst="line">
            <a:avLst/>
          </a:prstGeom>
          <a:noFill/>
          <a:ln w="9525">
            <a:solidFill>
              <a:schemeClr val="tx1"/>
            </a:solidFill>
            <a:round/>
            <a:headEnd/>
            <a:tailEnd/>
          </a:ln>
        </p:spPr>
        <p:txBody>
          <a:bodyPr/>
          <a:lstStyle/>
          <a:p>
            <a:endParaRPr lang="en-US"/>
          </a:p>
        </p:txBody>
      </p:sp>
      <p:sp>
        <p:nvSpPr>
          <p:cNvPr id="23722" name="Line 193"/>
          <p:cNvSpPr>
            <a:spLocks noChangeShapeType="1"/>
          </p:cNvSpPr>
          <p:nvPr/>
        </p:nvSpPr>
        <p:spPr bwMode="auto">
          <a:xfrm>
            <a:off x="3349625" y="5200650"/>
            <a:ext cx="5337175" cy="14288"/>
          </a:xfrm>
          <a:prstGeom prst="line">
            <a:avLst/>
          </a:prstGeom>
          <a:noFill/>
          <a:ln w="9525">
            <a:solidFill>
              <a:schemeClr val="tx1"/>
            </a:solidFill>
            <a:round/>
            <a:headEnd/>
            <a:tailEnd/>
          </a:ln>
        </p:spPr>
        <p:txBody>
          <a:bodyPr/>
          <a:lstStyle/>
          <a:p>
            <a:endParaRPr lang="en-US"/>
          </a:p>
        </p:txBody>
      </p:sp>
      <p:sp>
        <p:nvSpPr>
          <p:cNvPr id="23723" name="Line 194"/>
          <p:cNvSpPr>
            <a:spLocks noChangeShapeType="1"/>
          </p:cNvSpPr>
          <p:nvPr/>
        </p:nvSpPr>
        <p:spPr bwMode="auto">
          <a:xfrm>
            <a:off x="3502025" y="5353050"/>
            <a:ext cx="5337175" cy="14288"/>
          </a:xfrm>
          <a:prstGeom prst="line">
            <a:avLst/>
          </a:prstGeom>
          <a:noFill/>
          <a:ln w="9525">
            <a:solidFill>
              <a:schemeClr val="tx1"/>
            </a:solidFill>
            <a:round/>
            <a:headEnd/>
            <a:tailEnd/>
          </a:ln>
        </p:spPr>
        <p:txBody>
          <a:bodyPr/>
          <a:lstStyle/>
          <a:p>
            <a:endParaRPr lang="en-US"/>
          </a:p>
        </p:txBody>
      </p:sp>
      <p:sp>
        <p:nvSpPr>
          <p:cNvPr id="23724" name="Line 195"/>
          <p:cNvSpPr>
            <a:spLocks noChangeShapeType="1"/>
          </p:cNvSpPr>
          <p:nvPr/>
        </p:nvSpPr>
        <p:spPr bwMode="auto">
          <a:xfrm>
            <a:off x="3654425" y="5505450"/>
            <a:ext cx="5337175" cy="14288"/>
          </a:xfrm>
          <a:prstGeom prst="line">
            <a:avLst/>
          </a:prstGeom>
          <a:noFill/>
          <a:ln w="9525">
            <a:solidFill>
              <a:schemeClr val="tx1"/>
            </a:solidFill>
            <a:round/>
            <a:headEnd/>
            <a:tailEnd/>
          </a:ln>
        </p:spPr>
        <p:txBody>
          <a:bodyPr/>
          <a:lstStyle/>
          <a:p>
            <a:endParaRPr lang="en-US"/>
          </a:p>
        </p:txBody>
      </p:sp>
      <p:sp>
        <p:nvSpPr>
          <p:cNvPr id="23725" name="TextBox 172"/>
          <p:cNvSpPr txBox="1">
            <a:spLocks noChangeArrowheads="1"/>
          </p:cNvSpPr>
          <p:nvPr/>
        </p:nvSpPr>
        <p:spPr bwMode="auto">
          <a:xfrm>
            <a:off x="6115050" y="5960269"/>
            <a:ext cx="2876550" cy="461665"/>
          </a:xfrm>
          <a:prstGeom prst="rect">
            <a:avLst/>
          </a:prstGeom>
          <a:noFill/>
          <a:ln w="9525">
            <a:noFill/>
            <a:miter lim="800000"/>
            <a:headEnd/>
            <a:tailEnd/>
          </a:ln>
        </p:spPr>
        <p:txBody>
          <a:bodyPr wrap="square">
            <a:spAutoFit/>
          </a:bodyPr>
          <a:lstStyle/>
          <a:p>
            <a:r>
              <a:rPr lang="en-US" sz="1200" dirty="0"/>
              <a:t>Slide </a:t>
            </a:r>
            <a:r>
              <a:rPr lang="en-US" sz="1200" dirty="0" smtClean="0"/>
              <a:t>adapted from Gartner Conference</a:t>
            </a:r>
            <a:endParaRPr lang="en-US" sz="1200" dirty="0"/>
          </a:p>
          <a:p>
            <a:r>
              <a:rPr lang="en-US" sz="1200" dirty="0"/>
              <a:t>June 23, 2010 Washington, D.C.</a:t>
            </a:r>
          </a:p>
        </p:txBody>
      </p:sp>
      <p:sp>
        <p:nvSpPr>
          <p:cNvPr id="2" name="Slide Number Placeholder 1"/>
          <p:cNvSpPr>
            <a:spLocks noGrp="1"/>
          </p:cNvSpPr>
          <p:nvPr>
            <p:ph type="sldNum" sz="quarter" idx="11"/>
          </p:nvPr>
        </p:nvSpPr>
        <p:spPr/>
        <p:txBody>
          <a:bodyPr/>
          <a:lstStyle/>
          <a:p>
            <a:pPr>
              <a:defRPr/>
            </a:pPr>
            <a:fld id="{F5D5C750-3DD6-4D85-AB62-104EA54086C3}" type="slidenum">
              <a:rPr lang="en-US" altLang="en-US" smtClean="0"/>
              <a:pPr>
                <a:defRPr/>
              </a:pPr>
              <a:t>49</a:t>
            </a:fld>
            <a:endParaRPr lang="en-US" altLang="en-US" dirty="0"/>
          </a:p>
        </p:txBody>
      </p:sp>
    </p:spTree>
    <p:extLst>
      <p:ext uri="{BB962C8B-B14F-4D97-AF65-F5344CB8AC3E}">
        <p14:creationId xmlns:p14="http://schemas.microsoft.com/office/powerpoint/2010/main" xmlns="" val="173943298"/>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39913"/>
            <a:ext cx="7543800" cy="1457607"/>
          </a:xfrm>
        </p:spPr>
        <p:txBody>
          <a:bodyPr/>
          <a:lstStyle/>
          <a:p>
            <a:r>
              <a:rPr lang="en-US" dirty="0" smtClean="0"/>
              <a:t>	The World Has Changed</a:t>
            </a:r>
            <a:endParaRPr lang="en-US" dirty="0"/>
          </a:p>
        </p:txBody>
      </p:sp>
      <p:sp>
        <p:nvSpPr>
          <p:cNvPr id="3" name="Content Placeholder 2"/>
          <p:cNvSpPr>
            <a:spLocks noGrp="1"/>
          </p:cNvSpPr>
          <p:nvPr>
            <p:ph idx="1"/>
          </p:nvPr>
        </p:nvSpPr>
        <p:spPr>
          <a:xfrm>
            <a:off x="457200" y="2438400"/>
            <a:ext cx="8382000" cy="3692525"/>
          </a:xfrm>
        </p:spPr>
        <p:txBody>
          <a:bodyPr>
            <a:normAutofit fontScale="92500" lnSpcReduction="10000"/>
          </a:bodyPr>
          <a:lstStyle/>
          <a:p>
            <a:r>
              <a:rPr lang="en-US" dirty="0" smtClean="0"/>
              <a:t>We are not just managing thousands or millions of paper files</a:t>
            </a:r>
          </a:p>
          <a:p>
            <a:r>
              <a:rPr lang="en-US" dirty="0" smtClean="0"/>
              <a:t>We are at an inflection point in history in terms of data volume</a:t>
            </a:r>
          </a:p>
          <a:p>
            <a:r>
              <a:rPr lang="en-US" dirty="0" smtClean="0"/>
              <a:t>IDC Report: 1800 new </a:t>
            </a:r>
            <a:r>
              <a:rPr lang="en-US" dirty="0" err="1" smtClean="0"/>
              <a:t>exabytes</a:t>
            </a:r>
            <a:r>
              <a:rPr lang="en-US" dirty="0" smtClean="0"/>
              <a:t> this year </a:t>
            </a:r>
          </a:p>
          <a:p>
            <a:pPr lvl="1">
              <a:buNone/>
            </a:pPr>
            <a:r>
              <a:rPr lang="en-US" dirty="0" smtClean="0"/>
              <a:t>		(1 </a:t>
            </a:r>
            <a:r>
              <a:rPr lang="en-US" dirty="0" err="1" smtClean="0"/>
              <a:t>exabyte</a:t>
            </a:r>
            <a:r>
              <a:rPr lang="en-US" dirty="0" smtClean="0"/>
              <a:t>=data equivalent of 50,000 yrs of continuous movies)</a:t>
            </a:r>
          </a:p>
          <a:p>
            <a:r>
              <a:rPr lang="en-US" dirty="0" smtClean="0"/>
              <a:t>Open data policies vs. “the iceberg”:</a:t>
            </a:r>
          </a:p>
          <a:p>
            <a:pPr>
              <a:buNone/>
            </a:pPr>
            <a:r>
              <a:rPr lang="en-US" sz="2100" i="1" dirty="0" smtClean="0"/>
              <a:t>     a vast amount of information is </a:t>
            </a:r>
          </a:p>
          <a:p>
            <a:pPr>
              <a:buNone/>
            </a:pPr>
            <a:r>
              <a:rPr lang="en-US" sz="2100" i="1" dirty="0" smtClean="0"/>
              <a:t>     “hidden” underneath the web —how is it</a:t>
            </a:r>
          </a:p>
          <a:p>
            <a:pPr>
              <a:buNone/>
            </a:pPr>
            <a:r>
              <a:rPr lang="en-US" sz="2100" i="1" dirty="0" smtClean="0"/>
              <a:t>      to be reliably preserved and accessed?</a:t>
            </a:r>
          </a:p>
          <a:p>
            <a:pPr>
              <a:buNone/>
            </a:pPr>
            <a:endParaRPr lang="en-US" sz="2600" i="1" dirty="0" smtClean="0"/>
          </a:p>
          <a:p>
            <a:pPr>
              <a:buNone/>
            </a:pPr>
            <a:endParaRPr lang="en-US" dirty="0"/>
          </a:p>
        </p:txBody>
      </p:sp>
      <p:pic>
        <p:nvPicPr>
          <p:cNvPr id="5" name="Picture 4" descr="iceberg.bmp"/>
          <p:cNvPicPr>
            <a:picLocks noChangeAspect="1"/>
          </p:cNvPicPr>
          <p:nvPr/>
        </p:nvPicPr>
        <p:blipFill>
          <a:blip r:embed="rId3" cstate="print"/>
          <a:stretch>
            <a:fillRect/>
          </a:stretch>
        </p:blipFill>
        <p:spPr>
          <a:xfrm>
            <a:off x="6934954" y="4114800"/>
            <a:ext cx="2209046" cy="2304107"/>
          </a:xfrm>
          <a:prstGeom prst="rect">
            <a:avLst/>
          </a:prstGeom>
        </p:spPr>
      </p:pic>
      <p:sp>
        <p:nvSpPr>
          <p:cNvPr id="4" name="Footer Placeholder 3"/>
          <p:cNvSpPr>
            <a:spLocks noGrp="1"/>
          </p:cNvSpPr>
          <p:nvPr>
            <p:ph type="ftr" sz="quarter" idx="10"/>
          </p:nvPr>
        </p:nvSpPr>
        <p:spPr/>
        <p:txBody>
          <a:bodyPr/>
          <a:lstStyle/>
          <a:p>
            <a:pPr>
              <a:defRPr/>
            </a:pPr>
            <a:endParaRPr lang="en-US" altLang="en-US" dirty="0"/>
          </a:p>
        </p:txBody>
      </p:sp>
    </p:spTree>
    <p:extLst>
      <p:ext uri="{BB962C8B-B14F-4D97-AF65-F5344CB8AC3E}">
        <p14:creationId xmlns:p14="http://schemas.microsoft.com/office/powerpoint/2010/main" xmlns:mc="http://schemas.openxmlformats.org/markup-compatibility/2006" xmlns="" val="3813610980"/>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990600"/>
            <a:ext cx="7086600" cy="1676400"/>
          </a:xfrm>
        </p:spPr>
        <p:txBody>
          <a:bodyPr/>
          <a:lstStyle/>
          <a:p>
            <a:r>
              <a:rPr lang="en-US" sz="2800" b="1" dirty="0"/>
              <a:t>Judicial endorsement of predictive </a:t>
            </a:r>
            <a:br>
              <a:rPr lang="en-US" sz="2800" b="1" dirty="0"/>
            </a:br>
            <a:r>
              <a:rPr lang="en-US" sz="2800" b="1" dirty="0"/>
              <a:t>analytics in document review by Judge Peck in </a:t>
            </a:r>
            <a:r>
              <a:rPr lang="en-US" sz="2800" b="1" i="1" dirty="0"/>
              <a:t>da Silva Moore v. </a:t>
            </a:r>
            <a:r>
              <a:rPr lang="en-US" sz="2800" b="1" i="1" dirty="0" err="1"/>
              <a:t>Publicis</a:t>
            </a:r>
            <a:r>
              <a:rPr lang="en-US" sz="2800" b="1" i="1" dirty="0"/>
              <a:t/>
            </a:r>
            <a:br>
              <a:rPr lang="en-US" sz="2800" b="1" i="1" dirty="0"/>
            </a:br>
            <a:r>
              <a:rPr lang="en-US" sz="2800" b="1" i="1" dirty="0" err="1"/>
              <a:t> Groupe</a:t>
            </a:r>
            <a:r>
              <a:rPr lang="en-US" sz="2800" b="1" dirty="0"/>
              <a:t> (SDNY Feb. 24, 2012)</a:t>
            </a:r>
            <a:endParaRPr lang="en-US" sz="2800" b="1" i="1" dirty="0"/>
          </a:p>
        </p:txBody>
      </p:sp>
      <p:sp>
        <p:nvSpPr>
          <p:cNvPr id="3" name="Subtitle 2"/>
          <p:cNvSpPr>
            <a:spLocks noGrp="1"/>
          </p:cNvSpPr>
          <p:nvPr>
            <p:ph type="body" sz="quarter" idx="12"/>
          </p:nvPr>
        </p:nvSpPr>
        <p:spPr>
          <a:xfrm>
            <a:off x="685800" y="2819400"/>
            <a:ext cx="7799832" cy="3279648"/>
          </a:xfrm>
        </p:spPr>
        <p:txBody>
          <a:bodyPr>
            <a:normAutofit/>
          </a:bodyPr>
          <a:lstStyle/>
          <a:p>
            <a:pPr marL="118872" indent="0" algn="l">
              <a:buClrTx/>
              <a:buNone/>
            </a:pPr>
            <a:r>
              <a:rPr lang="en-US" sz="1800" dirty="0" smtClean="0"/>
              <a:t>This opinion appears to be the first in which a Court has approved of the use of computer-assisted review. . . . What the Bar should take away from this Opinion is that computer-assisted review is an available tool and should be seriously considered for use in large-data-volume cases where it may save the producing party (or both parties) significant amounts of legal fees in document review.  Counsel no longer have to worry about being the ‘first’ or ‘guinea pig’ for judicial acceptance of computer-assisted review . . . Computer-assisted review can now be considered judicially-approved for use in appropriate cases.</a:t>
            </a:r>
            <a:endParaRPr lang="en-US" sz="1800" dirty="0"/>
          </a:p>
        </p:txBody>
      </p:sp>
      <p:sp>
        <p:nvSpPr>
          <p:cNvPr id="4" name="Slide Number Placeholder 3"/>
          <p:cNvSpPr>
            <a:spLocks noGrp="1"/>
          </p:cNvSpPr>
          <p:nvPr>
            <p:ph type="sldNum" sz="quarter" idx="11"/>
          </p:nvPr>
        </p:nvSpPr>
        <p:spPr/>
        <p:txBody>
          <a:bodyPr/>
          <a:lstStyle/>
          <a:p>
            <a:pPr>
              <a:defRPr/>
            </a:pPr>
            <a:fld id="{BF41FB62-831E-48B2-9E42-CF677594CD56}" type="slidenum">
              <a:rPr lang="en-US" altLang="en-US" smtClean="0"/>
              <a:pPr>
                <a:defRPr/>
              </a:pPr>
              <a:t>50</a:t>
            </a:fld>
            <a:endParaRPr lang="en-US" altLang="en-US"/>
          </a:p>
        </p:txBody>
      </p:sp>
    </p:spTree>
    <p:extLst>
      <p:ext uri="{BB962C8B-B14F-4D97-AF65-F5344CB8AC3E}">
        <p14:creationId xmlns:p14="http://schemas.microsoft.com/office/powerpoint/2010/main" xmlns="" val="254358536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9" name="Rectangle 3"/>
          <p:cNvSpPr>
            <a:spLocks noGrp="1" noChangeArrowheads="1"/>
          </p:cNvSpPr>
          <p:nvPr>
            <p:ph type="body" idx="1"/>
          </p:nvPr>
        </p:nvSpPr>
        <p:spPr>
          <a:xfrm>
            <a:off x="381000" y="1524000"/>
            <a:ext cx="8382000" cy="3886200"/>
          </a:xfrm>
        </p:spPr>
        <p:txBody>
          <a:bodyPr>
            <a:normAutofit fontScale="92500"/>
          </a:bodyPr>
          <a:lstStyle/>
          <a:p>
            <a:pPr marL="0" indent="0">
              <a:buNone/>
            </a:pPr>
            <a:r>
              <a:rPr lang="en-US" sz="3200" dirty="0" smtClean="0"/>
              <a:t>What is the hottest </a:t>
            </a:r>
            <a:r>
              <a:rPr lang="en-US" sz="3200" dirty="0"/>
              <a:t>topic in applying predictive coding to the </a:t>
            </a:r>
            <a:r>
              <a:rPr lang="en-US" sz="3200" dirty="0" smtClean="0"/>
              <a:t>information governance space? </a:t>
            </a:r>
          </a:p>
          <a:p>
            <a:pPr marL="0" indent="0">
              <a:buNone/>
            </a:pPr>
            <a:r>
              <a:rPr lang="en-US" sz="3200" dirty="0" smtClean="0"/>
              <a:t>Autocategorization.</a:t>
            </a:r>
          </a:p>
          <a:p>
            <a:pPr marL="0" indent="0">
              <a:buNone/>
            </a:pPr>
            <a:endParaRPr lang="en-US" sz="3200" dirty="0" smtClean="0"/>
          </a:p>
          <a:p>
            <a:pPr marL="0" indent="0" algn="ctr">
              <a:buNone/>
            </a:pPr>
            <a:endParaRPr lang="en-US" sz="3200" dirty="0" smtClean="0"/>
          </a:p>
          <a:p>
            <a:pPr marL="0" indent="0">
              <a:buNone/>
            </a:pPr>
            <a:r>
              <a:rPr lang="en-US" dirty="0"/>
              <a:t>              	</a:t>
            </a:r>
            <a:endParaRPr lang="en-US" dirty="0" smtClean="0">
              <a:cs typeface="+mn-cs"/>
            </a:endParaRPr>
          </a:p>
        </p:txBody>
      </p:sp>
      <p:sp>
        <p:nvSpPr>
          <p:cNvPr id="2" name="Title 1"/>
          <p:cNvSpPr>
            <a:spLocks noGrp="1"/>
          </p:cNvSpPr>
          <p:nvPr>
            <p:ph type="title"/>
          </p:nvPr>
        </p:nvSpPr>
        <p:spPr/>
        <p:txBody>
          <a:bodyPr/>
          <a:lstStyle/>
          <a:p>
            <a:endParaRPr lang="en-US" dirty="0"/>
          </a:p>
        </p:txBody>
      </p:sp>
      <p:sp>
        <p:nvSpPr>
          <p:cNvPr id="3" name="Footer Placeholder 2"/>
          <p:cNvSpPr>
            <a:spLocks noGrp="1"/>
          </p:cNvSpPr>
          <p:nvPr>
            <p:ph type="ftr" sz="quarter" idx="10"/>
          </p:nvPr>
        </p:nvSpPr>
        <p:spPr/>
        <p:txBody>
          <a:bodyPr/>
          <a:lstStyle/>
          <a:p>
            <a:pPr>
              <a:defRPr/>
            </a:pPr>
            <a:endParaRPr lang="en-US" altLang="en-US" dirty="0"/>
          </a:p>
        </p:txBody>
      </p:sp>
    </p:spTree>
    <p:extLst>
      <p:ext uri="{BB962C8B-B14F-4D97-AF65-F5344CB8AC3E}">
        <p14:creationId xmlns:p14="http://schemas.microsoft.com/office/powerpoint/2010/main" xmlns="" val="50391511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Homage to Carl Linnaeus (1707-1778)</a:t>
            </a:r>
            <a:endParaRPr lang="en-US" sz="3200" dirty="0"/>
          </a:p>
        </p:txBody>
      </p:sp>
      <p:pic>
        <p:nvPicPr>
          <p:cNvPr id="5" name="Content Placeholder 4" descr="Carolus_Linnaeus.jpg"/>
          <p:cNvPicPr>
            <a:picLocks noGrp="1" noChangeAspect="1"/>
          </p:cNvPicPr>
          <p:nvPr>
            <p:ph idx="1"/>
          </p:nvPr>
        </p:nvPicPr>
        <p:blipFill>
          <a:blip r:embed="rId3" cstate="print"/>
          <a:stretch>
            <a:fillRect/>
          </a:stretch>
        </p:blipFill>
        <p:spPr>
          <a:xfrm>
            <a:off x="3018731" y="1828800"/>
            <a:ext cx="3128763" cy="4267200"/>
          </a:xfrm>
        </p:spPr>
      </p:pic>
      <p:sp>
        <p:nvSpPr>
          <p:cNvPr id="3" name="Footer Placeholder 2"/>
          <p:cNvSpPr>
            <a:spLocks noGrp="1"/>
          </p:cNvSpPr>
          <p:nvPr>
            <p:ph type="ftr" sz="quarter" idx="10"/>
          </p:nvPr>
        </p:nvSpPr>
        <p:spPr>
          <a:xfrm>
            <a:off x="762000" y="6324600"/>
            <a:ext cx="7338059" cy="365125"/>
          </a:xfrm>
        </p:spPr>
        <p:txBody>
          <a:bodyPr/>
          <a:lstStyle/>
          <a:p>
            <a:pPr>
              <a:defRPr/>
            </a:pPr>
            <a:r>
              <a:rPr lang="en-US" altLang="en-US" dirty="0" smtClean="0"/>
              <a:t>(c) Jason R. Baron 2015</a:t>
            </a:r>
            <a:endParaRPr lang="en-US" altLang="en-US" dirty="0"/>
          </a:p>
        </p:txBody>
      </p:sp>
    </p:spTree>
    <p:extLst>
      <p:ext uri="{BB962C8B-B14F-4D97-AF65-F5344CB8AC3E}">
        <p14:creationId xmlns:p14="http://schemas.microsoft.com/office/powerpoint/2010/main" xmlns:mc="http://schemas.openxmlformats.org/markup-compatibility/2006" xmlns="" val="836989175"/>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990601"/>
            <a:ext cx="7795258" cy="533400"/>
          </a:xfrm>
        </p:spPr>
        <p:txBody>
          <a:bodyPr>
            <a:normAutofit fontScale="90000"/>
          </a:bodyPr>
          <a:lstStyle/>
          <a:p>
            <a:r>
              <a:rPr lang="en-US" sz="3200" dirty="0" smtClean="0"/>
              <a:t>Linnaean classification of the animal kingdom</a:t>
            </a:r>
            <a:endParaRPr lang="en-US" sz="3200" dirty="0"/>
          </a:p>
        </p:txBody>
      </p:sp>
      <p:sp>
        <p:nvSpPr>
          <p:cNvPr id="3" name="Content Placeholder 2"/>
          <p:cNvSpPr>
            <a:spLocks noGrp="1"/>
          </p:cNvSpPr>
          <p:nvPr>
            <p:ph idx="1"/>
          </p:nvPr>
        </p:nvSpPr>
        <p:spPr>
          <a:xfrm>
            <a:off x="762000" y="1543048"/>
            <a:ext cx="7795258" cy="4705352"/>
          </a:xfrm>
        </p:spPr>
        <p:txBody>
          <a:bodyPr>
            <a:normAutofit fontScale="25000" lnSpcReduction="20000"/>
          </a:bodyPr>
          <a:lstStyle/>
          <a:p>
            <a:pPr>
              <a:buClrTx/>
            </a:pPr>
            <a:r>
              <a:rPr lang="en-US" sz="4800" b="1" dirty="0" smtClean="0"/>
              <a:t>Kingdom</a:t>
            </a:r>
            <a:r>
              <a:rPr lang="en-US" sz="4800" dirty="0" smtClean="0"/>
              <a:t>: </a:t>
            </a:r>
            <a:r>
              <a:rPr lang="en-US" sz="4800" dirty="0" err="1" smtClean="0"/>
              <a:t>Animalia</a:t>
            </a:r>
          </a:p>
          <a:p>
            <a:pPr>
              <a:buClrTx/>
            </a:pPr>
            <a:r>
              <a:rPr lang="en-US" sz="4800" b="1" dirty="0" smtClean="0"/>
              <a:t>Phylum</a:t>
            </a:r>
            <a:r>
              <a:rPr lang="en-US" sz="4800" dirty="0" smtClean="0"/>
              <a:t>: </a:t>
            </a:r>
            <a:r>
              <a:rPr lang="en-US" sz="4800" dirty="0" err="1" smtClean="0"/>
              <a:t>Chordata</a:t>
            </a:r>
          </a:p>
          <a:p>
            <a:pPr>
              <a:buClrTx/>
            </a:pPr>
            <a:r>
              <a:rPr lang="en-US" sz="4800" b="1" dirty="0" smtClean="0"/>
              <a:t>Subphylum</a:t>
            </a:r>
            <a:r>
              <a:rPr lang="en-US" sz="4800" dirty="0" smtClean="0"/>
              <a:t>: Vertebrata </a:t>
            </a:r>
          </a:p>
          <a:p>
            <a:pPr>
              <a:buClrTx/>
            </a:pPr>
            <a:r>
              <a:rPr lang="en-US" sz="4800" b="1" dirty="0" err="1" smtClean="0"/>
              <a:t>Superclass</a:t>
            </a:r>
            <a:r>
              <a:rPr lang="en-US" sz="4800" dirty="0" smtClean="0"/>
              <a:t>: </a:t>
            </a:r>
            <a:r>
              <a:rPr lang="en-US" sz="4800" dirty="0" err="1" smtClean="0"/>
              <a:t>Tetrapoda</a:t>
            </a:r>
          </a:p>
          <a:p>
            <a:pPr>
              <a:buClrTx/>
            </a:pPr>
            <a:r>
              <a:rPr lang="en-US" sz="4800" b="1" dirty="0" smtClean="0"/>
              <a:t>Class</a:t>
            </a:r>
            <a:r>
              <a:rPr lang="en-US" sz="4800" dirty="0" smtClean="0"/>
              <a:t>: </a:t>
            </a:r>
            <a:r>
              <a:rPr lang="en-US" sz="4800" dirty="0" err="1" smtClean="0"/>
              <a:t>Mammalia</a:t>
            </a:r>
          </a:p>
          <a:p>
            <a:pPr>
              <a:buClrTx/>
            </a:pPr>
            <a:r>
              <a:rPr lang="en-US" sz="4800" b="1" dirty="0" smtClean="0"/>
              <a:t>Subclass</a:t>
            </a:r>
            <a:r>
              <a:rPr lang="en-US" sz="4800" dirty="0" smtClean="0"/>
              <a:t>: </a:t>
            </a:r>
            <a:r>
              <a:rPr lang="en-US" sz="4800" dirty="0" err="1" smtClean="0"/>
              <a:t>Theria</a:t>
            </a:r>
          </a:p>
          <a:p>
            <a:pPr>
              <a:buClrTx/>
            </a:pPr>
            <a:r>
              <a:rPr lang="en-US" sz="4800" b="1" dirty="0" smtClean="0"/>
              <a:t>Infraclass</a:t>
            </a:r>
            <a:r>
              <a:rPr lang="en-US" sz="4800" dirty="0" smtClean="0"/>
              <a:t>: </a:t>
            </a:r>
            <a:r>
              <a:rPr lang="en-US" sz="4800" dirty="0" err="1" smtClean="0"/>
              <a:t>Eutheria</a:t>
            </a:r>
          </a:p>
          <a:p>
            <a:pPr>
              <a:buClrTx/>
            </a:pPr>
            <a:r>
              <a:rPr lang="en-US" sz="4800" b="1" dirty="0" smtClean="0"/>
              <a:t>Cohort</a:t>
            </a:r>
            <a:r>
              <a:rPr lang="en-US" sz="4800" dirty="0" smtClean="0"/>
              <a:t>: </a:t>
            </a:r>
            <a:r>
              <a:rPr lang="en-US" sz="4800" dirty="0" err="1" smtClean="0"/>
              <a:t>Unguiculata</a:t>
            </a:r>
          </a:p>
          <a:p>
            <a:pPr>
              <a:buClrTx/>
            </a:pPr>
            <a:r>
              <a:rPr lang="en-US" sz="4800" b="1" dirty="0" smtClean="0"/>
              <a:t>Order</a:t>
            </a:r>
            <a:r>
              <a:rPr lang="en-US" sz="4800" dirty="0" smtClean="0"/>
              <a:t>: </a:t>
            </a:r>
            <a:r>
              <a:rPr lang="en-US" sz="4800" dirty="0" err="1" smtClean="0"/>
              <a:t>Primata</a:t>
            </a:r>
          </a:p>
          <a:p>
            <a:pPr>
              <a:buClrTx/>
            </a:pPr>
            <a:r>
              <a:rPr lang="en-US" sz="4800" b="1" dirty="0" smtClean="0"/>
              <a:t>Suborder</a:t>
            </a:r>
            <a:r>
              <a:rPr lang="en-US" sz="4800" dirty="0" smtClean="0"/>
              <a:t>: </a:t>
            </a:r>
            <a:r>
              <a:rPr lang="en-US" sz="4800" dirty="0" err="1" smtClean="0"/>
              <a:t>Anthropoidea</a:t>
            </a:r>
          </a:p>
          <a:p>
            <a:pPr>
              <a:buClrTx/>
            </a:pPr>
            <a:r>
              <a:rPr lang="en-US" sz="4800" b="1" dirty="0" err="1" smtClean="0"/>
              <a:t>Superfamily</a:t>
            </a:r>
            <a:r>
              <a:rPr lang="en-US" sz="4800" dirty="0" smtClean="0"/>
              <a:t>: </a:t>
            </a:r>
            <a:r>
              <a:rPr lang="en-US" sz="4800" dirty="0" err="1" smtClean="0"/>
              <a:t>Hominoidae</a:t>
            </a:r>
          </a:p>
          <a:p>
            <a:pPr>
              <a:buClrTx/>
            </a:pPr>
            <a:r>
              <a:rPr lang="en-US" sz="4800" b="1" dirty="0" smtClean="0"/>
              <a:t>Family</a:t>
            </a:r>
            <a:r>
              <a:rPr lang="en-US" sz="4800" dirty="0" smtClean="0"/>
              <a:t>: </a:t>
            </a:r>
            <a:r>
              <a:rPr lang="en-US" sz="4800" dirty="0" err="1" smtClean="0"/>
              <a:t>Hominidae</a:t>
            </a:r>
          </a:p>
          <a:p>
            <a:pPr>
              <a:buClrTx/>
            </a:pPr>
            <a:r>
              <a:rPr lang="en-US" sz="4800" b="1" dirty="0" smtClean="0"/>
              <a:t>Subfamily</a:t>
            </a:r>
            <a:r>
              <a:rPr lang="en-US" sz="4800" dirty="0" smtClean="0"/>
              <a:t>: </a:t>
            </a:r>
            <a:r>
              <a:rPr lang="en-US" sz="4800" dirty="0" err="1" smtClean="0"/>
              <a:t>Homininae</a:t>
            </a:r>
          </a:p>
          <a:p>
            <a:pPr>
              <a:buClrTx/>
            </a:pPr>
            <a:r>
              <a:rPr lang="en-US" sz="4800" b="1" dirty="0" smtClean="0"/>
              <a:t>Genus</a:t>
            </a:r>
            <a:r>
              <a:rPr lang="en-US" sz="4800" dirty="0" smtClean="0"/>
              <a:t>: </a:t>
            </a:r>
            <a:r>
              <a:rPr lang="en-US" sz="4800" i="1" dirty="0" smtClean="0"/>
              <a:t>Homo</a:t>
            </a:r>
          </a:p>
          <a:p>
            <a:pPr>
              <a:buClrTx/>
            </a:pPr>
            <a:r>
              <a:rPr lang="en-US" sz="4800" b="1" dirty="0" smtClean="0"/>
              <a:t>Subgenus</a:t>
            </a:r>
            <a:r>
              <a:rPr lang="en-US" sz="4800" dirty="0" smtClean="0"/>
              <a:t>: </a:t>
            </a:r>
            <a:r>
              <a:rPr lang="en-US" sz="4800" i="1" dirty="0" smtClean="0"/>
              <a:t>Homo (Homo)</a:t>
            </a:r>
          </a:p>
          <a:p>
            <a:pPr>
              <a:buClrTx/>
            </a:pPr>
            <a:r>
              <a:rPr lang="en-US" sz="4800" b="1" dirty="0" smtClean="0"/>
              <a:t>Specific epithet</a:t>
            </a:r>
            <a:r>
              <a:rPr lang="en-US" sz="4800" dirty="0" smtClean="0"/>
              <a:t>: </a:t>
            </a:r>
            <a:r>
              <a:rPr lang="en-US" sz="4800" i="1" dirty="0" smtClean="0"/>
              <a:t>sapiens</a:t>
            </a:r>
          </a:p>
          <a:p>
            <a:endParaRPr lang="en-US" dirty="0"/>
          </a:p>
        </p:txBody>
      </p:sp>
      <p:pic>
        <p:nvPicPr>
          <p:cNvPr id="5" name="Picture 4" descr="03 Classification of a Species.jpg"/>
          <p:cNvPicPr>
            <a:picLocks noChangeAspect="1"/>
          </p:cNvPicPr>
          <p:nvPr/>
        </p:nvPicPr>
        <p:blipFill>
          <a:blip r:embed="rId3" cstate="print"/>
          <a:stretch>
            <a:fillRect/>
          </a:stretch>
        </p:blipFill>
        <p:spPr>
          <a:xfrm>
            <a:off x="4038600" y="1752599"/>
            <a:ext cx="4572000" cy="4114801"/>
          </a:xfrm>
          <a:prstGeom prst="rect">
            <a:avLst/>
          </a:prstGeom>
        </p:spPr>
      </p:pic>
      <p:sp>
        <p:nvSpPr>
          <p:cNvPr id="6" name="Footer Placeholder 5"/>
          <p:cNvSpPr>
            <a:spLocks noGrp="1"/>
          </p:cNvSpPr>
          <p:nvPr>
            <p:ph type="ftr" sz="quarter" idx="10"/>
          </p:nvPr>
        </p:nvSpPr>
        <p:spPr/>
        <p:txBody>
          <a:bodyPr/>
          <a:lstStyle/>
          <a:p>
            <a:pPr>
              <a:defRPr/>
            </a:pPr>
            <a:r>
              <a:rPr lang="en-US" altLang="en-US" dirty="0" smtClean="0"/>
              <a:t>(c) Jason R. Baron 2015</a:t>
            </a:r>
            <a:endParaRPr lang="en-US" altLang="en-US" dirty="0"/>
          </a:p>
        </p:txBody>
      </p:sp>
    </p:spTree>
    <p:extLst>
      <p:ext uri="{BB962C8B-B14F-4D97-AF65-F5344CB8AC3E}">
        <p14:creationId xmlns:p14="http://schemas.microsoft.com/office/powerpoint/2010/main" xmlns:mc="http://schemas.openxmlformats.org/markup-compatibility/2006" xmlns="" val="868516090"/>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914400"/>
            <a:ext cx="6172200" cy="1295400"/>
          </a:xfrm>
        </p:spPr>
        <p:txBody>
          <a:bodyPr/>
          <a:lstStyle/>
          <a:p>
            <a:pPr algn="l"/>
            <a:r>
              <a:rPr lang="en-US" sz="2800" b="1" dirty="0" smtClean="0"/>
              <a:t>We should be leveraging the power of predictive analytics to improve information governance . . .</a:t>
            </a:r>
            <a:endParaRPr lang="en-US" sz="2800" dirty="0"/>
          </a:p>
        </p:txBody>
      </p:sp>
      <p:sp>
        <p:nvSpPr>
          <p:cNvPr id="3" name="Subtitle 2"/>
          <p:cNvSpPr>
            <a:spLocks noGrp="1"/>
          </p:cNvSpPr>
          <p:nvPr>
            <p:ph type="body" sz="quarter" idx="12"/>
          </p:nvPr>
        </p:nvSpPr>
        <p:spPr>
          <a:xfrm>
            <a:off x="685800" y="2438400"/>
            <a:ext cx="7799832" cy="3660648"/>
          </a:xfrm>
        </p:spPr>
        <p:txBody>
          <a:bodyPr>
            <a:normAutofit lnSpcReduction="10000"/>
          </a:bodyPr>
          <a:lstStyle/>
          <a:p>
            <a:pPr marL="118872" indent="0" algn="l">
              <a:buClrTx/>
              <a:buNone/>
            </a:pPr>
            <a:r>
              <a:rPr lang="en-US" sz="2000" b="1" dirty="0" smtClean="0"/>
              <a:t>-- </a:t>
            </a:r>
            <a:r>
              <a:rPr lang="en-US" sz="2000" dirty="0" smtClean="0"/>
              <a:t>RM: defensible disposal of low value information</a:t>
            </a:r>
          </a:p>
          <a:p>
            <a:pPr marL="118872" indent="0" algn="l">
              <a:buClrTx/>
              <a:buNone/>
            </a:pPr>
            <a:r>
              <a:rPr lang="en-US" sz="2000" dirty="0" smtClean="0"/>
              <a:t>-- Regulatory compliance</a:t>
            </a:r>
          </a:p>
          <a:p>
            <a:pPr marL="118872" indent="0" algn="l">
              <a:buClrTx/>
              <a:buNone/>
            </a:pPr>
            <a:r>
              <a:rPr lang="en-US" sz="2000" dirty="0" smtClean="0"/>
              <a:t>-- Risk mitigation – segregating sensitive materials…</a:t>
            </a:r>
          </a:p>
          <a:p>
            <a:pPr marL="118872" indent="0" algn="l">
              <a:buClrTx/>
              <a:buNone/>
            </a:pPr>
            <a:r>
              <a:rPr lang="en-US" sz="2000" dirty="0" smtClean="0"/>
              <a:t>      (PII, proprietary, etc.)</a:t>
            </a:r>
          </a:p>
          <a:p>
            <a:pPr marL="118872" indent="0" algn="l">
              <a:buClrTx/>
              <a:buNone/>
            </a:pPr>
            <a:r>
              <a:rPr lang="en-US" sz="2000" dirty="0" smtClean="0"/>
              <a:t>-- Business intelligence</a:t>
            </a:r>
          </a:p>
          <a:p>
            <a:pPr marL="118872" indent="0" algn="l">
              <a:buClrTx/>
              <a:buNone/>
            </a:pPr>
            <a:r>
              <a:rPr lang="en-US" sz="2000" dirty="0" smtClean="0"/>
              <a:t>-- E-discovery</a:t>
            </a:r>
          </a:p>
          <a:p>
            <a:pPr marL="118872" indent="0" algn="l">
              <a:buClrTx/>
              <a:buNone/>
            </a:pPr>
            <a:r>
              <a:rPr lang="en-US" sz="2000" dirty="0" smtClean="0"/>
              <a:t>-- Collaboration across enterprise </a:t>
            </a:r>
          </a:p>
          <a:p>
            <a:pPr marL="118872" indent="0" algn="l">
              <a:buClrTx/>
              <a:buNone/>
            </a:pPr>
            <a:r>
              <a:rPr lang="en-US" sz="2000" dirty="0" smtClean="0"/>
              <a:t>-- Providing access to dark data &amp; archives</a:t>
            </a:r>
            <a:endParaRPr lang="en-US" sz="2000" dirty="0"/>
          </a:p>
        </p:txBody>
      </p:sp>
      <p:sp>
        <p:nvSpPr>
          <p:cNvPr id="5" name="Footer Placeholder 4"/>
          <p:cNvSpPr>
            <a:spLocks noGrp="1"/>
          </p:cNvSpPr>
          <p:nvPr>
            <p:ph type="ftr" sz="quarter" idx="10"/>
          </p:nvPr>
        </p:nvSpPr>
        <p:spPr/>
        <p:txBody>
          <a:bodyPr/>
          <a:lstStyle/>
          <a:p>
            <a:pPr>
              <a:defRPr/>
            </a:pPr>
            <a:r>
              <a:rPr lang="en-US" altLang="en-US" smtClean="0"/>
              <a:t>(c) Jason R. Baron 2014</a:t>
            </a:r>
            <a:endParaRPr lang="en-US" altLang="en-US"/>
          </a:p>
        </p:txBody>
      </p:sp>
    </p:spTree>
    <p:extLst>
      <p:ext uri="{BB962C8B-B14F-4D97-AF65-F5344CB8AC3E}">
        <p14:creationId xmlns:p14="http://schemas.microsoft.com/office/powerpoint/2010/main" xmlns="" val="301430843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429000" y="228601"/>
            <a:ext cx="5410199" cy="1915092"/>
          </a:xfrm>
        </p:spPr>
        <p:txBody>
          <a:bodyPr/>
          <a:lstStyle/>
          <a:p>
            <a:pPr algn="l"/>
            <a:r>
              <a:rPr lang="en-US" sz="2800" dirty="0" smtClean="0"/>
              <a:t>To Advance the Cause of IG,  Lawyers &amp; RM &amp; IT &amp; Others Need To Cross Intellectual Boundaries</a:t>
            </a:r>
            <a:endParaRPr lang="en-US" sz="2800" dirty="0"/>
          </a:p>
        </p:txBody>
      </p:sp>
      <p:sp>
        <p:nvSpPr>
          <p:cNvPr id="3" name="Subtitle 2"/>
          <p:cNvSpPr>
            <a:spLocks noGrp="1"/>
          </p:cNvSpPr>
          <p:nvPr>
            <p:ph type="subTitle" idx="1"/>
          </p:nvPr>
        </p:nvSpPr>
        <p:spPr/>
        <p:txBody>
          <a:bodyPr>
            <a:normAutofit fontScale="85000" lnSpcReduction="20000"/>
          </a:bodyPr>
          <a:lstStyle/>
          <a:p>
            <a:endParaRPr lang="en-US"/>
          </a:p>
        </p:txBody>
      </p:sp>
      <p:pic>
        <p:nvPicPr>
          <p:cNvPr id="4" name="Picture 3" descr="information-silos-and-it-governance-failure.jpg"/>
          <p:cNvPicPr>
            <a:picLocks noChangeAspect="1"/>
          </p:cNvPicPr>
          <p:nvPr/>
        </p:nvPicPr>
        <p:blipFill>
          <a:blip r:embed="rId3" cstate="print"/>
          <a:stretch>
            <a:fillRect/>
          </a:stretch>
        </p:blipFill>
        <p:spPr>
          <a:xfrm>
            <a:off x="557872" y="2143693"/>
            <a:ext cx="7200900" cy="3687879"/>
          </a:xfrm>
          <a:prstGeom prst="rect">
            <a:avLst/>
          </a:prstGeom>
        </p:spPr>
      </p:pic>
    </p:spTree>
    <p:extLst>
      <p:ext uri="{BB962C8B-B14F-4D97-AF65-F5344CB8AC3E}">
        <p14:creationId xmlns:p14="http://schemas.microsoft.com/office/powerpoint/2010/main" xmlns="" val="156171208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Number Placeholder 5"/>
          <p:cNvSpPr>
            <a:spLocks noGrp="1"/>
          </p:cNvSpPr>
          <p:nvPr>
            <p:ph type="sldNum" sz="quarter" idx="4294967295"/>
          </p:nvPr>
        </p:nvSpPr>
        <p:spPr>
          <a:xfrm>
            <a:off x="6553200" y="6248400"/>
            <a:ext cx="2133600" cy="457200"/>
          </a:xfrm>
          <a:prstGeom prst="rect">
            <a:avLst/>
          </a:prstGeom>
          <a:noFill/>
        </p:spPr>
        <p:txBody>
          <a:bodyPr/>
          <a:lstStyle/>
          <a:p>
            <a:fld id="{6D0B9DCE-1709-461D-97DA-FB1AEE8D7F3B}" type="slidenum">
              <a:rPr lang="en-US" altLang="en-US" smtClean="0"/>
              <a:pPr/>
              <a:t>56</a:t>
            </a:fld>
            <a:endParaRPr lang="en-US" altLang="en-US" smtClean="0"/>
          </a:p>
        </p:txBody>
      </p:sp>
      <p:sp>
        <p:nvSpPr>
          <p:cNvPr id="30723" name="Rectangle 2"/>
          <p:cNvSpPr>
            <a:spLocks noGrp="1" noChangeArrowheads="1"/>
          </p:cNvSpPr>
          <p:nvPr>
            <p:ph type="title"/>
          </p:nvPr>
        </p:nvSpPr>
        <p:spPr>
          <a:xfrm>
            <a:off x="457200" y="122237"/>
            <a:ext cx="7543800" cy="1554163"/>
          </a:xfrm>
        </p:spPr>
        <p:txBody>
          <a:bodyPr/>
          <a:lstStyle/>
          <a:p>
            <a:pPr eaLnBrk="1" hangingPunct="1"/>
            <a:r>
              <a:rPr lang="en-US" sz="3500" smtClean="0"/>
              <a:t>Rosetta Stone Approach: The Need To Master 3 Languages: Legal, RM, IT</a:t>
            </a:r>
          </a:p>
        </p:txBody>
      </p:sp>
      <p:pic>
        <p:nvPicPr>
          <p:cNvPr id="30724" name="Picture 3" descr="image001"/>
          <p:cNvPicPr>
            <a:picLocks noGrp="1" noChangeAspect="1" noChangeArrowheads="1"/>
          </p:cNvPicPr>
          <p:nvPr>
            <p:ph idx="1"/>
          </p:nvPr>
        </p:nvPicPr>
        <p:blipFill>
          <a:blip r:embed="rId3" cstate="print"/>
          <a:srcRect/>
          <a:stretch>
            <a:fillRect/>
          </a:stretch>
        </p:blipFill>
        <p:spPr>
          <a:xfrm>
            <a:off x="2741615" y="1719263"/>
            <a:ext cx="3660775" cy="4411663"/>
          </a:xfrm>
          <a:noFill/>
        </p:spPr>
      </p:pic>
    </p:spTree>
    <p:extLst>
      <p:ext uri="{BB962C8B-B14F-4D97-AF65-F5344CB8AC3E}">
        <p14:creationId xmlns:p14="http://schemas.microsoft.com/office/powerpoint/2010/main" xmlns="" val="372980017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8910" y="2228471"/>
            <a:ext cx="7795258" cy="168720"/>
          </a:xfrm>
        </p:spPr>
        <p:txBody>
          <a:bodyPr/>
          <a:lstStyle/>
          <a:p>
            <a:r>
              <a:rPr lang="en-US" dirty="0" smtClean="0"/>
              <a:t>Career Paths: How Will You Use Analytics in Your Present Position? </a:t>
            </a:r>
            <a:br>
              <a:rPr lang="en-US" dirty="0" smtClean="0"/>
            </a:br>
            <a:r>
              <a:rPr lang="en-US" dirty="0"/>
              <a:t/>
            </a:r>
            <a:br>
              <a:rPr lang="en-US" dirty="0"/>
            </a:br>
            <a:endParaRPr lang="en-US" dirty="0"/>
          </a:p>
        </p:txBody>
      </p:sp>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D6ED6591-320A-46AF-833B-1B5D3E4AB7E7}" type="slidenum">
              <a:rPr lang="en-US" smtClean="0"/>
              <a:pPr/>
              <a:t>57</a:t>
            </a:fld>
            <a:endParaRPr lang="en-US"/>
          </a:p>
        </p:txBody>
      </p:sp>
      <p:pic>
        <p:nvPicPr>
          <p:cNvPr id="5" name="Picture 4"/>
          <p:cNvPicPr>
            <a:picLocks noChangeAspect="1"/>
          </p:cNvPicPr>
          <p:nvPr/>
        </p:nvPicPr>
        <p:blipFill>
          <a:blip r:embed="rId3" cstate="print">
            <a:extLst>
              <a:ext uri="{28A0092B-C50C-407E-A947-70E740481C1C}">
                <a14:useLocalDpi xmlns:a14="http://schemas.microsoft.com/office/drawing/2010/main" xmlns:p14="http://schemas.microsoft.com/office/powerpoint/2010/main" xmlns="" val="0"/>
              </a:ext>
            </a:extLst>
          </a:blip>
          <a:stretch>
            <a:fillRect/>
          </a:stretch>
        </p:blipFill>
        <p:spPr>
          <a:xfrm>
            <a:off x="3272563" y="2484701"/>
            <a:ext cx="3810000" cy="2857500"/>
          </a:xfrm>
          <a:prstGeom prst="rect">
            <a:avLst/>
          </a:prstGeom>
        </p:spPr>
      </p:pic>
    </p:spTree>
    <p:extLst>
      <p:ext uri="{BB962C8B-B14F-4D97-AF65-F5344CB8AC3E}">
        <p14:creationId xmlns:p14="http://schemas.microsoft.com/office/powerpoint/2010/main" xmlns:a14="http://schemas.microsoft.com/office/drawing/2010/main" xmlns="" val="119703302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IG Competence in 2016</a:t>
            </a:r>
            <a:endParaRPr lang="en-US" dirty="0"/>
          </a:p>
        </p:txBody>
      </p:sp>
      <p:sp>
        <p:nvSpPr>
          <p:cNvPr id="3" name="Subtitle 2"/>
          <p:cNvSpPr>
            <a:spLocks noGrp="1"/>
          </p:cNvSpPr>
          <p:nvPr>
            <p:ph type="subTitle" idx="1"/>
          </p:nvPr>
        </p:nvSpPr>
        <p:spPr/>
        <p:txBody>
          <a:bodyPr>
            <a:normAutofit fontScale="85000" lnSpcReduction="20000"/>
          </a:bodyPr>
          <a:lstStyle/>
          <a:p>
            <a:endParaRPr lang="en-US"/>
          </a:p>
        </p:txBody>
      </p:sp>
    </p:spTree>
    <p:extLst>
      <p:ext uri="{BB962C8B-B14F-4D97-AF65-F5344CB8AC3E}">
        <p14:creationId xmlns:p14="http://schemas.microsoft.com/office/powerpoint/2010/main" xmlns="" val="46219110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pPr>
              <a:defRPr/>
            </a:pPr>
            <a:fld id="{BF41FB62-831E-48B2-9E42-CF677594CD56}" type="slidenum">
              <a:rPr lang="en-US" altLang="en-US" smtClean="0"/>
              <a:pPr>
                <a:defRPr/>
              </a:pPr>
              <a:t>59</a:t>
            </a:fld>
            <a:endParaRPr lang="en-US" altLang="en-US"/>
          </a:p>
        </p:txBody>
      </p:sp>
      <p:sp>
        <p:nvSpPr>
          <p:cNvPr id="3" name="Title 2"/>
          <p:cNvSpPr>
            <a:spLocks noGrp="1"/>
          </p:cNvSpPr>
          <p:nvPr>
            <p:ph type="title"/>
          </p:nvPr>
        </p:nvSpPr>
        <p:spPr/>
        <p:txBody>
          <a:bodyPr/>
          <a:lstStyle/>
          <a:p>
            <a:r>
              <a:rPr lang="en-US" dirty="0" smtClean="0"/>
              <a:t>ABA Model Rules of Professional Conduct 1.1</a:t>
            </a:r>
            <a:endParaRPr lang="en-US" dirty="0"/>
          </a:p>
        </p:txBody>
      </p:sp>
      <p:sp>
        <p:nvSpPr>
          <p:cNvPr id="4" name="Text Placeholder 3"/>
          <p:cNvSpPr>
            <a:spLocks noGrp="1"/>
          </p:cNvSpPr>
          <p:nvPr>
            <p:ph type="body" sz="quarter" idx="12"/>
          </p:nvPr>
        </p:nvSpPr>
        <p:spPr/>
        <p:txBody>
          <a:bodyPr/>
          <a:lstStyle/>
          <a:p>
            <a:pPr marL="118872" indent="0">
              <a:buNone/>
            </a:pPr>
            <a:endParaRPr lang="en-US" dirty="0" smtClean="0"/>
          </a:p>
          <a:p>
            <a:pPr marL="118872" indent="0">
              <a:buNone/>
            </a:pPr>
            <a:r>
              <a:rPr lang="en-US" dirty="0" smtClean="0"/>
              <a:t>A lawyer shall provide competent representation to a client.  Competent representation requires the legal knowledge, skill, thoroughness and preparation reasonably necessary for the representation.</a:t>
            </a:r>
          </a:p>
          <a:p>
            <a:pPr marL="118872" indent="0">
              <a:buNone/>
            </a:pPr>
            <a:endParaRPr lang="en-US" dirty="0"/>
          </a:p>
        </p:txBody>
      </p:sp>
    </p:spTree>
    <p:extLst>
      <p:ext uri="{BB962C8B-B14F-4D97-AF65-F5344CB8AC3E}">
        <p14:creationId xmlns:p14="http://schemas.microsoft.com/office/powerpoint/2010/main" xmlns="" val="369450961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6228" name="Text Box 4"/>
          <p:cNvSpPr>
            <a:spLocks noGrp="1" noChangeArrowheads="1"/>
          </p:cNvSpPr>
          <p:nvPr>
            <p:ph type="body" sz="quarter" idx="12"/>
          </p:nvPr>
        </p:nvSpPr>
        <p:spPr>
          <a:xfrm>
            <a:off x="381000" y="1371600"/>
            <a:ext cx="3657600" cy="4648200"/>
          </a:xfrm>
          <a:noFill/>
        </p:spPr>
        <p:txBody>
          <a:bodyPr>
            <a:noAutofit/>
          </a:bodyPr>
          <a:lstStyle/>
          <a:p>
            <a:pPr algn="l" eaLnBrk="1" hangingPunct="1">
              <a:spcBef>
                <a:spcPct val="50000"/>
              </a:spcBef>
              <a:buClrTx/>
              <a:buSzTx/>
              <a:buFontTx/>
              <a:buNone/>
            </a:pPr>
            <a:r>
              <a:rPr lang="en-US" sz="3600" b="1" dirty="0" smtClean="0">
                <a:latin typeface="Arial Black" pitchFamily="28" charset="0"/>
              </a:rPr>
              <a:t>Email is still the 800 lb. gorilla of ediscovery</a:t>
            </a:r>
          </a:p>
          <a:p>
            <a:pPr algn="l" eaLnBrk="1" hangingPunct="1">
              <a:spcBef>
                <a:spcPct val="50000"/>
              </a:spcBef>
              <a:buClrTx/>
              <a:buSzTx/>
              <a:buFontTx/>
              <a:buNone/>
            </a:pPr>
            <a:endParaRPr lang="en-US" sz="3600" b="1" dirty="0" smtClean="0">
              <a:latin typeface="Arial Black" pitchFamily="28" charset="0"/>
            </a:endParaRPr>
          </a:p>
          <a:p>
            <a:pPr algn="l" eaLnBrk="1" hangingPunct="1">
              <a:spcBef>
                <a:spcPct val="50000"/>
              </a:spcBef>
              <a:buClrTx/>
              <a:buSzTx/>
              <a:buFontTx/>
              <a:buNone/>
            </a:pPr>
            <a:endParaRPr lang="en-US" sz="3600" b="1" dirty="0" smtClean="0">
              <a:latin typeface="Arial Black" pitchFamily="28" charset="0"/>
            </a:endParaRPr>
          </a:p>
        </p:txBody>
      </p:sp>
      <p:pic>
        <p:nvPicPr>
          <p:cNvPr id="436227" name="Picture 3" descr="kingkong"/>
          <p:cNvPicPr>
            <a:picLocks noChangeAspect="1" noChangeArrowheads="1"/>
          </p:cNvPicPr>
          <p:nvPr/>
        </p:nvPicPr>
        <p:blipFill>
          <a:blip r:embed="rId3" cstate="print"/>
          <a:srcRect/>
          <a:stretch>
            <a:fillRect/>
          </a:stretch>
        </p:blipFill>
        <p:spPr bwMode="auto">
          <a:xfrm>
            <a:off x="4114800" y="533400"/>
            <a:ext cx="4827588" cy="5791200"/>
          </a:xfrm>
          <a:prstGeom prst="rect">
            <a:avLst/>
          </a:prstGeom>
          <a:noFill/>
          <a:ln w="9525">
            <a:noFill/>
            <a:miter lim="800000"/>
            <a:headEnd/>
            <a:tailEnd/>
          </a:ln>
        </p:spPr>
      </p:pic>
      <p:sp>
        <p:nvSpPr>
          <p:cNvPr id="3" name="Slide Number Placeholder 2"/>
          <p:cNvSpPr>
            <a:spLocks noGrp="1"/>
          </p:cNvSpPr>
          <p:nvPr>
            <p:ph type="sldNum" sz="quarter" idx="11"/>
          </p:nvPr>
        </p:nvSpPr>
        <p:spPr/>
        <p:txBody>
          <a:bodyPr/>
          <a:lstStyle/>
          <a:p>
            <a:pPr>
              <a:defRPr/>
            </a:pPr>
            <a:fld id="{BF41FB62-831E-48B2-9E42-CF677594CD56}" type="slidenum">
              <a:rPr lang="en-US" altLang="en-US" smtClean="0"/>
              <a:pPr>
                <a:defRPr/>
              </a:pPr>
              <a:t>6</a:t>
            </a:fld>
            <a:endParaRPr lang="en-US" altLang="en-US"/>
          </a:p>
        </p:txBody>
      </p:sp>
    </p:spTree>
    <p:extLst>
      <p:ext uri="{BB962C8B-B14F-4D97-AF65-F5344CB8AC3E}">
        <p14:creationId xmlns:p14="http://schemas.microsoft.com/office/powerpoint/2010/main" xmlns="" val="293811139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pPr>
              <a:defRPr/>
            </a:pPr>
            <a:fld id="{BF41FB62-831E-48B2-9E42-CF677594CD56}" type="slidenum">
              <a:rPr lang="en-US" altLang="en-US" smtClean="0"/>
              <a:pPr>
                <a:defRPr/>
              </a:pPr>
              <a:t>60</a:t>
            </a:fld>
            <a:endParaRPr lang="en-US" altLang="en-US"/>
          </a:p>
        </p:txBody>
      </p:sp>
      <p:sp>
        <p:nvSpPr>
          <p:cNvPr id="3" name="Title 2"/>
          <p:cNvSpPr>
            <a:spLocks noGrp="1"/>
          </p:cNvSpPr>
          <p:nvPr>
            <p:ph type="title"/>
          </p:nvPr>
        </p:nvSpPr>
        <p:spPr/>
        <p:txBody>
          <a:bodyPr/>
          <a:lstStyle/>
          <a:p>
            <a:r>
              <a:rPr lang="en-US" dirty="0" smtClean="0"/>
              <a:t>Comment 8 to ABA Model Rule 1.1 (2013)</a:t>
            </a:r>
            <a:endParaRPr lang="en-US" dirty="0"/>
          </a:p>
        </p:txBody>
      </p:sp>
      <p:sp>
        <p:nvSpPr>
          <p:cNvPr id="4" name="Text Placeholder 3"/>
          <p:cNvSpPr>
            <a:spLocks noGrp="1"/>
          </p:cNvSpPr>
          <p:nvPr>
            <p:ph type="body" sz="quarter" idx="12"/>
          </p:nvPr>
        </p:nvSpPr>
        <p:spPr/>
        <p:txBody>
          <a:bodyPr>
            <a:normAutofit lnSpcReduction="10000"/>
          </a:bodyPr>
          <a:lstStyle/>
          <a:p>
            <a:pPr marL="118872" indent="0">
              <a:buNone/>
            </a:pPr>
            <a:endParaRPr lang="en-US" dirty="0" smtClean="0"/>
          </a:p>
          <a:p>
            <a:pPr marL="118872" indent="0">
              <a:buNone/>
            </a:pPr>
            <a:r>
              <a:rPr lang="en-US" dirty="0" smtClean="0"/>
              <a:t>To </a:t>
            </a:r>
            <a:r>
              <a:rPr lang="en-US" dirty="0"/>
              <a:t>maintain the requisite knowledge and skill, a lawyer should keep abreast of changes in the law and </a:t>
            </a:r>
            <a:r>
              <a:rPr lang="en-US" dirty="0" err="1"/>
              <a:t>and</a:t>
            </a:r>
            <a:r>
              <a:rPr lang="en-US" dirty="0"/>
              <a:t> its practice, </a:t>
            </a:r>
            <a:r>
              <a:rPr lang="en-US" b="1" i="1" dirty="0"/>
              <a:t>including the benefits and risks associated with relevant technology, </a:t>
            </a:r>
            <a:r>
              <a:rPr lang="en-US" dirty="0"/>
              <a:t>engage in continuing study and education and comply with all continuing legal education requirements to which the lawyer is subject.</a:t>
            </a:r>
          </a:p>
          <a:p>
            <a:pPr marL="118872" indent="0">
              <a:buNone/>
            </a:pPr>
            <a:r>
              <a:rPr lang="en-US" dirty="0"/>
              <a:t/>
            </a:r>
            <a:br>
              <a:rPr lang="en-US" dirty="0"/>
            </a:br>
            <a:r>
              <a:rPr lang="en-US" dirty="0"/>
              <a:t/>
            </a:r>
            <a:br>
              <a:rPr lang="en-US" dirty="0"/>
            </a:br>
            <a:endParaRPr lang="en-US" dirty="0"/>
          </a:p>
        </p:txBody>
      </p:sp>
    </p:spTree>
    <p:extLst>
      <p:ext uri="{BB962C8B-B14F-4D97-AF65-F5344CB8AC3E}">
        <p14:creationId xmlns:p14="http://schemas.microsoft.com/office/powerpoint/2010/main" xmlns="" val="20339234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pPr>
              <a:defRPr/>
            </a:pPr>
            <a:fld id="{BF41FB62-831E-48B2-9E42-CF677594CD56}" type="slidenum">
              <a:rPr lang="en-US" altLang="en-US" smtClean="0"/>
              <a:pPr>
                <a:defRPr/>
              </a:pPr>
              <a:t>61</a:t>
            </a:fld>
            <a:endParaRPr lang="en-US" altLang="en-US"/>
          </a:p>
        </p:txBody>
      </p:sp>
      <p:sp>
        <p:nvSpPr>
          <p:cNvPr id="3" name="Title 2"/>
          <p:cNvSpPr>
            <a:spLocks noGrp="1"/>
          </p:cNvSpPr>
          <p:nvPr>
            <p:ph type="title"/>
          </p:nvPr>
        </p:nvSpPr>
        <p:spPr/>
        <p:txBody>
          <a:bodyPr/>
          <a:lstStyle/>
          <a:p>
            <a:r>
              <a:rPr lang="en-US" dirty="0" smtClean="0"/>
              <a:t>From ABA Commission on Ethics 20/20 Introduction and Overview, Report to the House of Delegates</a:t>
            </a:r>
            <a:endParaRPr lang="en-US" dirty="0"/>
          </a:p>
        </p:txBody>
      </p:sp>
      <p:sp>
        <p:nvSpPr>
          <p:cNvPr id="4" name="Text Placeholder 3"/>
          <p:cNvSpPr>
            <a:spLocks noGrp="1"/>
          </p:cNvSpPr>
          <p:nvPr>
            <p:ph type="body" sz="quarter" idx="12"/>
          </p:nvPr>
        </p:nvSpPr>
        <p:spPr/>
        <p:txBody>
          <a:bodyPr>
            <a:normAutofit fontScale="77500" lnSpcReduction="20000"/>
          </a:bodyPr>
          <a:lstStyle/>
          <a:p>
            <a:pPr marL="118872" indent="0">
              <a:buNone/>
            </a:pPr>
            <a:endParaRPr lang="en-US" dirty="0"/>
          </a:p>
          <a:p>
            <a:pPr marL="118872" indent="0">
              <a:buNone/>
            </a:pPr>
            <a:r>
              <a:rPr lang="en-US" dirty="0"/>
              <a:t>“Technology is . . . having a[n] . . . impact on how lawyers conduct investigations, engage in legal research, advise their clients, and conduct discovery. These tasks now require lawyers to have a firm grasp on how electronic information is created, stored and retrieved. For example, lawyers need to know how to make and respond to electronic discovery requests and to advise their clients regarding electronic discovery obligations. . . . These developments highlight the importance of keeping abreast of changes in relevant technology in order to ensure that clients receive competent and efficient legal services.”</a:t>
            </a:r>
          </a:p>
          <a:p>
            <a:r>
              <a:rPr lang="en-US" dirty="0"/>
              <a:t/>
            </a:r>
            <a:br>
              <a:rPr lang="en-US" dirty="0"/>
            </a:br>
            <a:r>
              <a:rPr lang="en-US" dirty="0"/>
              <a:t/>
            </a:r>
            <a:br>
              <a:rPr lang="en-US" dirty="0"/>
            </a:br>
            <a:r>
              <a:rPr lang="en-US" dirty="0"/>
              <a:t/>
            </a:r>
            <a:br>
              <a:rPr lang="en-US" dirty="0"/>
            </a:br>
            <a:r>
              <a:rPr lang="en-US" dirty="0"/>
              <a:t/>
            </a:r>
            <a:br>
              <a:rPr lang="en-US" dirty="0"/>
            </a:br>
            <a:endParaRPr lang="en-US" dirty="0"/>
          </a:p>
        </p:txBody>
      </p:sp>
    </p:spTree>
    <p:extLst>
      <p:ext uri="{BB962C8B-B14F-4D97-AF65-F5344CB8AC3E}">
        <p14:creationId xmlns:p14="http://schemas.microsoft.com/office/powerpoint/2010/main" xmlns="" val="139856627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pPr>
              <a:defRPr/>
            </a:pPr>
            <a:fld id="{BF41FB62-831E-48B2-9E42-CF677594CD56}" type="slidenum">
              <a:rPr lang="en-US" altLang="en-US" smtClean="0"/>
              <a:pPr>
                <a:defRPr/>
              </a:pPr>
              <a:t>62</a:t>
            </a:fld>
            <a:endParaRPr lang="en-US" altLang="en-US"/>
          </a:p>
        </p:txBody>
      </p:sp>
      <p:sp>
        <p:nvSpPr>
          <p:cNvPr id="3" name="Title 2"/>
          <p:cNvSpPr>
            <a:spLocks noGrp="1"/>
          </p:cNvSpPr>
          <p:nvPr>
            <p:ph type="title"/>
          </p:nvPr>
        </p:nvSpPr>
        <p:spPr/>
        <p:txBody>
          <a:bodyPr/>
          <a:lstStyle/>
          <a:p>
            <a:r>
              <a:rPr lang="en-US" dirty="0" smtClean="0"/>
              <a:t>From “R U Competent,” </a:t>
            </a:r>
            <a:r>
              <a:rPr lang="en-US" i="1" dirty="0" smtClean="0"/>
              <a:t>Washington Lawyer, </a:t>
            </a:r>
            <a:r>
              <a:rPr lang="en-US" dirty="0" smtClean="0"/>
              <a:t>D.C Bar Ethics Counsel</a:t>
            </a:r>
            <a:endParaRPr lang="en-US" dirty="0"/>
          </a:p>
        </p:txBody>
      </p:sp>
      <p:sp>
        <p:nvSpPr>
          <p:cNvPr id="4" name="Text Placeholder 3"/>
          <p:cNvSpPr>
            <a:spLocks noGrp="1"/>
          </p:cNvSpPr>
          <p:nvPr>
            <p:ph type="body" sz="quarter" idx="12"/>
          </p:nvPr>
        </p:nvSpPr>
        <p:spPr/>
        <p:txBody>
          <a:bodyPr>
            <a:normAutofit fontScale="47500" lnSpcReduction="20000"/>
          </a:bodyPr>
          <a:lstStyle/>
          <a:p>
            <a:pPr marL="118872" indent="0">
              <a:buNone/>
            </a:pPr>
            <a:endParaRPr lang="en-US" dirty="0" smtClean="0"/>
          </a:p>
          <a:p>
            <a:pPr marL="118872" indent="0">
              <a:buNone/>
            </a:pPr>
            <a:endParaRPr lang="en-US" dirty="0"/>
          </a:p>
          <a:p>
            <a:pPr marL="118872" indent="0">
              <a:buNone/>
            </a:pPr>
            <a:r>
              <a:rPr lang="en-US" sz="3600" dirty="0" smtClean="0"/>
              <a:t>“</a:t>
            </a:r>
            <a:r>
              <a:rPr lang="en-US" sz="3600" dirty="0"/>
              <a:t>A lawyer must understand the rules of discovery and a client’s IT systems. This includes an ability to identify electronically stored information (</a:t>
            </a:r>
            <a:r>
              <a:rPr lang="en-US" sz="3600" dirty="0" err="1"/>
              <a:t>ESI</a:t>
            </a:r>
            <a:r>
              <a:rPr lang="en-US" sz="3600" dirty="0"/>
              <a:t>) that must be produced for the purposes of making and responding to document requests, as well as the associated costs. The report also mentions duties of competence extending to knowledge regarding various file formats, sources of electronic data, and basic information on how a computer operates. This duty is not an empty obligation; a number of cases reaffirm that failure to understand electronic discovery can result in sanctions.” (Quotations and internal citations omitted</a:t>
            </a:r>
            <a:r>
              <a:rPr lang="en-US" sz="3600" dirty="0" smtClean="0"/>
              <a:t>.)</a:t>
            </a:r>
            <a:r>
              <a:rPr lang="en-US" sz="3600" dirty="0"/>
              <a:t/>
            </a:r>
            <a:br>
              <a:rPr lang="en-US" sz="3600" dirty="0"/>
            </a:br>
            <a:r>
              <a:rPr lang="en-US" sz="3600" u="sng" dirty="0" smtClean="0">
                <a:hlinkClick r:id="rId3"/>
              </a:rPr>
              <a:t>http</a:t>
            </a:r>
            <a:r>
              <a:rPr lang="en-US" sz="3600" u="sng" dirty="0">
                <a:hlinkClick r:id="rId3"/>
              </a:rPr>
              <a:t>://</a:t>
            </a:r>
            <a:r>
              <a:rPr lang="en-US" sz="3600" u="sng" dirty="0" smtClean="0">
                <a:hlinkClick r:id="rId3"/>
              </a:rPr>
              <a:t>www.dcbar.org/bar-resources/publications/washington-lawyer/articles/november-2008-speaking-of-ethics.cfm</a:t>
            </a:r>
            <a:r>
              <a:rPr lang="en-US" sz="3600" dirty="0"/>
              <a:t/>
            </a:r>
            <a:br>
              <a:rPr lang="en-US" sz="3600" dirty="0"/>
            </a:br>
            <a:r>
              <a:rPr lang="en-US" sz="3600" dirty="0"/>
              <a:t/>
            </a:r>
            <a:br>
              <a:rPr lang="en-US" sz="3600" dirty="0"/>
            </a:br>
            <a:r>
              <a:rPr lang="en-US" dirty="0"/>
              <a:t/>
            </a:r>
            <a:br>
              <a:rPr lang="en-US" dirty="0"/>
            </a:br>
            <a:r>
              <a:rPr lang="en-US" dirty="0"/>
              <a:t/>
            </a:r>
            <a:br>
              <a:rPr lang="en-US" dirty="0"/>
            </a:br>
            <a:endParaRPr lang="en-US" dirty="0"/>
          </a:p>
        </p:txBody>
      </p:sp>
    </p:spTree>
    <p:extLst>
      <p:ext uri="{BB962C8B-B14F-4D97-AF65-F5344CB8AC3E}">
        <p14:creationId xmlns:p14="http://schemas.microsoft.com/office/powerpoint/2010/main" xmlns="" val="3070402594"/>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pPr>
              <a:defRPr/>
            </a:pPr>
            <a:fld id="{BF41FB62-831E-48B2-9E42-CF677594CD56}" type="slidenum">
              <a:rPr lang="en-US" altLang="en-US" smtClean="0"/>
              <a:pPr>
                <a:defRPr/>
              </a:pPr>
              <a:t>63</a:t>
            </a:fld>
            <a:endParaRPr lang="en-US" altLang="en-US"/>
          </a:p>
        </p:txBody>
      </p:sp>
      <p:sp>
        <p:nvSpPr>
          <p:cNvPr id="3" name="Title 2"/>
          <p:cNvSpPr>
            <a:spLocks noGrp="1"/>
          </p:cNvSpPr>
          <p:nvPr>
            <p:ph type="title"/>
          </p:nvPr>
        </p:nvSpPr>
        <p:spPr/>
        <p:txBody>
          <a:bodyPr/>
          <a:lstStyle/>
          <a:p>
            <a:r>
              <a:rPr lang="en-US" dirty="0" smtClean="0"/>
              <a:t>Competence </a:t>
            </a:r>
            <a:r>
              <a:rPr lang="en-US" dirty="0" err="1" smtClean="0"/>
              <a:t>CheckList</a:t>
            </a:r>
            <a:r>
              <a:rPr lang="en-US" dirty="0" smtClean="0"/>
              <a:t> 2016</a:t>
            </a:r>
            <a:endParaRPr lang="en-US" dirty="0"/>
          </a:p>
        </p:txBody>
      </p:sp>
      <p:sp>
        <p:nvSpPr>
          <p:cNvPr id="4" name="Text Placeholder 3"/>
          <p:cNvSpPr>
            <a:spLocks noGrp="1"/>
          </p:cNvSpPr>
          <p:nvPr>
            <p:ph type="body" sz="quarter" idx="12"/>
          </p:nvPr>
        </p:nvSpPr>
        <p:spPr/>
        <p:txBody>
          <a:bodyPr/>
          <a:lstStyle/>
          <a:p>
            <a:r>
              <a:rPr lang="en-US" dirty="0" smtClean="0"/>
              <a:t>Understanding various stages of the eDiscovery process: preservation, identification, negotiation, collection, processing, review, production, analysis, disposition. </a:t>
            </a:r>
          </a:p>
          <a:p>
            <a:pPr lvl="1"/>
            <a:r>
              <a:rPr lang="en-US" dirty="0" smtClean="0"/>
              <a:t>See </a:t>
            </a:r>
            <a:r>
              <a:rPr lang="en-US" dirty="0">
                <a:hlinkClick r:id="rId3"/>
              </a:rPr>
              <a:t>www.edrm.net</a:t>
            </a:r>
            <a:r>
              <a:rPr lang="en-US" dirty="0"/>
              <a:t> for Electronic </a:t>
            </a:r>
            <a:r>
              <a:rPr lang="en-US" dirty="0" smtClean="0"/>
              <a:t>Discovery Reference Model</a:t>
            </a:r>
          </a:p>
          <a:p>
            <a:r>
              <a:rPr lang="en-US" dirty="0" smtClean="0"/>
              <a:t>Knowing when the duty to preserve evidence has been triggered &amp; ways in which a party may preserve evidence.</a:t>
            </a:r>
          </a:p>
          <a:p>
            <a:r>
              <a:rPr lang="en-US" dirty="0" smtClean="0"/>
              <a:t>Identification of entities or individuals for whom you may be deemed responsible for preservation or production (including consideration of possession, custody &amp; control)</a:t>
            </a:r>
          </a:p>
          <a:p>
            <a:endParaRPr lang="en-US" dirty="0" smtClean="0"/>
          </a:p>
          <a:p>
            <a:endParaRPr lang="en-US" dirty="0" smtClean="0"/>
          </a:p>
          <a:p>
            <a:pPr marL="118872" indent="0">
              <a:buNone/>
            </a:pPr>
            <a:endParaRPr lang="en-US" dirty="0" smtClean="0"/>
          </a:p>
          <a:p>
            <a:pPr marL="118872" indent="0">
              <a:buNone/>
            </a:pPr>
            <a:endParaRPr lang="en-US" dirty="0" smtClean="0"/>
          </a:p>
        </p:txBody>
      </p:sp>
    </p:spTree>
    <p:extLst>
      <p:ext uri="{BB962C8B-B14F-4D97-AF65-F5344CB8AC3E}">
        <p14:creationId xmlns:p14="http://schemas.microsoft.com/office/powerpoint/2010/main" xmlns="" val="262137394"/>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pPr>
              <a:defRPr/>
            </a:pPr>
            <a:fld id="{BF41FB62-831E-48B2-9E42-CF677594CD56}" type="slidenum">
              <a:rPr lang="en-US" altLang="en-US" smtClean="0"/>
              <a:pPr>
                <a:defRPr/>
              </a:pPr>
              <a:t>64</a:t>
            </a:fld>
            <a:endParaRPr lang="en-US" altLang="en-US"/>
          </a:p>
        </p:txBody>
      </p:sp>
      <p:sp>
        <p:nvSpPr>
          <p:cNvPr id="3" name="Title 2"/>
          <p:cNvSpPr>
            <a:spLocks noGrp="1"/>
          </p:cNvSpPr>
          <p:nvPr>
            <p:ph type="title"/>
          </p:nvPr>
        </p:nvSpPr>
        <p:spPr/>
        <p:txBody>
          <a:bodyPr/>
          <a:lstStyle/>
          <a:p>
            <a:r>
              <a:rPr lang="en-US" dirty="0" smtClean="0"/>
              <a:t>Checklist (</a:t>
            </a:r>
            <a:r>
              <a:rPr lang="en-US" dirty="0" err="1" smtClean="0"/>
              <a:t>con’t</a:t>
            </a:r>
            <a:r>
              <a:rPr lang="en-US" dirty="0" smtClean="0"/>
              <a:t>)</a:t>
            </a:r>
            <a:endParaRPr lang="en-US" dirty="0"/>
          </a:p>
        </p:txBody>
      </p:sp>
      <p:sp>
        <p:nvSpPr>
          <p:cNvPr id="4" name="Text Placeholder 3"/>
          <p:cNvSpPr>
            <a:spLocks noGrp="1"/>
          </p:cNvSpPr>
          <p:nvPr>
            <p:ph type="body" sz="quarter" idx="12"/>
          </p:nvPr>
        </p:nvSpPr>
        <p:spPr/>
        <p:txBody>
          <a:bodyPr/>
          <a:lstStyle/>
          <a:p>
            <a:r>
              <a:rPr lang="en-US" dirty="0" smtClean="0"/>
              <a:t>Outline of data and systems characteristics about which an attorney should ask custodians, IT systems owners, and if applicable, third parties, in order to identify </a:t>
            </a:r>
            <a:r>
              <a:rPr lang="en-US" dirty="0" err="1" smtClean="0"/>
              <a:t>ESI</a:t>
            </a:r>
            <a:r>
              <a:rPr lang="en-US" dirty="0" smtClean="0"/>
              <a:t> relevant to the dispute.</a:t>
            </a:r>
          </a:p>
          <a:p>
            <a:r>
              <a:rPr lang="en-US" dirty="0" smtClean="0"/>
              <a:t>Understanding document production characteristics that may be discussed in the context of parties’ meet and confer obligations (e.g., PDF/TIFF vs. native productions)</a:t>
            </a:r>
            <a:endParaRPr lang="en-US" dirty="0"/>
          </a:p>
        </p:txBody>
      </p:sp>
    </p:spTree>
    <p:extLst>
      <p:ext uri="{BB962C8B-B14F-4D97-AF65-F5344CB8AC3E}">
        <p14:creationId xmlns:p14="http://schemas.microsoft.com/office/powerpoint/2010/main" xmlns="" val="4235299831"/>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5" name="Content Placeholder 4"/>
          <p:cNvPicPr>
            <a:picLocks noGrp="1" noChangeAspect="1"/>
          </p:cNvPicPr>
          <p:nvPr>
            <p:ph idx="1"/>
          </p:nvPr>
        </p:nvPicPr>
        <p:blipFill>
          <a:blip r:embed="rId3" cstate="print">
            <a:extLst>
              <a:ext uri="{28A0092B-C50C-407E-A947-70E740481C1C}">
                <a14:useLocalDpi xmlns:a14="http://schemas.microsoft.com/office/drawing/2010/main" xmlns:mc="http://schemas.openxmlformats.org/markup-compatibility/2006" xmlns:p14="http://schemas.microsoft.com/office/powerpoint/2010/main" xmlns="" val="0"/>
              </a:ext>
            </a:extLst>
          </a:blip>
          <a:stretch>
            <a:fillRect/>
          </a:stretch>
        </p:blipFill>
        <p:spPr>
          <a:xfrm>
            <a:off x="457200" y="1126280"/>
            <a:ext cx="4953000" cy="4512520"/>
          </a:xfrm>
        </p:spPr>
      </p:pic>
      <p:sp>
        <p:nvSpPr>
          <p:cNvPr id="4" name="Footer Placeholder 3"/>
          <p:cNvSpPr>
            <a:spLocks noGrp="1"/>
          </p:cNvSpPr>
          <p:nvPr>
            <p:ph type="ftr" sz="quarter" idx="10"/>
          </p:nvPr>
        </p:nvSpPr>
        <p:spPr/>
        <p:txBody>
          <a:bodyPr/>
          <a:lstStyle/>
          <a:p>
            <a:pPr>
              <a:defRPr/>
            </a:pPr>
            <a:r>
              <a:rPr lang="en-US" altLang="en-US" smtClean="0"/>
              <a:t>(c) Jason R. Baron 2013</a:t>
            </a:r>
            <a:endParaRPr lang="en-US" altLang="en-US"/>
          </a:p>
        </p:txBody>
      </p:sp>
      <p:pic>
        <p:nvPicPr>
          <p:cNvPr id="6" name="Picture 5"/>
          <p:cNvPicPr>
            <a:picLocks noChangeAspect="1"/>
          </p:cNvPicPr>
          <p:nvPr/>
        </p:nvPicPr>
        <p:blipFill>
          <a:blip r:embed="rId4" cstate="print">
            <a:extLst>
              <a:ext uri="{28A0092B-C50C-407E-A947-70E740481C1C}">
                <a14:useLocalDpi xmlns:a14="http://schemas.microsoft.com/office/drawing/2010/main" xmlns:mc="http://schemas.openxmlformats.org/markup-compatibility/2006" xmlns:p14="http://schemas.microsoft.com/office/powerpoint/2010/main" xmlns="" val="0"/>
              </a:ext>
            </a:extLst>
          </a:blip>
          <a:stretch>
            <a:fillRect/>
          </a:stretch>
        </p:blipFill>
        <p:spPr>
          <a:xfrm>
            <a:off x="5334000" y="-1"/>
            <a:ext cx="3581400" cy="6340475"/>
          </a:xfrm>
          <a:prstGeom prst="rect">
            <a:avLst/>
          </a:prstGeom>
        </p:spPr>
      </p:pic>
    </p:spTree>
    <p:extLst>
      <p:ext uri="{BB962C8B-B14F-4D97-AF65-F5344CB8AC3E}">
        <p14:creationId xmlns:p14="http://schemas.microsoft.com/office/powerpoint/2010/main" xmlns:mc="http://schemas.openxmlformats.org/markup-compatibility/2006" xmlns:a14="http://schemas.microsoft.com/office/drawing/2010/main" xmlns="" val="621214991"/>
      </p:ext>
    </p:extLst>
  </p:cSld>
  <p:clrMapOvr>
    <a:masterClrMapping/>
  </p:clrMapOvr>
  <mc:AlternateContent xmlns:mc="http://schemas.openxmlformats.org/markup-compatibility/2006">
    <mc:Choice xmlns:p14="http://schemas.microsoft.com/office/powerpoint/2010/main" xmlns:a14="http://schemas.microsoft.com/office/drawing/2010/main" xmlns="" Requires="p14">
      <p:transition spd="slow" p14:dur="2000"/>
    </mc:Choice>
    <mc:Fallback>
      <p:transition spd="slow"/>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Culture Change is Possible</a:t>
            </a:r>
            <a:endParaRPr lang="en-US" sz="3200" dirty="0"/>
          </a:p>
        </p:txBody>
      </p:sp>
      <p:sp>
        <p:nvSpPr>
          <p:cNvPr id="3" name="Content Placeholder 2"/>
          <p:cNvSpPr>
            <a:spLocks noGrp="1"/>
          </p:cNvSpPr>
          <p:nvPr>
            <p:ph idx="1"/>
          </p:nvPr>
        </p:nvSpPr>
        <p:spPr/>
        <p:txBody>
          <a:bodyPr/>
          <a:lstStyle/>
          <a:p>
            <a:endParaRPr lang="en-US" dirty="0"/>
          </a:p>
          <a:p>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xmlns:p14="http://schemas.microsoft.com/office/powerpoint/2010/main" xmlns="" val="0"/>
              </a:ext>
            </a:extLst>
          </a:blip>
          <a:stretch>
            <a:fillRect/>
          </a:stretch>
        </p:blipFill>
        <p:spPr>
          <a:xfrm>
            <a:off x="1873250" y="2209800"/>
            <a:ext cx="5397500" cy="3810000"/>
          </a:xfrm>
          <a:prstGeom prst="rect">
            <a:avLst/>
          </a:prstGeom>
        </p:spPr>
      </p:pic>
    </p:spTree>
    <p:extLst>
      <p:ext uri="{BB962C8B-B14F-4D97-AF65-F5344CB8AC3E}">
        <p14:creationId xmlns:p14="http://schemas.microsoft.com/office/powerpoint/2010/main" xmlns:a14="http://schemas.microsoft.com/office/drawing/2010/main" xmlns="" val="4282866940"/>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457200" y="3581397"/>
            <a:ext cx="8229600" cy="2549527"/>
          </a:xfrm>
        </p:spPr>
        <p:txBody>
          <a:bodyPr>
            <a:normAutofit/>
          </a:bodyPr>
          <a:lstStyle/>
          <a:p>
            <a:pPr algn="ctr">
              <a:buNone/>
            </a:pPr>
            <a:r>
              <a:rPr lang="en-US" dirty="0" smtClean="0"/>
              <a:t>“</a:t>
            </a:r>
            <a:r>
              <a:rPr lang="en-US" sz="3200" dirty="0" smtClean="0"/>
              <a:t>The future is here.  It is just not evenly distributed.”             </a:t>
            </a:r>
          </a:p>
          <a:p>
            <a:pPr>
              <a:spcBef>
                <a:spcPts val="2400"/>
              </a:spcBef>
              <a:buNone/>
            </a:pPr>
            <a:r>
              <a:rPr lang="en-US" sz="3200" dirty="0" smtClean="0"/>
              <a:t>					   --William Gibson</a:t>
            </a:r>
          </a:p>
          <a:p>
            <a:pPr>
              <a:buNone/>
            </a:pPr>
            <a:endParaRPr lang="en-US" dirty="0"/>
          </a:p>
        </p:txBody>
      </p:sp>
      <p:pic>
        <p:nvPicPr>
          <p:cNvPr id="6" name="Picture 5" descr="future.jpg"/>
          <p:cNvPicPr>
            <a:picLocks noChangeAspect="1"/>
          </p:cNvPicPr>
          <p:nvPr/>
        </p:nvPicPr>
        <p:blipFill>
          <a:blip r:embed="rId3" cstate="print"/>
          <a:stretch>
            <a:fillRect/>
          </a:stretch>
        </p:blipFill>
        <p:spPr>
          <a:xfrm>
            <a:off x="2667000" y="914400"/>
            <a:ext cx="2895600" cy="2362199"/>
          </a:xfrm>
          <a:prstGeom prst="rect">
            <a:avLst/>
          </a:prstGeom>
        </p:spPr>
      </p:pic>
      <p:sp>
        <p:nvSpPr>
          <p:cNvPr id="5" name="Footer Placeholder 4"/>
          <p:cNvSpPr>
            <a:spLocks noGrp="1"/>
          </p:cNvSpPr>
          <p:nvPr>
            <p:ph type="ftr" sz="quarter" idx="10"/>
          </p:nvPr>
        </p:nvSpPr>
        <p:spPr>
          <a:xfrm>
            <a:off x="609600" y="6340475"/>
            <a:ext cx="7338059" cy="365125"/>
          </a:xfrm>
        </p:spPr>
        <p:txBody>
          <a:bodyPr/>
          <a:lstStyle/>
          <a:p>
            <a:pPr>
              <a:defRPr/>
            </a:pPr>
            <a:endParaRPr lang="en-US" altLang="en-US" dirty="0"/>
          </a:p>
        </p:txBody>
      </p:sp>
    </p:spTree>
    <p:extLst>
      <p:ext uri="{BB962C8B-B14F-4D97-AF65-F5344CB8AC3E}">
        <p14:creationId xmlns:p14="http://schemas.microsoft.com/office/powerpoint/2010/main" xmlns="" val="2587529706"/>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1026"/>
          <p:cNvSpPr>
            <a:spLocks noGrp="1" noChangeArrowheads="1"/>
          </p:cNvSpPr>
          <p:nvPr>
            <p:ph type="title"/>
          </p:nvPr>
        </p:nvSpPr>
        <p:spPr>
          <a:xfrm>
            <a:off x="304800" y="838200"/>
            <a:ext cx="7696200" cy="685800"/>
          </a:xfrm>
        </p:spPr>
        <p:txBody>
          <a:bodyPr/>
          <a:lstStyle/>
          <a:p>
            <a:r>
              <a:rPr lang="en-US" sz="3200" dirty="0"/>
              <a:t>References </a:t>
            </a:r>
          </a:p>
        </p:txBody>
      </p:sp>
      <p:sp>
        <p:nvSpPr>
          <p:cNvPr id="203779" name="Rectangle 1027"/>
          <p:cNvSpPr>
            <a:spLocks noGrp="1" noChangeArrowheads="1"/>
          </p:cNvSpPr>
          <p:nvPr>
            <p:ph idx="1"/>
          </p:nvPr>
        </p:nvSpPr>
        <p:spPr>
          <a:xfrm>
            <a:off x="457200" y="1447801"/>
            <a:ext cx="8382000" cy="4800600"/>
          </a:xfrm>
        </p:spPr>
        <p:txBody>
          <a:bodyPr>
            <a:normAutofit fontScale="85000" lnSpcReduction="20000"/>
          </a:bodyPr>
          <a:lstStyle/>
          <a:p>
            <a:pPr marL="0" indent="0">
              <a:buNone/>
            </a:pPr>
            <a:r>
              <a:rPr lang="en-US" sz="2400" b="1" i="1" u="sng" dirty="0" smtClean="0"/>
              <a:t>Sources Referencing Information Governance, </a:t>
            </a:r>
            <a:r>
              <a:rPr lang="en-US" sz="2400" b="1" i="1" u="sng" dirty="0" err="1" smtClean="0"/>
              <a:t>Autocategorization</a:t>
            </a:r>
            <a:r>
              <a:rPr lang="en-US" sz="2400" b="1" i="1" u="sng" dirty="0" smtClean="0"/>
              <a:t> &amp; Predictive Coding</a:t>
            </a:r>
            <a:endParaRPr lang="en-US" dirty="0" smtClean="0"/>
          </a:p>
          <a:p>
            <a:pPr>
              <a:buNone/>
            </a:pPr>
            <a:r>
              <a:rPr lang="en-US" dirty="0" smtClean="0"/>
              <a:t>	Bennett B. Borden &amp; J.R. Baron, “Finding the Signal in the Noise: Information Governance, Analytics, and the Future of Information </a:t>
            </a:r>
            <a:r>
              <a:rPr lang="en-US" dirty="0" err="1" smtClean="0"/>
              <a:t>Givernance</a:t>
            </a:r>
            <a:r>
              <a:rPr lang="en-US" dirty="0" smtClean="0"/>
              <a:t>,” 20 </a:t>
            </a:r>
            <a:r>
              <a:rPr lang="en-US" i="1" dirty="0" smtClean="0"/>
              <a:t>Richmond J. Law &amp; Technology 7 </a:t>
            </a:r>
            <a:r>
              <a:rPr lang="en-US" dirty="0" smtClean="0"/>
              <a:t>(2014) </a:t>
            </a:r>
            <a:endParaRPr lang="en-US" dirty="0"/>
          </a:p>
          <a:p>
            <a:pPr>
              <a:buNone/>
            </a:pPr>
            <a:r>
              <a:rPr lang="en-US" dirty="0" err="1" smtClean="0"/>
              <a:t>	J.R</a:t>
            </a:r>
            <a:r>
              <a:rPr lang="en-US" dirty="0" smtClean="0"/>
              <a:t>. Baron, “Law in the Age of </a:t>
            </a:r>
            <a:r>
              <a:rPr lang="en-US" dirty="0" err="1" smtClean="0"/>
              <a:t>Exabytes</a:t>
            </a:r>
            <a:r>
              <a:rPr lang="en-US" dirty="0" smtClean="0"/>
              <a:t>: Some Further Thoughts on ‘Information Inflation’ and Current Issues in E-Discovery Search, 17 </a:t>
            </a:r>
            <a:r>
              <a:rPr lang="en-US" i="1" dirty="0" smtClean="0"/>
              <a:t>Richmond J. Law &amp; Technology </a:t>
            </a:r>
            <a:r>
              <a:rPr lang="en-US" dirty="0" smtClean="0"/>
              <a:t>(2011), see http://law.richmond.edu</a:t>
            </a:r>
          </a:p>
          <a:p>
            <a:pPr>
              <a:buNone/>
            </a:pPr>
            <a:r>
              <a:rPr lang="en-US" dirty="0" smtClean="0"/>
              <a:t>	N. Pace, “Where The Money Goes: Understanding Litigant Expenditures for Producing E-Discovery,” </a:t>
            </a:r>
            <a:r>
              <a:rPr lang="en-US" dirty="0"/>
              <a:t>RAND Publication (2012), see http://</a:t>
            </a:r>
            <a:r>
              <a:rPr lang="en-US" dirty="0" smtClean="0"/>
              <a:t>www.rand.org/pubs/monographs/MG1208.html</a:t>
            </a:r>
          </a:p>
          <a:p>
            <a:pPr>
              <a:buNone/>
            </a:pPr>
            <a:r>
              <a:rPr lang="en-US" dirty="0" smtClean="0"/>
              <a:t>   The Sedona Conference®, </a:t>
            </a:r>
            <a:r>
              <a:rPr lang="en-US" dirty="0" smtClean="0">
                <a:hlinkClick r:id="rId3"/>
              </a:rPr>
              <a:t>www.thesedonaconference.org</a:t>
            </a:r>
            <a:r>
              <a:rPr lang="en-US" dirty="0" smtClean="0"/>
              <a:t> (publications)</a:t>
            </a:r>
          </a:p>
          <a:p>
            <a:pPr>
              <a:buNone/>
            </a:pPr>
            <a:r>
              <a:rPr lang="en-US" dirty="0" smtClean="0"/>
              <a:t>   Information Governance Initiative, www.IGinitiative.com</a:t>
            </a:r>
          </a:p>
          <a:p>
            <a:pPr>
              <a:buNone/>
            </a:pPr>
            <a:endParaRPr lang="en-US" dirty="0"/>
          </a:p>
          <a:p>
            <a:pPr>
              <a:buNone/>
            </a:pPr>
            <a:endParaRPr lang="en-US" dirty="0" smtClean="0"/>
          </a:p>
          <a:p>
            <a:endParaRPr lang="en-US" sz="2000" i="1" dirty="0" smtClean="0"/>
          </a:p>
          <a:p>
            <a:pPr>
              <a:buNone/>
            </a:pPr>
            <a:endParaRPr lang="en-US" sz="2000" dirty="0" smtClean="0"/>
          </a:p>
        </p:txBody>
      </p:sp>
      <p:sp>
        <p:nvSpPr>
          <p:cNvPr id="6" name="Slide Number Placeholder 5"/>
          <p:cNvSpPr>
            <a:spLocks noGrp="1"/>
          </p:cNvSpPr>
          <p:nvPr>
            <p:ph type="sldNum" sz="quarter" idx="11"/>
          </p:nvPr>
        </p:nvSpPr>
        <p:spPr/>
        <p:txBody>
          <a:bodyPr/>
          <a:lstStyle/>
          <a:p>
            <a:fld id="{91CDFA19-BF76-4C86-B7F1-7727D77B2256}" type="slidenum">
              <a:rPr lang="en-US"/>
              <a:pPr/>
              <a:t>68</a:t>
            </a:fld>
            <a:endParaRPr lang="en-US"/>
          </a:p>
        </p:txBody>
      </p:sp>
    </p:spTree>
    <p:extLst>
      <p:ext uri="{BB962C8B-B14F-4D97-AF65-F5344CB8AC3E}">
        <p14:creationId xmlns:p14="http://schemas.microsoft.com/office/powerpoint/2010/main" xmlns="" val="2649229783"/>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Number Placeholder 6"/>
          <p:cNvSpPr>
            <a:spLocks noGrp="1"/>
          </p:cNvSpPr>
          <p:nvPr>
            <p:ph type="sldNum" sz="quarter" idx="12"/>
          </p:nvPr>
        </p:nvSpPr>
        <p:spPr>
          <a:noFill/>
        </p:spPr>
        <p:txBody>
          <a:bodyPr/>
          <a:lstStyle/>
          <a:p>
            <a:fld id="{27168CF1-6A59-4DEE-A063-3B0326E88CDA}" type="slidenum">
              <a:rPr lang="en-US"/>
              <a:pPr/>
              <a:t>69</a:t>
            </a:fld>
            <a:endParaRPr lang="en-US"/>
          </a:p>
        </p:txBody>
      </p:sp>
      <p:sp>
        <p:nvSpPr>
          <p:cNvPr id="58371" name="Rectangle 2"/>
          <p:cNvSpPr>
            <a:spLocks noGrp="1" noChangeArrowheads="1"/>
          </p:cNvSpPr>
          <p:nvPr>
            <p:ph type="title"/>
          </p:nvPr>
        </p:nvSpPr>
        <p:spPr/>
        <p:txBody>
          <a:bodyPr/>
          <a:lstStyle/>
          <a:p>
            <a:pPr eaLnBrk="1" hangingPunct="1"/>
            <a:endParaRPr lang="en-US" smtClean="0"/>
          </a:p>
        </p:txBody>
      </p:sp>
      <p:sp>
        <p:nvSpPr>
          <p:cNvPr id="58372" name="Rectangle 3"/>
          <p:cNvSpPr>
            <a:spLocks noGrp="1" noChangeArrowheads="1"/>
          </p:cNvSpPr>
          <p:nvPr>
            <p:ph type="body" sz="half" idx="1"/>
          </p:nvPr>
        </p:nvSpPr>
        <p:spPr>
          <a:xfrm>
            <a:off x="457200" y="2362200"/>
            <a:ext cx="4038600" cy="3429000"/>
          </a:xfrm>
        </p:spPr>
        <p:txBody>
          <a:bodyPr/>
          <a:lstStyle/>
          <a:p>
            <a:pPr eaLnBrk="1" hangingPunct="1">
              <a:lnSpc>
                <a:spcPct val="90000"/>
              </a:lnSpc>
              <a:buFont typeface="Wingdings" pitchFamily="56" charset="2"/>
              <a:buNone/>
            </a:pPr>
            <a:r>
              <a:rPr lang="en-US" sz="1800" b="1" dirty="0" smtClean="0"/>
              <a:t>    Jason R. Baron</a:t>
            </a:r>
          </a:p>
          <a:p>
            <a:pPr eaLnBrk="1" hangingPunct="1">
              <a:buFont typeface="Wingdings" pitchFamily="2" charset="2"/>
              <a:buNone/>
            </a:pPr>
            <a:r>
              <a:rPr lang="en-US" sz="1800" dirty="0" smtClean="0"/>
              <a:t>     Drinker Biddle &amp; </a:t>
            </a:r>
            <a:r>
              <a:rPr lang="en-US" sz="1800" dirty="0" err="1" smtClean="0"/>
              <a:t>Reath</a:t>
            </a:r>
            <a:endParaRPr lang="en-US" sz="1800" dirty="0" smtClean="0"/>
          </a:p>
          <a:p>
            <a:pPr eaLnBrk="1" hangingPunct="1">
              <a:buFont typeface="Wingdings" pitchFamily="2" charset="2"/>
              <a:buNone/>
            </a:pPr>
            <a:r>
              <a:rPr lang="en-US" sz="1800" dirty="0" smtClean="0"/>
              <a:t>     1500 K Street NW</a:t>
            </a:r>
          </a:p>
          <a:p>
            <a:pPr eaLnBrk="1" hangingPunct="1">
              <a:buFont typeface="Wingdings" pitchFamily="2" charset="2"/>
              <a:buNone/>
            </a:pPr>
            <a:r>
              <a:rPr lang="en-US" sz="1800" dirty="0" smtClean="0"/>
              <a:t>	  Washington DC	</a:t>
            </a:r>
          </a:p>
          <a:p>
            <a:pPr eaLnBrk="1" hangingPunct="1">
              <a:buFont typeface="Wingdings" pitchFamily="2" charset="2"/>
              <a:buNone/>
            </a:pPr>
            <a:r>
              <a:rPr lang="en-US" sz="1800" dirty="0" smtClean="0"/>
              <a:t>	  (</a:t>
            </a:r>
            <a:r>
              <a:rPr lang="en-US" sz="1800" dirty="0"/>
              <a:t>202) 230-5196</a:t>
            </a:r>
          </a:p>
          <a:p>
            <a:pPr eaLnBrk="1" hangingPunct="1">
              <a:buFont typeface="Wingdings" pitchFamily="2" charset="2"/>
              <a:buNone/>
            </a:pPr>
            <a:r>
              <a:rPr lang="en-US" sz="1800" dirty="0" smtClean="0"/>
              <a:t>	  Email</a:t>
            </a:r>
            <a:r>
              <a:rPr lang="en-US" sz="1800" dirty="0"/>
              <a:t>: jason.baron@dbr.com</a:t>
            </a:r>
          </a:p>
          <a:p>
            <a:pPr eaLnBrk="1" hangingPunct="1">
              <a:lnSpc>
                <a:spcPct val="90000"/>
              </a:lnSpc>
              <a:buFont typeface="Wingdings" pitchFamily="56" charset="2"/>
              <a:buNone/>
            </a:pPr>
            <a:r>
              <a:rPr lang="en-US" sz="1800" i="1" dirty="0" smtClean="0"/>
              <a:t>      twitter: #jasonrbaron1</a:t>
            </a:r>
            <a:endParaRPr lang="en-US" sz="1800" b="1" dirty="0" smtClean="0"/>
          </a:p>
          <a:p>
            <a:pPr eaLnBrk="1" hangingPunct="1">
              <a:lnSpc>
                <a:spcPct val="90000"/>
              </a:lnSpc>
              <a:buFont typeface="Wingdings" pitchFamily="56" charset="2"/>
              <a:buNone/>
            </a:pPr>
            <a:endParaRPr lang="en-US" sz="1800" dirty="0" smtClean="0"/>
          </a:p>
        </p:txBody>
      </p:sp>
      <p:pic>
        <p:nvPicPr>
          <p:cNvPr id="58373" name="Picture 4" descr="cl0024_hstcomp_full"/>
          <p:cNvPicPr>
            <a:picLocks noGrp="1" noChangeAspect="1" noChangeArrowheads="1"/>
          </p:cNvPicPr>
          <p:nvPr>
            <p:ph sz="half" idx="2"/>
          </p:nvPr>
        </p:nvPicPr>
        <p:blipFill>
          <a:blip r:embed="rId3" cstate="print"/>
          <a:srcRect/>
          <a:stretch>
            <a:fillRect/>
          </a:stretch>
        </p:blipFill>
        <p:spPr>
          <a:xfrm>
            <a:off x="4648200" y="1960564"/>
            <a:ext cx="4038600" cy="3927475"/>
          </a:xfrm>
          <a:noFill/>
        </p:spPr>
      </p:pic>
    </p:spTree>
    <p:extLst>
      <p:ext uri="{BB962C8B-B14F-4D97-AF65-F5344CB8AC3E}">
        <p14:creationId xmlns:p14="http://schemas.microsoft.com/office/powerpoint/2010/main" xmlns:mc="http://schemas.openxmlformats.org/markup-compatibility/2006" xmlns="" val="2535994063"/>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 name="Rectangle 2"/>
          <p:cNvSpPr>
            <a:spLocks noGrp="1" noChangeArrowheads="1"/>
          </p:cNvSpPr>
          <p:nvPr>
            <p:ph type="title"/>
          </p:nvPr>
        </p:nvSpPr>
        <p:spPr>
          <a:xfrm>
            <a:off x="685800" y="990600"/>
            <a:ext cx="7795258" cy="819195"/>
          </a:xfrm>
        </p:spPr>
        <p:txBody>
          <a:bodyPr/>
          <a:lstStyle/>
          <a:p>
            <a:pPr eaLnBrk="1" hangingPunct="1"/>
            <a:r>
              <a:rPr lang="en-US" sz="3600" b="1" dirty="0" smtClean="0"/>
              <a:t>Beyond email: text messaging, social media</a:t>
            </a:r>
          </a:p>
        </p:txBody>
      </p:sp>
      <p:pic>
        <p:nvPicPr>
          <p:cNvPr id="2" name="Object 3"/>
          <p:cNvPicPr>
            <a:picLocks noChangeAspect="1" noChangeArrowheads="1"/>
          </p:cNvPicPr>
          <p:nvPr/>
        </p:nvPicPr>
        <p:blipFill>
          <a:blip r:embed="rId3" cstate="print">
            <a:extLst>
              <a:ext uri="{28A0092B-C50C-407E-A947-70E740481C1C}">
                <a14:useLocalDpi xmlns:a14="http://schemas.microsoft.com/office/drawing/2010/main" xmlns:p14="http://schemas.microsoft.com/office/powerpoint/2010/main" xmlns="" val="0"/>
              </a:ext>
            </a:extLst>
          </a:blip>
          <a:srcRect/>
          <a:stretch>
            <a:fillRect/>
          </a:stretch>
        </p:blipFill>
        <p:spPr bwMode="auto">
          <a:xfrm>
            <a:off x="1143000" y="1981200"/>
            <a:ext cx="6705600" cy="4465638"/>
          </a:xfrm>
          <a:prstGeom prst="rect">
            <a:avLst/>
          </a:prstGeom>
          <a:noFill/>
          <a:extLst>
            <a:ext uri="{909E8E84-426E-40DD-AFC4-6F175D3DCCD1}">
              <a14:hiddenFill xmlns:a14="http://schemas.microsoft.com/office/drawing/2010/main" xmlns:p14="http://schemas.microsoft.com/office/powerpoint/2010/main" xmlns="">
                <a:solidFill>
                  <a:srgbClr val="FFFFFF"/>
                </a:solidFill>
              </a14:hiddenFill>
            </a:ext>
          </a:extLst>
        </p:spPr>
      </p:pic>
      <p:sp>
        <p:nvSpPr>
          <p:cNvPr id="1027" name="Slide Number Placeholder 5"/>
          <p:cNvSpPr>
            <a:spLocks noGrp="1"/>
          </p:cNvSpPr>
          <p:nvPr>
            <p:ph type="sldNum" sz="quarter" idx="11"/>
          </p:nvPr>
        </p:nvSpPr>
        <p:spPr>
          <a:noFill/>
        </p:spPr>
        <p:txBody>
          <a:bodyPr/>
          <a:lstStyle/>
          <a:p>
            <a:fld id="{1AA1E9CD-683B-47FF-831C-E6E025639CBC}" type="slidenum">
              <a:rPr lang="en-US" altLang="en-US" smtClean="0"/>
              <a:pPr/>
              <a:t>7</a:t>
            </a:fld>
            <a:endParaRPr lang="en-US" altLang="en-US" smtClean="0"/>
          </a:p>
        </p:txBody>
      </p:sp>
    </p:spTree>
    <p:extLst>
      <p:ext uri="{BB962C8B-B14F-4D97-AF65-F5344CB8AC3E}">
        <p14:creationId xmlns:p14="http://schemas.microsoft.com/office/powerpoint/2010/main" xmlns:a14="http://schemas.microsoft.com/office/drawing/2010/main" xmlns="" val="4066479556"/>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3"/>
          <p:cNvSpPr>
            <a:spLocks noGrp="1" noChangeArrowheads="1"/>
          </p:cNvSpPr>
          <p:nvPr>
            <p:ph type="subTitle" idx="1"/>
          </p:nvPr>
        </p:nvSpPr>
        <p:spPr>
          <a:xfrm>
            <a:off x="2209800" y="2895600"/>
            <a:ext cx="6629400" cy="3352800"/>
          </a:xfrm>
        </p:spPr>
        <p:txBody>
          <a:bodyPr>
            <a:normAutofit lnSpcReduction="10000"/>
          </a:bodyPr>
          <a:lstStyle/>
          <a:p>
            <a:pPr algn="r" eaLnBrk="1" hangingPunct="1">
              <a:lnSpc>
                <a:spcPct val="80000"/>
              </a:lnSpc>
              <a:buFont typeface="Wingdings" pitchFamily="2" charset="2"/>
              <a:buNone/>
            </a:pPr>
            <a:r>
              <a:rPr lang="en-US" sz="1800" dirty="0" smtClean="0">
                <a:solidFill>
                  <a:schemeClr val="tx1"/>
                </a:solidFill>
              </a:rPr>
              <a:t>ARMA Triangle IG Seminar</a:t>
            </a:r>
          </a:p>
          <a:p>
            <a:pPr algn="r" eaLnBrk="1" hangingPunct="1">
              <a:lnSpc>
                <a:spcPct val="80000"/>
              </a:lnSpc>
              <a:buFont typeface="Wingdings" pitchFamily="2" charset="2"/>
              <a:buNone/>
            </a:pPr>
            <a:r>
              <a:rPr lang="en-US" sz="1800" dirty="0" smtClean="0">
                <a:solidFill>
                  <a:schemeClr val="tx1"/>
                </a:solidFill>
              </a:rPr>
              <a:t>Research Triangle Park, NC </a:t>
            </a:r>
          </a:p>
          <a:p>
            <a:pPr algn="r" eaLnBrk="1" hangingPunct="1">
              <a:lnSpc>
                <a:spcPct val="80000"/>
              </a:lnSpc>
              <a:buFont typeface="Wingdings" pitchFamily="2" charset="2"/>
              <a:buNone/>
            </a:pPr>
            <a:r>
              <a:rPr lang="en-US" sz="1800" dirty="0" smtClean="0">
                <a:solidFill>
                  <a:schemeClr val="tx1"/>
                </a:solidFill>
              </a:rPr>
              <a:t>April 7, 2016</a:t>
            </a:r>
          </a:p>
          <a:p>
            <a:pPr algn="r" eaLnBrk="1" hangingPunct="1">
              <a:lnSpc>
                <a:spcPct val="80000"/>
              </a:lnSpc>
              <a:buFont typeface="Wingdings" pitchFamily="2" charset="2"/>
              <a:buNone/>
            </a:pPr>
            <a:endParaRPr lang="en-US" sz="1800" dirty="0" smtClean="0">
              <a:solidFill>
                <a:schemeClr val="tx1"/>
              </a:solidFill>
            </a:endParaRPr>
          </a:p>
          <a:p>
            <a:pPr algn="r" eaLnBrk="1" hangingPunct="1">
              <a:lnSpc>
                <a:spcPct val="80000"/>
              </a:lnSpc>
              <a:buFont typeface="Wingdings" pitchFamily="2" charset="2"/>
              <a:buNone/>
            </a:pPr>
            <a:r>
              <a:rPr lang="en-US" sz="1800" dirty="0" smtClean="0">
                <a:solidFill>
                  <a:schemeClr val="tx1"/>
                </a:solidFill>
              </a:rPr>
              <a:t>Jason R. Baron, Esq.</a:t>
            </a:r>
          </a:p>
          <a:p>
            <a:pPr algn="r" eaLnBrk="1" hangingPunct="1">
              <a:lnSpc>
                <a:spcPct val="80000"/>
              </a:lnSpc>
              <a:buFont typeface="Wingdings" pitchFamily="2" charset="2"/>
              <a:buNone/>
            </a:pPr>
            <a:r>
              <a:rPr lang="en-US" sz="1800" dirty="0" smtClean="0">
                <a:solidFill>
                  <a:schemeClr val="tx1"/>
                </a:solidFill>
              </a:rPr>
              <a:t>Information Governance and </a:t>
            </a:r>
            <a:r>
              <a:rPr lang="en-US" sz="1800" dirty="0" err="1" smtClean="0">
                <a:solidFill>
                  <a:schemeClr val="tx1"/>
                </a:solidFill>
              </a:rPr>
              <a:t>eDiscovery</a:t>
            </a:r>
            <a:r>
              <a:rPr lang="en-US" sz="1800" dirty="0" smtClean="0">
                <a:solidFill>
                  <a:schemeClr val="tx1"/>
                </a:solidFill>
              </a:rPr>
              <a:t> Group</a:t>
            </a:r>
          </a:p>
          <a:p>
            <a:pPr algn="r" eaLnBrk="1" hangingPunct="1">
              <a:lnSpc>
                <a:spcPct val="80000"/>
              </a:lnSpc>
              <a:buFont typeface="Wingdings" pitchFamily="2" charset="2"/>
              <a:buNone/>
            </a:pPr>
            <a:r>
              <a:rPr lang="en-US" sz="1800" dirty="0" smtClean="0">
                <a:solidFill>
                  <a:schemeClr val="tx1"/>
                </a:solidFill>
              </a:rPr>
              <a:t>Drinker Biddle &amp; </a:t>
            </a:r>
            <a:r>
              <a:rPr lang="en-US" sz="1800" dirty="0" err="1" smtClean="0">
                <a:solidFill>
                  <a:schemeClr val="tx1"/>
                </a:solidFill>
              </a:rPr>
              <a:t>Reath</a:t>
            </a:r>
            <a:r>
              <a:rPr lang="en-US" sz="1800" dirty="0" smtClean="0">
                <a:solidFill>
                  <a:schemeClr val="tx1"/>
                </a:solidFill>
              </a:rPr>
              <a:t> LLP</a:t>
            </a:r>
          </a:p>
          <a:p>
            <a:pPr algn="r" eaLnBrk="1" hangingPunct="1">
              <a:lnSpc>
                <a:spcPct val="80000"/>
              </a:lnSpc>
              <a:buFont typeface="Wingdings" pitchFamily="2" charset="2"/>
              <a:buNone/>
            </a:pPr>
            <a:r>
              <a:rPr lang="en-US" sz="1800" dirty="0" smtClean="0">
                <a:solidFill>
                  <a:schemeClr val="tx1"/>
                </a:solidFill>
              </a:rPr>
              <a:t>Washington, D.C. 20005</a:t>
            </a:r>
          </a:p>
          <a:p>
            <a:pPr algn="r" eaLnBrk="1" hangingPunct="1">
              <a:lnSpc>
                <a:spcPct val="80000"/>
              </a:lnSpc>
              <a:buFont typeface="Wingdings" pitchFamily="2" charset="2"/>
              <a:buNone/>
            </a:pPr>
            <a:endParaRPr lang="en-US" sz="1800" dirty="0">
              <a:solidFill>
                <a:schemeClr val="tx1"/>
              </a:solidFill>
            </a:endParaRPr>
          </a:p>
          <a:p>
            <a:pPr algn="r" eaLnBrk="1" hangingPunct="1">
              <a:lnSpc>
                <a:spcPct val="80000"/>
              </a:lnSpc>
              <a:buFont typeface="Wingdings" pitchFamily="2" charset="2"/>
              <a:buNone/>
            </a:pPr>
            <a:endParaRPr lang="en-US" sz="1800" dirty="0" smtClean="0">
              <a:solidFill>
                <a:schemeClr val="tx1"/>
              </a:solidFill>
            </a:endParaRPr>
          </a:p>
          <a:p>
            <a:pPr algn="r" eaLnBrk="1" hangingPunct="1">
              <a:lnSpc>
                <a:spcPct val="80000"/>
              </a:lnSpc>
              <a:buFont typeface="Wingdings" pitchFamily="2" charset="2"/>
              <a:buNone/>
            </a:pPr>
            <a:r>
              <a:rPr lang="en-US" sz="900" dirty="0" smtClean="0"/>
              <a:t>© Jason R. Baron 2016</a:t>
            </a:r>
          </a:p>
          <a:p>
            <a:pPr eaLnBrk="1" hangingPunct="1">
              <a:lnSpc>
                <a:spcPct val="80000"/>
              </a:lnSpc>
              <a:buFont typeface="Wingdings" pitchFamily="2" charset="2"/>
              <a:buNone/>
            </a:pPr>
            <a:endParaRPr lang="en-US" sz="1800" dirty="0"/>
          </a:p>
          <a:p>
            <a:pPr eaLnBrk="1" hangingPunct="1">
              <a:lnSpc>
                <a:spcPct val="80000"/>
              </a:lnSpc>
              <a:buFont typeface="Wingdings" pitchFamily="2" charset="2"/>
              <a:buNone/>
            </a:pPr>
            <a:endParaRPr lang="en-US" sz="1800" dirty="0" smtClean="0"/>
          </a:p>
          <a:p>
            <a:pPr eaLnBrk="1" hangingPunct="1">
              <a:lnSpc>
                <a:spcPct val="80000"/>
              </a:lnSpc>
              <a:buFont typeface="Wingdings" pitchFamily="2" charset="2"/>
              <a:buNone/>
            </a:pPr>
            <a:endParaRPr lang="en-US" sz="1800" dirty="0" smtClean="0"/>
          </a:p>
          <a:p>
            <a:pPr eaLnBrk="1" hangingPunct="1">
              <a:lnSpc>
                <a:spcPct val="80000"/>
              </a:lnSpc>
              <a:buFont typeface="Wingdings" pitchFamily="2" charset="2"/>
              <a:buNone/>
            </a:pPr>
            <a:endParaRPr lang="en-US" sz="1800" dirty="0" smtClean="0"/>
          </a:p>
          <a:p>
            <a:pPr eaLnBrk="1" hangingPunct="1">
              <a:lnSpc>
                <a:spcPct val="80000"/>
              </a:lnSpc>
              <a:buFont typeface="Wingdings" pitchFamily="2" charset="2"/>
              <a:buNone/>
            </a:pPr>
            <a:endParaRPr lang="en-US" sz="2800" b="1" dirty="0" smtClean="0"/>
          </a:p>
        </p:txBody>
      </p:sp>
      <p:sp>
        <p:nvSpPr>
          <p:cNvPr id="8194" name="Rectangle 2"/>
          <p:cNvSpPr>
            <a:spLocks noGrp="1" noChangeArrowheads="1"/>
          </p:cNvSpPr>
          <p:nvPr>
            <p:ph type="ctrTitle"/>
          </p:nvPr>
        </p:nvSpPr>
        <p:spPr>
          <a:xfrm>
            <a:off x="3352800" y="762000"/>
            <a:ext cx="5410200" cy="1447800"/>
          </a:xfrm>
          <a:noFill/>
          <a:ln>
            <a:noFill/>
          </a:ln>
        </p:spPr>
        <p:txBody>
          <a:bodyPr/>
          <a:lstStyle/>
          <a:p>
            <a:pPr algn="r"/>
            <a:r>
              <a:rPr lang="en-US" sz="2000" b="1" dirty="0" smtClean="0"/>
              <a:t/>
            </a:r>
            <a:br>
              <a:rPr lang="en-US" sz="2000" b="1" dirty="0" smtClean="0"/>
            </a:br>
            <a:r>
              <a:rPr lang="en-US" sz="2000" b="1" dirty="0"/>
              <a:t/>
            </a:r>
            <a:br>
              <a:rPr lang="en-US" sz="2000" b="1" dirty="0"/>
            </a:br>
            <a:r>
              <a:rPr lang="en-US" sz="2000" b="1" dirty="0" smtClean="0"/>
              <a:t/>
            </a:r>
            <a:br>
              <a:rPr lang="en-US" sz="2000" b="1" dirty="0" smtClean="0"/>
            </a:br>
            <a:r>
              <a:rPr lang="en-US" sz="2000" b="1" dirty="0"/>
              <a:t/>
            </a:r>
            <a:br>
              <a:rPr lang="en-US" sz="2000" b="1" dirty="0"/>
            </a:br>
            <a:r>
              <a:rPr lang="en-US" sz="2000" b="1" dirty="0" smtClean="0"/>
              <a:t/>
            </a:r>
            <a:br>
              <a:rPr lang="en-US" sz="2000" b="1" dirty="0" smtClean="0"/>
            </a:br>
            <a:r>
              <a:rPr lang="en-US" sz="2000" b="1" dirty="0"/>
              <a:t/>
            </a:r>
            <a:br>
              <a:rPr lang="en-US" sz="2000" b="1" dirty="0"/>
            </a:br>
            <a:r>
              <a:rPr lang="en-US" sz="2000" b="1" dirty="0" smtClean="0"/>
              <a:t/>
            </a:r>
            <a:br>
              <a:rPr lang="en-US" sz="2000" b="1" dirty="0" smtClean="0"/>
            </a:br>
            <a:r>
              <a:rPr lang="en-US" sz="2000" b="1" dirty="0"/>
              <a:t/>
            </a:r>
            <a:br>
              <a:rPr lang="en-US" sz="2000" b="1" dirty="0"/>
            </a:br>
            <a:r>
              <a:rPr lang="en-US" sz="2000" dirty="0"/>
              <a:t>What’s New in Information Governance for 2016?  </a:t>
            </a:r>
            <a:r>
              <a:rPr lang="en-US" sz="2000" dirty="0" smtClean="0"/>
              <a:t/>
            </a:r>
            <a:br>
              <a:rPr lang="en-US" sz="2000" dirty="0" smtClean="0"/>
            </a:br>
            <a:r>
              <a:rPr lang="en-US" sz="2000" dirty="0" smtClean="0"/>
              <a:t>The </a:t>
            </a:r>
            <a:r>
              <a:rPr lang="en-US" sz="2000" dirty="0"/>
              <a:t>Emerging Role of Shadow IT &amp; </a:t>
            </a:r>
            <a:r>
              <a:rPr lang="en-US" sz="2000" dirty="0" smtClean="0"/>
              <a:t/>
            </a:r>
            <a:br>
              <a:rPr lang="en-US" sz="2000" dirty="0" smtClean="0"/>
            </a:br>
            <a:r>
              <a:rPr lang="en-US" sz="2000" dirty="0" smtClean="0"/>
              <a:t>Other </a:t>
            </a:r>
            <a:r>
              <a:rPr lang="en-US" sz="2000" dirty="0"/>
              <a:t>Hot Topics</a:t>
            </a:r>
            <a:br>
              <a:rPr lang="en-US" sz="2000" dirty="0"/>
            </a:br>
            <a:r>
              <a:rPr lang="en-US" sz="2000" dirty="0" smtClean="0"/>
              <a:t>Part 2</a:t>
            </a:r>
            <a:endParaRPr lang="en-US" sz="2000" b="1" dirty="0" smtClean="0"/>
          </a:p>
        </p:txBody>
      </p:sp>
      <p:sp>
        <p:nvSpPr>
          <p:cNvPr id="4" name="TextBox 3"/>
          <p:cNvSpPr txBox="1"/>
          <p:nvPr/>
        </p:nvSpPr>
        <p:spPr>
          <a:xfrm>
            <a:off x="1981200" y="2286000"/>
            <a:ext cx="5181600" cy="523220"/>
          </a:xfrm>
          <a:prstGeom prst="rect">
            <a:avLst/>
          </a:prstGeom>
          <a:noFill/>
        </p:spPr>
        <p:txBody>
          <a:bodyPr wrap="square" rtlCol="0">
            <a:spAutoFit/>
          </a:bodyPr>
          <a:lstStyle/>
          <a:p>
            <a:endParaRPr lang="en-US" sz="2800" dirty="0">
              <a:latin typeface="Showcard Gothic" pitchFamily="82" charset="0"/>
            </a:endParaRPr>
          </a:p>
        </p:txBody>
      </p:sp>
    </p:spTree>
    <p:extLst>
      <p:ext uri="{BB962C8B-B14F-4D97-AF65-F5344CB8AC3E}">
        <p14:creationId xmlns:p14="http://schemas.microsoft.com/office/powerpoint/2010/main" xmlns="" val="23654547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Effect transition="in" filter="diamond(in)">
                                      <p:cBhvr>
                                        <p:cTn id="7" dur="5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Part II: Hot Topics in IG: The Latest Findings of the IGI</a:t>
            </a:r>
            <a:endParaRPr lang="en-US" dirty="0"/>
          </a:p>
        </p:txBody>
      </p:sp>
      <p:sp>
        <p:nvSpPr>
          <p:cNvPr id="4" name="Footer Placeholder 3"/>
          <p:cNvSpPr>
            <a:spLocks noGrp="1"/>
          </p:cNvSpPr>
          <p:nvPr>
            <p:ph type="ftr" sz="quarter" idx="10"/>
          </p:nvPr>
        </p:nvSpPr>
        <p:spPr/>
        <p:txBody>
          <a:bodyPr/>
          <a:lstStyle/>
          <a:p>
            <a:pPr>
              <a:defRPr/>
            </a:pPr>
            <a:endParaRPr lang="en-US" altLang="en-US" dirty="0"/>
          </a:p>
        </p:txBody>
      </p:sp>
      <p:pic>
        <p:nvPicPr>
          <p:cNvPr id="5" name="Picture 2" descr="C:\Users\baronjr\AppData\Local\Microsoft\Windows\Temporary Internet Files\Content.Outlook\K6S026AQ\CAGEB4EW (2).jpg"/>
          <p:cNvPicPr>
            <a:picLocks noGrp="1" noChangeAspect="1" noChangeArrowheads="1"/>
          </p:cNvPicPr>
          <p:nvPr>
            <p:ph idx="1"/>
          </p:nvPr>
        </p:nvPicPr>
        <p:blipFill>
          <a:blip r:embed="rId3" cstate="print">
            <a:extLst>
              <a:ext uri="{28A0092B-C50C-407E-A947-70E740481C1C}">
                <a14:useLocalDpi xmlns:a14="http://schemas.microsoft.com/office/drawing/2010/main" xmlns:p14="http://schemas.microsoft.com/office/powerpoint/2010/main" xmlns="" val="0"/>
              </a:ext>
            </a:extLst>
          </a:blip>
          <a:srcRect/>
          <a:stretch>
            <a:fillRect/>
          </a:stretch>
        </p:blipFill>
        <p:spPr bwMode="auto">
          <a:xfrm>
            <a:off x="3316287" y="3062287"/>
            <a:ext cx="2533650" cy="1800225"/>
          </a:xfrm>
          <a:prstGeom prst="rect">
            <a:avLst/>
          </a:prstGeom>
          <a:noFill/>
          <a:extLst>
            <a:ext uri="{909E8E84-426E-40DD-AFC4-6F175D3DCCD1}">
              <a14:hiddenFill xmlns:a14="http://schemas.microsoft.com/office/drawing/2010/main" xmlns:p14="http://schemas.microsoft.com/office/powerpoint/2010/main" xmlns="">
                <a:solidFill>
                  <a:srgbClr val="FFFFFF"/>
                </a:solidFill>
              </a14:hiddenFill>
            </a:ext>
          </a:extLst>
        </p:spPr>
      </p:pic>
    </p:spTree>
    <p:extLst>
      <p:ext uri="{BB962C8B-B14F-4D97-AF65-F5344CB8AC3E}">
        <p14:creationId xmlns:p14="http://schemas.microsoft.com/office/powerpoint/2010/main" xmlns:a14="http://schemas.microsoft.com/office/drawing/2010/main" xmlns="" val="4051585022"/>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the</a:t>
            </a:r>
            <a:endParaRPr lang="en-US" dirty="0"/>
          </a:p>
        </p:txBody>
      </p:sp>
      <p:sp>
        <p:nvSpPr>
          <p:cNvPr id="3" name="Text Placeholder 2"/>
          <p:cNvSpPr>
            <a:spLocks noGrp="1"/>
          </p:cNvSpPr>
          <p:nvPr>
            <p:ph idx="1"/>
          </p:nvPr>
        </p:nvSpPr>
        <p:spPr>
          <a:xfrm>
            <a:off x="662941" y="1981199"/>
            <a:ext cx="7338059" cy="3810001"/>
          </a:xfrm>
        </p:spPr>
        <p:txBody>
          <a:bodyPr>
            <a:noAutofit/>
          </a:bodyPr>
          <a:lstStyle/>
          <a:p>
            <a:pPr algn="l"/>
            <a:r>
              <a:rPr lang="en-US" sz="2000" dirty="0"/>
              <a:t>The </a:t>
            </a:r>
            <a:r>
              <a:rPr lang="en-US" sz="2000" dirty="0" smtClean="0"/>
              <a:t>IGI is </a:t>
            </a:r>
            <a:r>
              <a:rPr lang="en-US" sz="2000" dirty="0"/>
              <a:t>a </a:t>
            </a:r>
            <a:r>
              <a:rPr lang="en-US" sz="2000" dirty="0" smtClean="0"/>
              <a:t>cross-disciplinary think </a:t>
            </a:r>
            <a:r>
              <a:rPr lang="en-US" sz="2000" dirty="0"/>
              <a:t>tank </a:t>
            </a:r>
            <a:r>
              <a:rPr lang="en-US" sz="2000" dirty="0" smtClean="0"/>
              <a:t>and consortium dedicated to </a:t>
            </a:r>
            <a:r>
              <a:rPr lang="en-US" sz="2000" dirty="0"/>
              <a:t>advancing the adoption of Information Governance practices and technologies through research, publishing, advocacy, </a:t>
            </a:r>
            <a:r>
              <a:rPr lang="en-US" sz="2000" dirty="0" smtClean="0"/>
              <a:t>and peer-to-peer networking.</a:t>
            </a:r>
            <a:endParaRPr lang="en-US" sz="2000" dirty="0"/>
          </a:p>
          <a:p>
            <a:pPr lvl="1"/>
            <a:r>
              <a:rPr lang="en-US" sz="2000" dirty="0" smtClean="0"/>
              <a:t>It </a:t>
            </a:r>
            <a:r>
              <a:rPr lang="en-US" sz="2000" dirty="0"/>
              <a:t>provides industry thought leadership and </a:t>
            </a:r>
            <a:r>
              <a:rPr lang="en-US" sz="2000" dirty="0" smtClean="0"/>
              <a:t>benchmarking </a:t>
            </a:r>
            <a:r>
              <a:rPr lang="en-US" sz="2000" dirty="0"/>
              <a:t>designed to foster consensus and </a:t>
            </a:r>
            <a:r>
              <a:rPr lang="en-US" sz="2000" dirty="0" smtClean="0"/>
              <a:t>conversation</a:t>
            </a:r>
          </a:p>
          <a:p>
            <a:pPr lvl="1"/>
            <a:r>
              <a:rPr lang="en-US" sz="2000" dirty="0" smtClean="0"/>
              <a:t>It </a:t>
            </a:r>
            <a:r>
              <a:rPr lang="en-US" sz="2000" dirty="0"/>
              <a:t>is a connector among the stakeholders of information </a:t>
            </a:r>
            <a:r>
              <a:rPr lang="en-US" sz="2000" dirty="0" smtClean="0"/>
              <a:t>governance</a:t>
            </a:r>
          </a:p>
          <a:p>
            <a:pPr lvl="1"/>
            <a:r>
              <a:rPr lang="en-US" sz="2000" dirty="0" smtClean="0"/>
              <a:t>It </a:t>
            </a:r>
            <a:r>
              <a:rPr lang="en-US" sz="2000" dirty="0"/>
              <a:t>is a promoter of industry best practices and standards</a:t>
            </a:r>
          </a:p>
        </p:txBody>
      </p:sp>
      <p:sp>
        <p:nvSpPr>
          <p:cNvPr id="4" name="TextBox 3"/>
          <p:cNvSpPr txBox="1"/>
          <p:nvPr/>
        </p:nvSpPr>
        <p:spPr>
          <a:xfrm>
            <a:off x="4724400" y="1066800"/>
            <a:ext cx="3080331" cy="369332"/>
          </a:xfrm>
          <a:prstGeom prst="rect">
            <a:avLst/>
          </a:prstGeom>
          <a:noFill/>
        </p:spPr>
        <p:txBody>
          <a:bodyPr wrap="square" rtlCol="0">
            <a:spAutoFit/>
          </a:bodyPr>
          <a:lstStyle/>
          <a:p>
            <a:endParaRPr lang="en-US" dirty="0"/>
          </a:p>
        </p:txBody>
      </p:sp>
      <p:pic>
        <p:nvPicPr>
          <p:cNvPr id="3074" name="Picture 2" descr="C:\Users\baronjr\AppData\Local\Microsoft\Windows\Temporary Internet Files\Content.Outlook\K6S026AQ\CAGEB4EW (2).jpg"/>
          <p:cNvPicPr>
            <a:picLocks noChangeAspect="1" noChangeArrowheads="1"/>
          </p:cNvPicPr>
          <p:nvPr/>
        </p:nvPicPr>
        <p:blipFill>
          <a:blip r:embed="rId3" cstate="print">
            <a:extLst>
              <a:ext uri="{28A0092B-C50C-407E-A947-70E740481C1C}">
                <a14:useLocalDpi xmlns:a14="http://schemas.microsoft.com/office/drawing/2010/main" xmlns:mc="http://schemas.openxmlformats.org/markup-compatibility/2006" xmlns:p14="http://schemas.microsoft.com/office/powerpoint/2010/main" xmlns="" val="0"/>
              </a:ext>
            </a:extLst>
          </a:blip>
          <a:srcRect/>
          <a:stretch>
            <a:fillRect/>
          </a:stretch>
        </p:blipFill>
        <p:spPr bwMode="auto">
          <a:xfrm>
            <a:off x="533400" y="304799"/>
            <a:ext cx="2819400" cy="1752601"/>
          </a:xfrm>
          <a:prstGeom prst="rect">
            <a:avLst/>
          </a:prstGeom>
          <a:noFill/>
          <a:extLst>
            <a:ext uri="{909E8E84-426E-40DD-AFC4-6F175D3DCCD1}">
              <a14:hiddenFill xmlns:a14="http://schemas.microsoft.com/office/drawing/2010/main" xmlns:mc="http://schemas.openxmlformats.org/markup-compatibility/2006" xmlns:p14="http://schemas.microsoft.com/office/powerpoint/2010/main" xmlns="">
                <a:solidFill>
                  <a:srgbClr val="FFFFFF"/>
                </a:solidFill>
              </a14:hiddenFill>
            </a:ext>
          </a:extLst>
        </p:spPr>
      </p:pic>
    </p:spTree>
    <p:extLst>
      <p:ext uri="{BB962C8B-B14F-4D97-AF65-F5344CB8AC3E}">
        <p14:creationId xmlns:p14="http://schemas.microsoft.com/office/powerpoint/2010/main" xmlns:mc="http://schemas.openxmlformats.org/markup-compatibility/2006" xmlns:a14="http://schemas.microsoft.com/office/drawing/2010/main" xmlns="" val="4155726612"/>
      </p:ext>
    </p:extLst>
  </p:cSld>
  <p:clrMapOvr>
    <a:masterClrMapping/>
  </p:clrMapOvr>
  <mc:AlternateContent xmlns:mc="http://schemas.openxmlformats.org/markup-compatibility/2006">
    <mc:Choice xmlns:p14="http://schemas.microsoft.com/office/powerpoint/2010/main" xmlns:a14="http://schemas.microsoft.com/office/drawing/2010/main" xmlns="" Requires="p14">
      <p:transition spd="slow" p14:dur="1200">
        <p14:prism/>
      </p:transition>
    </mc:Choice>
    <mc:Fallback>
      <p:transition spd="slow">
        <p:fade/>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828800"/>
            <a:ext cx="7795258" cy="914400"/>
          </a:xfrm>
        </p:spPr>
        <p:txBody>
          <a:bodyPr/>
          <a:lstStyle/>
          <a:p>
            <a:r>
              <a:rPr lang="en-US" dirty="0" smtClean="0"/>
              <a:t>Why is the IGI Needed?</a:t>
            </a:r>
            <a:endParaRPr lang="en-US" dirty="0"/>
          </a:p>
        </p:txBody>
      </p:sp>
      <p:sp>
        <p:nvSpPr>
          <p:cNvPr id="3" name="Text Placeholder 2"/>
          <p:cNvSpPr>
            <a:spLocks noGrp="1"/>
          </p:cNvSpPr>
          <p:nvPr>
            <p:ph idx="1"/>
          </p:nvPr>
        </p:nvSpPr>
        <p:spPr>
          <a:xfrm>
            <a:off x="685800" y="2819400"/>
            <a:ext cx="7338059" cy="2971800"/>
          </a:xfrm>
        </p:spPr>
        <p:txBody>
          <a:bodyPr>
            <a:normAutofit fontScale="92500" lnSpcReduction="10000"/>
          </a:bodyPr>
          <a:lstStyle/>
          <a:p>
            <a:pPr algn="l"/>
            <a:r>
              <a:rPr lang="en-US" sz="2000" dirty="0"/>
              <a:t>We believe that IGI is needed because there is an acute lack of clarity in the marketplace regarding the contours and implications of IG</a:t>
            </a:r>
            <a:r>
              <a:rPr lang="en-US" sz="2000" dirty="0" smtClean="0"/>
              <a:t>.</a:t>
            </a:r>
          </a:p>
          <a:p>
            <a:pPr algn="l"/>
            <a:r>
              <a:rPr lang="en-US" sz="2000" dirty="0" smtClean="0"/>
              <a:t>Technical </a:t>
            </a:r>
            <a:r>
              <a:rPr lang="en-US" sz="2000" dirty="0"/>
              <a:t>capabilities have advanced more quickly than awareness of those capabilities amongst practitioners and purchasers. </a:t>
            </a:r>
          </a:p>
          <a:p>
            <a:pPr algn="l"/>
            <a:r>
              <a:rPr lang="en-US" sz="2000" dirty="0" smtClean="0"/>
              <a:t>The </a:t>
            </a:r>
            <a:r>
              <a:rPr lang="en-US" sz="2000" dirty="0"/>
              <a:t>IG workforce is nascent and management responsibility for IG is unclear or unassigned at most organizations. </a:t>
            </a:r>
          </a:p>
        </p:txBody>
      </p:sp>
      <p:pic>
        <p:nvPicPr>
          <p:cNvPr id="5" name="Picture 2" descr="C:\Users\baronjr\AppData\Local\Microsoft\Windows\Temporary Internet Files\Content.Outlook\K6S026AQ\CAGEB4EW (2).jpg"/>
          <p:cNvPicPr>
            <a:picLocks noChangeAspect="1" noChangeArrowheads="1"/>
          </p:cNvPicPr>
          <p:nvPr/>
        </p:nvPicPr>
        <p:blipFill>
          <a:blip r:embed="rId3" cstate="print">
            <a:extLst>
              <a:ext uri="{28A0092B-C50C-407E-A947-70E740481C1C}">
                <a14:useLocalDpi xmlns:a14="http://schemas.microsoft.com/office/drawing/2010/main" xmlns:mc="http://schemas.openxmlformats.org/markup-compatibility/2006" xmlns:p14="http://schemas.microsoft.com/office/powerpoint/2010/main" xmlns="" val="0"/>
              </a:ext>
            </a:extLst>
          </a:blip>
          <a:srcRect/>
          <a:stretch>
            <a:fillRect/>
          </a:stretch>
        </p:blipFill>
        <p:spPr bwMode="auto">
          <a:xfrm>
            <a:off x="533400" y="304799"/>
            <a:ext cx="2819400" cy="1752601"/>
          </a:xfrm>
          <a:prstGeom prst="rect">
            <a:avLst/>
          </a:prstGeom>
          <a:noFill/>
          <a:extLst>
            <a:ext uri="{909E8E84-426E-40DD-AFC4-6F175D3DCCD1}">
              <a14:hiddenFill xmlns:a14="http://schemas.microsoft.com/office/drawing/2010/main" xmlns:mc="http://schemas.openxmlformats.org/markup-compatibility/2006" xmlns:p14="http://schemas.microsoft.com/office/powerpoint/2010/main" xmlns="">
                <a:solidFill>
                  <a:srgbClr val="FFFFFF"/>
                </a:solidFill>
              </a14:hiddenFill>
            </a:ext>
          </a:extLst>
        </p:spPr>
      </p:pic>
    </p:spTree>
    <p:extLst>
      <p:ext uri="{BB962C8B-B14F-4D97-AF65-F5344CB8AC3E}">
        <p14:creationId xmlns:p14="http://schemas.microsoft.com/office/powerpoint/2010/main" xmlns:mc="http://schemas.openxmlformats.org/markup-compatibility/2006" xmlns:a14="http://schemas.microsoft.com/office/drawing/2010/main" xmlns="" val="1027495726"/>
      </p:ext>
    </p:extLst>
  </p:cSld>
  <p:clrMapOvr>
    <a:masterClrMapping/>
  </p:clrMapOvr>
  <mc:AlternateContent xmlns:mc="http://schemas.openxmlformats.org/markup-compatibility/2006">
    <mc:Choice xmlns:p14="http://schemas.microsoft.com/office/powerpoint/2010/main" xmlns:a14="http://schemas.microsoft.com/office/drawing/2010/main" xmlns="" Requires="p14">
      <p:transition spd="slow" p14:dur="1200">
        <p14:prism/>
      </p:transition>
    </mc:Choice>
    <mc:Fallback>
      <p:transition spd="slow">
        <p:fade/>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981200"/>
            <a:ext cx="7795258" cy="685800"/>
          </a:xfrm>
        </p:spPr>
        <p:txBody>
          <a:bodyPr>
            <a:normAutofit/>
          </a:bodyPr>
          <a:lstStyle/>
          <a:p>
            <a:r>
              <a:rPr lang="en-US" dirty="0" smtClean="0"/>
              <a:t>What is Our Mission?</a:t>
            </a:r>
            <a:endParaRPr lang="en-US" dirty="0"/>
          </a:p>
        </p:txBody>
      </p:sp>
      <p:sp>
        <p:nvSpPr>
          <p:cNvPr id="3" name="Text Placeholder 2"/>
          <p:cNvSpPr>
            <a:spLocks noGrp="1"/>
          </p:cNvSpPr>
          <p:nvPr>
            <p:ph idx="1"/>
          </p:nvPr>
        </p:nvSpPr>
        <p:spPr>
          <a:xfrm>
            <a:off x="662941" y="2666999"/>
            <a:ext cx="7338059" cy="3048001"/>
          </a:xfrm>
        </p:spPr>
        <p:txBody>
          <a:bodyPr>
            <a:noAutofit/>
          </a:bodyPr>
          <a:lstStyle/>
          <a:p>
            <a:pPr algn="l">
              <a:spcBef>
                <a:spcPts val="1200"/>
              </a:spcBef>
            </a:pPr>
            <a:r>
              <a:rPr lang="en-US" sz="2000" dirty="0"/>
              <a:t>The mission of the IGI is to sound the clarion call that current information management practices are unsustainable. </a:t>
            </a:r>
          </a:p>
          <a:p>
            <a:pPr algn="l">
              <a:spcBef>
                <a:spcPts val="1200"/>
              </a:spcBef>
            </a:pPr>
            <a:r>
              <a:rPr lang="en-US" sz="2000" dirty="0" smtClean="0"/>
              <a:t>Unless </a:t>
            </a:r>
            <a:r>
              <a:rPr lang="en-US" sz="2000" dirty="0"/>
              <a:t>corporations and government agencies take serious action, information overload and mismanagement will become a serious threat to the economy, delivery of government services, and to the justice system itself. </a:t>
            </a:r>
          </a:p>
          <a:p>
            <a:pPr algn="l"/>
            <a:r>
              <a:rPr lang="en-US" sz="2000" dirty="0" smtClean="0"/>
              <a:t>We </a:t>
            </a:r>
            <a:r>
              <a:rPr lang="en-US" sz="2000" dirty="0"/>
              <a:t>need to work with stakeholders across the IG spectrum to architect a better path forward.</a:t>
            </a:r>
          </a:p>
        </p:txBody>
      </p:sp>
      <p:pic>
        <p:nvPicPr>
          <p:cNvPr id="5" name="Picture 2" descr="C:\Users\baronjr\AppData\Local\Microsoft\Windows\Temporary Internet Files\Content.Outlook\K6S026AQ\CAGEB4EW (2).jpg"/>
          <p:cNvPicPr>
            <a:picLocks noChangeAspect="1" noChangeArrowheads="1"/>
          </p:cNvPicPr>
          <p:nvPr/>
        </p:nvPicPr>
        <p:blipFill>
          <a:blip r:embed="rId3" cstate="print">
            <a:extLst>
              <a:ext uri="{28A0092B-C50C-407E-A947-70E740481C1C}">
                <a14:useLocalDpi xmlns:a14="http://schemas.microsoft.com/office/drawing/2010/main" xmlns:mc="http://schemas.openxmlformats.org/markup-compatibility/2006" xmlns:p14="http://schemas.microsoft.com/office/powerpoint/2010/main" xmlns="" val="0"/>
              </a:ext>
            </a:extLst>
          </a:blip>
          <a:srcRect/>
          <a:stretch>
            <a:fillRect/>
          </a:stretch>
        </p:blipFill>
        <p:spPr bwMode="auto">
          <a:xfrm>
            <a:off x="533400" y="304799"/>
            <a:ext cx="2819400" cy="1752601"/>
          </a:xfrm>
          <a:prstGeom prst="rect">
            <a:avLst/>
          </a:prstGeom>
          <a:noFill/>
          <a:extLst>
            <a:ext uri="{909E8E84-426E-40DD-AFC4-6F175D3DCCD1}">
              <a14:hiddenFill xmlns:a14="http://schemas.microsoft.com/office/drawing/2010/main" xmlns:mc="http://schemas.openxmlformats.org/markup-compatibility/2006" xmlns:p14="http://schemas.microsoft.com/office/powerpoint/2010/main" xmlns="">
                <a:solidFill>
                  <a:srgbClr val="FFFFFF"/>
                </a:solidFill>
              </a14:hiddenFill>
            </a:ext>
          </a:extLst>
        </p:spPr>
      </p:pic>
    </p:spTree>
    <p:extLst>
      <p:ext uri="{BB962C8B-B14F-4D97-AF65-F5344CB8AC3E}">
        <p14:creationId xmlns:p14="http://schemas.microsoft.com/office/powerpoint/2010/main" xmlns:mc="http://schemas.openxmlformats.org/markup-compatibility/2006" xmlns:a14="http://schemas.microsoft.com/office/drawing/2010/main" xmlns="" val="510215349"/>
      </p:ext>
    </p:extLst>
  </p:cSld>
  <p:clrMapOvr>
    <a:masterClrMapping/>
  </p:clrMapOvr>
  <mc:AlternateContent xmlns:mc="http://schemas.openxmlformats.org/markup-compatibility/2006">
    <mc:Choice xmlns:p14="http://schemas.microsoft.com/office/powerpoint/2010/main" xmlns:a14="http://schemas.microsoft.com/office/drawing/2010/main" xmlns="" Requires="p14">
      <p:transition spd="slow" p14:dur="1200">
        <p14:prism/>
      </p:transition>
    </mc:Choice>
    <mc:Fallback>
      <p:transition spd="slow">
        <p:fade/>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AKS\Desktop\Information Governance Initiative\2014-08-15-IGI Annual Report Slides\Slide1.JPG"/>
          <p:cNvPicPr>
            <a:picLocks noChangeAspect="1" noChangeArrowheads="1"/>
          </p:cNvPicPr>
          <p:nvPr/>
        </p:nvPicPr>
        <p:blipFill>
          <a:blip r:embed="rId3" cstate="print">
            <a:extLst>
              <a:ext uri="{28A0092B-C50C-407E-A947-70E740481C1C}">
                <a14:useLocalDpi xmlns:a14="http://schemas.microsoft.com/office/drawing/2010/main" xmlns:mc="http://schemas.openxmlformats.org/markup-compatibility/2006" xmlns:p14="http://schemas.microsoft.com/office/powerpoint/2010/main" xmlns=""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xmlns:mc="http://schemas.openxmlformats.org/markup-compatibility/2006" xmlns:p14="http://schemas.microsoft.com/office/powerpoint/2010/main" xmlns="">
                <a:solidFill>
                  <a:srgbClr val="FFFFFF"/>
                </a:solidFill>
              </a14:hiddenFill>
            </a:ext>
          </a:extLst>
        </p:spPr>
      </p:pic>
    </p:spTree>
    <p:extLst>
      <p:ext uri="{BB962C8B-B14F-4D97-AF65-F5344CB8AC3E}">
        <p14:creationId xmlns:p14="http://schemas.microsoft.com/office/powerpoint/2010/main" xmlns:mc="http://schemas.openxmlformats.org/markup-compatibility/2006" xmlns:a14="http://schemas.microsoft.com/office/drawing/2010/main" xmlns="" val="3155750008"/>
      </p:ext>
    </p:extLst>
  </p:cSld>
  <p:clrMapOvr>
    <a:masterClrMapping/>
  </p:clrMapOvr>
  <mc:AlternateContent xmlns:mc="http://schemas.openxmlformats.org/markup-compatibility/2006">
    <mc:Choice xmlns:p14="http://schemas.microsoft.com/office/powerpoint/2010/main" xmlns:a14="http://schemas.microsoft.com/office/drawing/2010/main" xmlns="" Requires="p14">
      <p:transition spd="slow" p14:dur="2000"/>
    </mc:Choice>
    <mc:Fallback>
      <p:transition spd="slow"/>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AKS\Desktop\Information Governance Initiative\2014-08-15-IGI Annual Report Slides\Slide4.JPG"/>
          <p:cNvPicPr>
            <a:picLocks noChangeAspect="1" noChangeArrowheads="1"/>
          </p:cNvPicPr>
          <p:nvPr/>
        </p:nvPicPr>
        <p:blipFill>
          <a:blip r:embed="rId3" cstate="print">
            <a:extLst>
              <a:ext uri="{28A0092B-C50C-407E-A947-70E740481C1C}">
                <a14:useLocalDpi xmlns:a14="http://schemas.microsoft.com/office/drawing/2010/main" xmlns:p14="http://schemas.microsoft.com/office/powerpoint/2010/main" xmlns=""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xmlns:p14="http://schemas.microsoft.com/office/powerpoint/2010/main" xmlns="">
                <a:solidFill>
                  <a:srgbClr val="FFFFFF"/>
                </a:solidFill>
              </a14:hiddenFill>
            </a:ext>
          </a:extLst>
        </p:spPr>
      </p:pic>
    </p:spTree>
    <p:extLst>
      <p:ext uri="{BB962C8B-B14F-4D97-AF65-F5344CB8AC3E}">
        <p14:creationId xmlns:p14="http://schemas.microsoft.com/office/powerpoint/2010/main" xmlns:a14="http://schemas.microsoft.com/office/drawing/2010/main" xmlns="" val="3271764107"/>
      </p:ext>
    </p:extLst>
  </p:cSld>
  <p:clrMapOvr>
    <a:masterClrMapping/>
  </p:clrMapOvr>
  <p:transition spd="med">
    <p:fade/>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AKS\Desktop\Information Governance Initiative\2014-08-15-IGI Annual Report Slides\Slide5.JPG"/>
          <p:cNvPicPr>
            <a:picLocks noChangeAspect="1" noChangeArrowheads="1"/>
          </p:cNvPicPr>
          <p:nvPr/>
        </p:nvPicPr>
        <p:blipFill>
          <a:blip r:embed="rId3" cstate="print">
            <a:extLst>
              <a:ext uri="{28A0092B-C50C-407E-A947-70E740481C1C}">
                <a14:useLocalDpi xmlns:a14="http://schemas.microsoft.com/office/drawing/2010/main" xmlns:p14="http://schemas.microsoft.com/office/powerpoint/2010/main" xmlns=""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xmlns:p14="http://schemas.microsoft.com/office/powerpoint/2010/main" xmlns="">
                <a:solidFill>
                  <a:srgbClr val="FFFFFF"/>
                </a:solidFill>
              </a14:hiddenFill>
            </a:ext>
          </a:extLst>
        </p:spPr>
      </p:pic>
    </p:spTree>
    <p:extLst>
      <p:ext uri="{BB962C8B-B14F-4D97-AF65-F5344CB8AC3E}">
        <p14:creationId xmlns:p14="http://schemas.microsoft.com/office/powerpoint/2010/main" xmlns:a14="http://schemas.microsoft.com/office/drawing/2010/main" xmlns="" val="1735451171"/>
      </p:ext>
    </p:extLst>
  </p:cSld>
  <p:clrMapOvr>
    <a:masterClrMapping/>
  </p:clrMapOvr>
  <p:transition spd="med">
    <p:fade/>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KS\Desktop\Information Governance Initiative\Temporary SLIDES---to deleter\Slide1.JPG"/>
          <p:cNvPicPr>
            <a:picLocks noChangeAspect="1" noChangeArrowheads="1"/>
          </p:cNvPicPr>
          <p:nvPr/>
        </p:nvPicPr>
        <p:blipFill>
          <a:blip r:embed="rId3" cstate="print">
            <a:extLst>
              <a:ext uri="{28A0092B-C50C-407E-A947-70E740481C1C}">
                <a14:useLocalDpi xmlns:a14="http://schemas.microsoft.com/office/drawing/2010/main" xmlns:mc="http://schemas.openxmlformats.org/markup-compatibility/2006" xmlns:p14="http://schemas.microsoft.com/office/powerpoint/2010/main" xmlns="" val="0"/>
              </a:ext>
            </a:extLst>
          </a:blip>
          <a:srcRect/>
          <a:stretch>
            <a:fillRect/>
          </a:stretch>
        </p:blipFill>
        <p:spPr bwMode="auto">
          <a:xfrm>
            <a:off x="0" y="-188326"/>
            <a:ext cx="9144000" cy="6858000"/>
          </a:xfrm>
          <a:prstGeom prst="rect">
            <a:avLst/>
          </a:prstGeom>
          <a:noFill/>
          <a:extLst>
            <a:ext uri="{909E8E84-426E-40DD-AFC4-6F175D3DCCD1}">
              <a14:hiddenFill xmlns:a14="http://schemas.microsoft.com/office/drawing/2010/main" xmlns:mc="http://schemas.openxmlformats.org/markup-compatibility/2006" xmlns:p14="http://schemas.microsoft.com/office/powerpoint/2010/main" xmlns="">
                <a:solidFill>
                  <a:srgbClr val="FFFFFF"/>
                </a:solidFill>
              </a14:hiddenFill>
            </a:ext>
          </a:extLst>
        </p:spPr>
      </p:pic>
    </p:spTree>
    <p:extLst>
      <p:ext uri="{BB962C8B-B14F-4D97-AF65-F5344CB8AC3E}">
        <p14:creationId xmlns:p14="http://schemas.microsoft.com/office/powerpoint/2010/main" xmlns:mc="http://schemas.openxmlformats.org/markup-compatibility/2006" xmlns:a14="http://schemas.microsoft.com/office/drawing/2010/main" xmlns="" val="510699301"/>
      </p:ext>
    </p:extLst>
  </p:cSld>
  <p:clrMapOvr>
    <a:masterClrMapping/>
  </p:clrMapOvr>
  <mc:AlternateContent xmlns:mc="http://schemas.openxmlformats.org/markup-compatibility/2006">
    <mc:Choice xmlns:p14="http://schemas.microsoft.com/office/powerpoint/2010/main" xmlns:a14="http://schemas.microsoft.com/office/drawing/2010/main" xmlns="" Requires="p14">
      <p:transition spd="slow" p14:dur="2000"/>
    </mc:Choice>
    <mc:Fallback>
      <p:transition spd="slow"/>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Users\AKS\Desktop\Information Governance Initiative\2014-08-15-IGI Annual Report Slides\Slide18.JPG"/>
          <p:cNvPicPr>
            <a:picLocks noChangeAspect="1" noChangeArrowheads="1"/>
          </p:cNvPicPr>
          <p:nvPr/>
        </p:nvPicPr>
        <p:blipFill>
          <a:blip r:embed="rId3" cstate="print">
            <a:extLst>
              <a:ext uri="{28A0092B-C50C-407E-A947-70E740481C1C}">
                <a14:useLocalDpi xmlns:a14="http://schemas.microsoft.com/office/drawing/2010/main" xmlns:p14="http://schemas.microsoft.com/office/powerpoint/2010/main" xmlns=""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xmlns:p14="http://schemas.microsoft.com/office/powerpoint/2010/main" xmlns="">
                <a:solidFill>
                  <a:srgbClr val="FFFFFF"/>
                </a:solidFill>
              </a14:hiddenFill>
            </a:ext>
          </a:extLst>
        </p:spPr>
      </p:pic>
    </p:spTree>
    <p:extLst>
      <p:ext uri="{BB962C8B-B14F-4D97-AF65-F5344CB8AC3E}">
        <p14:creationId xmlns:p14="http://schemas.microsoft.com/office/powerpoint/2010/main" xmlns:a14="http://schemas.microsoft.com/office/drawing/2010/main" xmlns="" val="2173145034"/>
      </p:ext>
    </p:extLst>
  </p:cSld>
  <p:clrMapOvr>
    <a:masterClrMapping/>
  </p:clrMapOvr>
  <p:transition spd="med">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Rectangle 2"/>
          <p:cNvSpPr>
            <a:spLocks noGrp="1" noChangeArrowheads="1"/>
          </p:cNvSpPr>
          <p:nvPr>
            <p:ph type="title"/>
          </p:nvPr>
        </p:nvSpPr>
        <p:spPr>
          <a:xfrm>
            <a:off x="457200" y="1066800"/>
            <a:ext cx="7543800" cy="762000"/>
          </a:xfrm>
        </p:spPr>
        <p:txBody>
          <a:bodyPr/>
          <a:lstStyle/>
          <a:p>
            <a:r>
              <a:rPr lang="en-US" sz="3200" b="1" dirty="0" smtClean="0"/>
              <a:t>Moving </a:t>
            </a:r>
            <a:r>
              <a:rPr lang="en-US" sz="3200" b="1" dirty="0"/>
              <a:t>to the </a:t>
            </a:r>
            <a:r>
              <a:rPr lang="en-US" sz="3200" b="1" dirty="0" smtClean="0"/>
              <a:t>Cloud</a:t>
            </a:r>
          </a:p>
        </p:txBody>
      </p:sp>
      <p:pic>
        <p:nvPicPr>
          <p:cNvPr id="2" name="Object 3"/>
          <p:cNvPicPr>
            <a:picLocks noChangeAspect="1" noChangeArrowheads="1"/>
          </p:cNvPicPr>
          <p:nvPr/>
        </p:nvPicPr>
        <p:blipFill>
          <a:blip r:embed="rId3" cstate="print">
            <a:extLst>
              <a:ext uri="{28A0092B-C50C-407E-A947-70E740481C1C}">
                <a14:useLocalDpi xmlns:a14="http://schemas.microsoft.com/office/drawing/2010/main" xmlns:p14="http://schemas.microsoft.com/office/powerpoint/2010/main" xmlns="" val="0"/>
              </a:ext>
            </a:extLst>
          </a:blip>
          <a:srcRect/>
          <a:stretch>
            <a:fillRect/>
          </a:stretch>
        </p:blipFill>
        <p:spPr bwMode="auto">
          <a:xfrm>
            <a:off x="1066800" y="2057400"/>
            <a:ext cx="6780213" cy="4138613"/>
          </a:xfrm>
          <a:prstGeom prst="rect">
            <a:avLst/>
          </a:prstGeom>
          <a:noFill/>
          <a:extLst/>
        </p:spPr>
      </p:pic>
      <p:sp>
        <p:nvSpPr>
          <p:cNvPr id="3" name="Footer Placeholder 2"/>
          <p:cNvSpPr>
            <a:spLocks noGrp="1"/>
          </p:cNvSpPr>
          <p:nvPr>
            <p:ph type="ftr" sz="quarter" idx="10"/>
          </p:nvPr>
        </p:nvSpPr>
        <p:spPr/>
        <p:txBody>
          <a:bodyPr/>
          <a:lstStyle/>
          <a:p>
            <a:pPr>
              <a:defRPr/>
            </a:pPr>
            <a:r>
              <a:rPr lang="en-US" altLang="en-US" smtClean="0"/>
              <a:t>(c) Jason R. Baron 2013</a:t>
            </a:r>
            <a:endParaRPr lang="en-US" altLang="en-US"/>
          </a:p>
        </p:txBody>
      </p:sp>
    </p:spTree>
    <p:extLst>
      <p:ext uri="{BB962C8B-B14F-4D97-AF65-F5344CB8AC3E}">
        <p14:creationId xmlns:p14="http://schemas.microsoft.com/office/powerpoint/2010/main" xmlns:a14="http://schemas.microsoft.com/office/drawing/2010/main" xmlns="" val="3000075279"/>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Users\AKS\Desktop\Information Governance Initiative\2014-08-15-IGI Annual Report Slides\Slide19.JPG"/>
          <p:cNvPicPr>
            <a:picLocks noChangeAspect="1" noChangeArrowheads="1"/>
          </p:cNvPicPr>
          <p:nvPr/>
        </p:nvPicPr>
        <p:blipFill>
          <a:blip r:embed="rId3" cstate="print">
            <a:extLst>
              <a:ext uri="{28A0092B-C50C-407E-A947-70E740481C1C}">
                <a14:useLocalDpi xmlns:a14="http://schemas.microsoft.com/office/drawing/2010/main" xmlns:mc="http://schemas.openxmlformats.org/markup-compatibility/2006" xmlns:p14="http://schemas.microsoft.com/office/powerpoint/2010/main" xmlns="" val="0"/>
              </a:ext>
            </a:extLst>
          </a:blip>
          <a:srcRect/>
          <a:stretch>
            <a:fillRect/>
          </a:stretch>
        </p:blipFill>
        <p:spPr bwMode="auto">
          <a:xfrm>
            <a:off x="9525" y="38100"/>
            <a:ext cx="9144000" cy="6858000"/>
          </a:xfrm>
          <a:prstGeom prst="rect">
            <a:avLst/>
          </a:prstGeom>
          <a:noFill/>
          <a:extLst>
            <a:ext uri="{909E8E84-426E-40DD-AFC4-6F175D3DCCD1}">
              <a14:hiddenFill xmlns:a14="http://schemas.microsoft.com/office/drawing/2010/main" xmlns:mc="http://schemas.openxmlformats.org/markup-compatibility/2006" xmlns:p14="http://schemas.microsoft.com/office/powerpoint/2010/main" xmlns="">
                <a:solidFill>
                  <a:srgbClr val="FFFFFF"/>
                </a:solidFill>
              </a14:hiddenFill>
            </a:ext>
          </a:extLst>
        </p:spPr>
      </p:pic>
    </p:spTree>
    <p:extLst>
      <p:ext uri="{BB962C8B-B14F-4D97-AF65-F5344CB8AC3E}">
        <p14:creationId xmlns:p14="http://schemas.microsoft.com/office/powerpoint/2010/main" xmlns:mc="http://schemas.openxmlformats.org/markup-compatibility/2006" xmlns:a14="http://schemas.microsoft.com/office/drawing/2010/main" xmlns="" val="4003406174"/>
      </p:ext>
    </p:extLst>
  </p:cSld>
  <p:clrMapOvr>
    <a:masterClrMapping/>
  </p:clrMapOvr>
  <mc:AlternateContent xmlns:mc="http://schemas.openxmlformats.org/markup-compatibility/2006">
    <mc:Choice xmlns:p14="http://schemas.microsoft.com/office/powerpoint/2010/main" xmlns:a14="http://schemas.microsoft.com/office/drawing/2010/main" xmlns="" Requires="p14">
      <p:transition spd="slow" p14:dur="2000"/>
    </mc:Choice>
    <mc:Fallback>
      <p:transition spd="slow"/>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a:xfrm>
            <a:off x="1389185" y="3352800"/>
            <a:ext cx="6400800" cy="2438400"/>
          </a:xfrm>
        </p:spPr>
        <p:txBody>
          <a:bodyPr>
            <a:normAutofit fontScale="25000" lnSpcReduction="20000"/>
          </a:bodyPr>
          <a:lstStyle/>
          <a:p>
            <a:r>
              <a:rPr lang="en-US" sz="6200" dirty="0" smtClean="0"/>
              <a:t>Participants will create the Chief Information Governance Officer Playbook including:</a:t>
            </a:r>
          </a:p>
          <a:p>
            <a:pPr algn="l"/>
            <a:r>
              <a:rPr lang="en-US" sz="6200" dirty="0" smtClean="0"/>
              <a:t>• </a:t>
            </a:r>
            <a:r>
              <a:rPr lang="en-US" sz="6200" dirty="0" smtClean="0">
                <a:hlinkClick r:id="rId3"/>
              </a:rPr>
              <a:t>Chapter 1: The </a:t>
            </a:r>
            <a:r>
              <a:rPr lang="en-US" sz="6200" dirty="0" err="1" smtClean="0">
                <a:hlinkClick r:id="rId3"/>
              </a:rPr>
              <a:t>CIGO</a:t>
            </a:r>
            <a:r>
              <a:rPr lang="en-US" sz="6200" dirty="0" smtClean="0">
                <a:hlinkClick r:id="rId3"/>
              </a:rPr>
              <a:t> Job Description</a:t>
            </a:r>
            <a:r>
              <a:rPr lang="en-US" sz="6200" dirty="0" smtClean="0"/>
              <a:t/>
            </a:r>
            <a:br>
              <a:rPr lang="en-US" sz="6200" dirty="0" smtClean="0"/>
            </a:br>
            <a:r>
              <a:rPr lang="en-US" sz="6200" dirty="0" smtClean="0"/>
              <a:t>• </a:t>
            </a:r>
            <a:r>
              <a:rPr lang="en-US" sz="6200" dirty="0" smtClean="0">
                <a:hlinkClick r:id="rId3"/>
              </a:rPr>
              <a:t>Chapter 2: Learning from History – The Evolution of the C-Level Role</a:t>
            </a:r>
            <a:r>
              <a:rPr lang="en-US" sz="6200" dirty="0" smtClean="0"/>
              <a:t/>
            </a:r>
            <a:br>
              <a:rPr lang="en-US" sz="6200" dirty="0" smtClean="0"/>
            </a:br>
            <a:r>
              <a:rPr lang="en-US" sz="6200" dirty="0" smtClean="0"/>
              <a:t>• </a:t>
            </a:r>
            <a:r>
              <a:rPr lang="en-US" sz="6200" dirty="0" smtClean="0">
                <a:hlinkClick r:id="rId3"/>
              </a:rPr>
              <a:t>Chapter 3: </a:t>
            </a:r>
            <a:r>
              <a:rPr lang="en-US" sz="6200" dirty="0" err="1" smtClean="0">
                <a:hlinkClick r:id="rId3"/>
              </a:rPr>
              <a:t>CIGO</a:t>
            </a:r>
            <a:r>
              <a:rPr lang="en-US" sz="6200" dirty="0" smtClean="0">
                <a:hlinkClick r:id="rId3"/>
              </a:rPr>
              <a:t> Power – How Much and What Kind?</a:t>
            </a:r>
            <a:r>
              <a:rPr lang="en-US" sz="6200" dirty="0" smtClean="0"/>
              <a:t/>
            </a:r>
            <a:br>
              <a:rPr lang="en-US" sz="6200" dirty="0" smtClean="0"/>
            </a:br>
            <a:r>
              <a:rPr lang="en-US" sz="6200" dirty="0" smtClean="0"/>
              <a:t>• </a:t>
            </a:r>
            <a:r>
              <a:rPr lang="en-US" sz="6200" dirty="0" smtClean="0">
                <a:hlinkClick r:id="rId3"/>
              </a:rPr>
              <a:t>Chapter 4: The </a:t>
            </a:r>
            <a:r>
              <a:rPr lang="en-US" sz="6200" dirty="0" err="1" smtClean="0">
                <a:hlinkClick r:id="rId3"/>
              </a:rPr>
              <a:t>CIGO</a:t>
            </a:r>
            <a:r>
              <a:rPr lang="en-US" sz="6200" dirty="0" smtClean="0">
                <a:hlinkClick r:id="rId3"/>
              </a:rPr>
              <a:t> Chair – Where Should it Be Parked?</a:t>
            </a:r>
            <a:r>
              <a:rPr lang="en-US" sz="6200" dirty="0" smtClean="0"/>
              <a:t/>
            </a:r>
            <a:br>
              <a:rPr lang="en-US" sz="6200" dirty="0" smtClean="0"/>
            </a:br>
            <a:r>
              <a:rPr lang="en-US" sz="6200" dirty="0" smtClean="0"/>
              <a:t>• </a:t>
            </a:r>
            <a:r>
              <a:rPr lang="en-US" sz="6200" dirty="0" smtClean="0">
                <a:hlinkClick r:id="rId3"/>
              </a:rPr>
              <a:t>Chapter </a:t>
            </a:r>
            <a:r>
              <a:rPr lang="en-US" sz="6200" dirty="0" err="1" smtClean="0">
                <a:hlinkClick r:id="rId3"/>
              </a:rPr>
              <a:t>5:Where</a:t>
            </a:r>
            <a:r>
              <a:rPr lang="en-US" sz="6200" dirty="0" smtClean="0">
                <a:hlinkClick r:id="rId3"/>
              </a:rPr>
              <a:t> Do </a:t>
            </a:r>
            <a:r>
              <a:rPr lang="en-US" sz="6200" dirty="0" err="1" smtClean="0">
                <a:hlinkClick r:id="rId3"/>
              </a:rPr>
              <a:t>CIGOs</a:t>
            </a:r>
            <a:r>
              <a:rPr lang="en-US" sz="6200" dirty="0" smtClean="0">
                <a:hlinkClick r:id="rId3"/>
              </a:rPr>
              <a:t> Come From?</a:t>
            </a:r>
            <a:r>
              <a:rPr lang="en-US" sz="6200" dirty="0" smtClean="0"/>
              <a:t/>
            </a:r>
            <a:br>
              <a:rPr lang="en-US" sz="6200" dirty="0" smtClean="0"/>
            </a:br>
            <a:r>
              <a:rPr lang="en-US" sz="6200" dirty="0" smtClean="0"/>
              <a:t>• </a:t>
            </a:r>
            <a:r>
              <a:rPr lang="en-US" sz="6200" dirty="0" smtClean="0">
                <a:hlinkClick r:id="rId3"/>
              </a:rPr>
              <a:t>Chapter 6: The </a:t>
            </a:r>
            <a:r>
              <a:rPr lang="en-US" sz="6200" dirty="0" err="1" smtClean="0">
                <a:hlinkClick r:id="rId3"/>
              </a:rPr>
              <a:t>CIGO</a:t>
            </a:r>
            <a:r>
              <a:rPr lang="en-US" sz="6200" dirty="0" smtClean="0">
                <a:hlinkClick r:id="rId3"/>
              </a:rPr>
              <a:t> Elevator Pitch</a:t>
            </a:r>
            <a:r>
              <a:rPr lang="en-US" sz="6200" dirty="0" smtClean="0"/>
              <a:t/>
            </a:r>
            <a:br>
              <a:rPr lang="en-US" sz="6200" dirty="0" smtClean="0"/>
            </a:br>
            <a:r>
              <a:rPr lang="en-US" sz="6200" dirty="0" smtClean="0"/>
              <a:t>• </a:t>
            </a:r>
            <a:r>
              <a:rPr lang="en-US" sz="6200" dirty="0" smtClean="0">
                <a:hlinkClick r:id="rId3"/>
              </a:rPr>
              <a:t>Chapter 7: The </a:t>
            </a:r>
            <a:r>
              <a:rPr lang="en-US" sz="6200" dirty="0" err="1" smtClean="0">
                <a:hlinkClick r:id="rId3"/>
              </a:rPr>
              <a:t>CIGO</a:t>
            </a:r>
            <a:r>
              <a:rPr lang="en-US" sz="6200" dirty="0" smtClean="0">
                <a:hlinkClick r:id="rId3"/>
              </a:rPr>
              <a:t> at Work</a:t>
            </a:r>
            <a:endParaRPr lang="en-US" sz="6200" dirty="0" smtClean="0"/>
          </a:p>
          <a:p>
            <a:pPr algn="l"/>
            <a:endParaRPr lang="en-US" dirty="0"/>
          </a:p>
          <a:p>
            <a:pPr algn="l"/>
            <a:r>
              <a:rPr lang="en-US" sz="7400" dirty="0" smtClean="0"/>
              <a:t>www.cigosuimmit.com</a:t>
            </a:r>
          </a:p>
          <a:p>
            <a:endParaRPr lang="en-US" dirty="0" smtClean="0"/>
          </a:p>
          <a:p>
            <a:endParaRPr lang="en-US" dirty="0"/>
          </a:p>
        </p:txBody>
      </p:sp>
      <p:pic>
        <p:nvPicPr>
          <p:cNvPr id="1026" name="Picture 2" descr="C:\Users\baronjr\AppData\Local\Microsoft\Windows\Temporary Internet Files\Content.Outlook\K6S026AQ\CIGO-Summit-LogoTag-_blackText.jpg"/>
          <p:cNvPicPr>
            <a:picLocks noChangeAspect="1" noChangeArrowheads="1"/>
          </p:cNvPicPr>
          <p:nvPr/>
        </p:nvPicPr>
        <p:blipFill>
          <a:blip r:embed="rId4" cstate="print">
            <a:extLst>
              <a:ext uri="{28A0092B-C50C-407E-A947-70E740481C1C}">
                <a14:useLocalDpi xmlns:a14="http://schemas.microsoft.com/office/drawing/2010/main" xmlns:p14="http://schemas.microsoft.com/office/powerpoint/2010/main" xmlns="" val="0"/>
              </a:ext>
            </a:extLst>
          </a:blip>
          <a:srcRect/>
          <a:stretch>
            <a:fillRect/>
          </a:stretch>
        </p:blipFill>
        <p:spPr bwMode="auto">
          <a:xfrm>
            <a:off x="2627435" y="381000"/>
            <a:ext cx="3924300" cy="2609850"/>
          </a:xfrm>
          <a:prstGeom prst="rect">
            <a:avLst/>
          </a:prstGeom>
          <a:noFill/>
          <a:extLst>
            <a:ext uri="{909E8E84-426E-40DD-AFC4-6F175D3DCCD1}">
              <a14:hiddenFill xmlns:a14="http://schemas.microsoft.com/office/drawing/2010/main" xmlns:p14="http://schemas.microsoft.com/office/powerpoint/2010/main" xmlns="">
                <a:solidFill>
                  <a:srgbClr val="FFFFFF"/>
                </a:solidFill>
              </a14:hiddenFill>
            </a:ext>
          </a:extLst>
        </p:spPr>
      </p:pic>
    </p:spTree>
    <p:extLst>
      <p:ext uri="{BB962C8B-B14F-4D97-AF65-F5344CB8AC3E}">
        <p14:creationId xmlns:p14="http://schemas.microsoft.com/office/powerpoint/2010/main" xmlns:a14="http://schemas.microsoft.com/office/drawing/2010/main" xmlns="" val="3764924648"/>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157963"/>
            <a:ext cx="9144000" cy="1447800"/>
          </a:xfrm>
        </p:spPr>
        <p:txBody>
          <a:bodyPr>
            <a:normAutofit fontScale="90000"/>
          </a:bodyPr>
          <a:lstStyle/>
          <a:p>
            <a:r>
              <a:rPr lang="en-US" dirty="0" smtClean="0"/>
              <a:t>Information Governance Initiative Annual Report 2015-2016 Infographics</a:t>
            </a:r>
            <a:endParaRPr lang="en-US" dirty="0"/>
          </a:p>
        </p:txBody>
      </p:sp>
    </p:spTree>
    <p:extLst>
      <p:ext uri="{BB962C8B-B14F-4D97-AF65-F5344CB8AC3E}">
        <p14:creationId xmlns:p14="http://schemas.microsoft.com/office/powerpoint/2010/main" xmlns="" val="3460368215"/>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xmlns:p14="http://schemas.microsoft.com/office/powerpoint/2010/main" xmlns="" val="0"/>
              </a:ext>
            </a:extLst>
          </a:blip>
          <a:stretch>
            <a:fillRect/>
          </a:stretch>
        </p:blipFill>
        <p:spPr>
          <a:xfrm>
            <a:off x="1242845" y="0"/>
            <a:ext cx="6658311" cy="6858000"/>
          </a:xfrm>
          <a:prstGeom prst="rect">
            <a:avLst/>
          </a:prstGeom>
        </p:spPr>
      </p:pic>
    </p:spTree>
    <p:extLst>
      <p:ext uri="{BB962C8B-B14F-4D97-AF65-F5344CB8AC3E}">
        <p14:creationId xmlns:p14="http://schemas.microsoft.com/office/powerpoint/2010/main" xmlns:a14="http://schemas.microsoft.com/office/drawing/2010/main" xmlns="" val="2192365562"/>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xmlns:p14="http://schemas.microsoft.com/office/powerpoint/2010/main" xmlns="" val="0"/>
              </a:ext>
            </a:extLst>
          </a:blip>
          <a:stretch>
            <a:fillRect/>
          </a:stretch>
        </p:blipFill>
        <p:spPr>
          <a:xfrm>
            <a:off x="1242845" y="0"/>
            <a:ext cx="6658311" cy="6858000"/>
          </a:xfrm>
          <a:prstGeom prst="rect">
            <a:avLst/>
          </a:prstGeom>
        </p:spPr>
      </p:pic>
    </p:spTree>
    <p:extLst>
      <p:ext uri="{BB962C8B-B14F-4D97-AF65-F5344CB8AC3E}">
        <p14:creationId xmlns:p14="http://schemas.microsoft.com/office/powerpoint/2010/main" xmlns:a14="http://schemas.microsoft.com/office/drawing/2010/main" xmlns="" val="3998427548"/>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xmlns:p14="http://schemas.microsoft.com/office/powerpoint/2010/main" xmlns="" val="0"/>
              </a:ext>
            </a:extLst>
          </a:blip>
          <a:stretch>
            <a:fillRect/>
          </a:stretch>
        </p:blipFill>
        <p:spPr>
          <a:xfrm>
            <a:off x="1242845" y="0"/>
            <a:ext cx="6658311" cy="6858000"/>
          </a:xfrm>
          <a:prstGeom prst="rect">
            <a:avLst/>
          </a:prstGeom>
        </p:spPr>
      </p:pic>
    </p:spTree>
    <p:extLst>
      <p:ext uri="{BB962C8B-B14F-4D97-AF65-F5344CB8AC3E}">
        <p14:creationId xmlns:p14="http://schemas.microsoft.com/office/powerpoint/2010/main" xmlns:a14="http://schemas.microsoft.com/office/drawing/2010/main" xmlns="" val="2835103064"/>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xmlns:p14="http://schemas.microsoft.com/office/powerpoint/2010/main" xmlns="" val="0"/>
              </a:ext>
            </a:extLst>
          </a:blip>
          <a:stretch>
            <a:fillRect/>
          </a:stretch>
        </p:blipFill>
        <p:spPr>
          <a:xfrm>
            <a:off x="1242845" y="0"/>
            <a:ext cx="6658311" cy="6858000"/>
          </a:xfrm>
          <a:prstGeom prst="rect">
            <a:avLst/>
          </a:prstGeom>
        </p:spPr>
      </p:pic>
    </p:spTree>
    <p:extLst>
      <p:ext uri="{BB962C8B-B14F-4D97-AF65-F5344CB8AC3E}">
        <p14:creationId xmlns:p14="http://schemas.microsoft.com/office/powerpoint/2010/main" xmlns:a14="http://schemas.microsoft.com/office/drawing/2010/main" xmlns="" val="1201605030"/>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xmlns:p14="http://schemas.microsoft.com/office/powerpoint/2010/main" xmlns="" val="0"/>
              </a:ext>
            </a:extLst>
          </a:blip>
          <a:stretch>
            <a:fillRect/>
          </a:stretch>
        </p:blipFill>
        <p:spPr>
          <a:xfrm>
            <a:off x="1242845" y="0"/>
            <a:ext cx="6658311" cy="6858000"/>
          </a:xfrm>
          <a:prstGeom prst="rect">
            <a:avLst/>
          </a:prstGeom>
        </p:spPr>
      </p:pic>
    </p:spTree>
    <p:extLst>
      <p:ext uri="{BB962C8B-B14F-4D97-AF65-F5344CB8AC3E}">
        <p14:creationId xmlns:p14="http://schemas.microsoft.com/office/powerpoint/2010/main" xmlns:a14="http://schemas.microsoft.com/office/drawing/2010/main" xmlns="" val="236045869"/>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xmlns:p14="http://schemas.microsoft.com/office/powerpoint/2010/main" xmlns="" val="0"/>
              </a:ext>
            </a:extLst>
          </a:blip>
          <a:stretch>
            <a:fillRect/>
          </a:stretch>
        </p:blipFill>
        <p:spPr>
          <a:xfrm>
            <a:off x="1242845" y="0"/>
            <a:ext cx="6658311" cy="6858000"/>
          </a:xfrm>
          <a:prstGeom prst="rect">
            <a:avLst/>
          </a:prstGeom>
        </p:spPr>
      </p:pic>
    </p:spTree>
    <p:extLst>
      <p:ext uri="{BB962C8B-B14F-4D97-AF65-F5344CB8AC3E}">
        <p14:creationId xmlns:p14="http://schemas.microsoft.com/office/powerpoint/2010/main" xmlns:a14="http://schemas.microsoft.com/office/drawing/2010/main" xmlns="" val="704816052"/>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xmlns:p14="http://schemas.microsoft.com/office/powerpoint/2010/main" xmlns="" val="0"/>
              </a:ext>
            </a:extLst>
          </a:blip>
          <a:stretch>
            <a:fillRect/>
          </a:stretch>
        </p:blipFill>
        <p:spPr>
          <a:xfrm>
            <a:off x="1242845" y="0"/>
            <a:ext cx="6658311" cy="6858000"/>
          </a:xfrm>
          <a:prstGeom prst="rect">
            <a:avLst/>
          </a:prstGeom>
        </p:spPr>
      </p:pic>
    </p:spTree>
    <p:extLst>
      <p:ext uri="{BB962C8B-B14F-4D97-AF65-F5344CB8AC3E}">
        <p14:creationId xmlns:p14="http://schemas.microsoft.com/office/powerpoint/2010/main" xmlns:a14="http://schemas.microsoft.com/office/drawing/2010/main" xmlns="" val="215416399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World of Mobile Devices &amp; Social Media Apps</a:t>
            </a:r>
            <a:endParaRPr lang="en-US" dirty="0"/>
          </a:p>
        </p:txBody>
      </p:sp>
      <p:pic>
        <p:nvPicPr>
          <p:cNvPr id="5" name="Content Placeholder 4" descr="seven_billion_mobile_devices.jpg"/>
          <p:cNvPicPr>
            <a:picLocks noGrp="1" noChangeAspect="1"/>
          </p:cNvPicPr>
          <p:nvPr>
            <p:ph idx="1"/>
          </p:nvPr>
        </p:nvPicPr>
        <p:blipFill>
          <a:blip r:embed="rId3" cstate="print">
            <a:extLst>
              <a:ext uri="{28A0092B-C50C-407E-A947-70E740481C1C}">
                <a14:useLocalDpi xmlns:a14="http://schemas.microsoft.com/office/drawing/2010/main" xmlns:p14="http://schemas.microsoft.com/office/powerpoint/2010/main" xmlns="" val="0"/>
              </a:ext>
            </a:extLst>
          </a:blip>
          <a:srcRect t="8941" b="8941"/>
          <a:stretch>
            <a:fillRect/>
          </a:stretch>
        </p:blipFill>
        <p:spPr/>
      </p:pic>
      <p:sp>
        <p:nvSpPr>
          <p:cNvPr id="4" name="Footer Placeholder 3"/>
          <p:cNvSpPr>
            <a:spLocks noGrp="1"/>
          </p:cNvSpPr>
          <p:nvPr>
            <p:ph type="ftr" sz="quarter" idx="10"/>
          </p:nvPr>
        </p:nvSpPr>
        <p:spPr/>
        <p:txBody>
          <a:bodyPr/>
          <a:lstStyle/>
          <a:p>
            <a:pPr>
              <a:defRPr/>
            </a:pPr>
            <a:endParaRPr lang="en-US" altLang="en-US" dirty="0"/>
          </a:p>
        </p:txBody>
      </p:sp>
    </p:spTree>
    <p:extLst>
      <p:ext uri="{BB962C8B-B14F-4D97-AF65-F5344CB8AC3E}">
        <p14:creationId xmlns:p14="http://schemas.microsoft.com/office/powerpoint/2010/main" xmlns:a14="http://schemas.microsoft.com/office/drawing/2010/main" xmlns="" val="2747093430"/>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xmlns:p14="http://schemas.microsoft.com/office/powerpoint/2010/main" xmlns="" val="0"/>
              </a:ext>
            </a:extLst>
          </a:blip>
          <a:stretch>
            <a:fillRect/>
          </a:stretch>
        </p:blipFill>
        <p:spPr>
          <a:xfrm>
            <a:off x="1242845" y="0"/>
            <a:ext cx="6658311" cy="6858000"/>
          </a:xfrm>
          <a:prstGeom prst="rect">
            <a:avLst/>
          </a:prstGeom>
        </p:spPr>
      </p:pic>
    </p:spTree>
    <p:extLst>
      <p:ext uri="{BB962C8B-B14F-4D97-AF65-F5344CB8AC3E}">
        <p14:creationId xmlns:p14="http://schemas.microsoft.com/office/powerpoint/2010/main" xmlns:a14="http://schemas.microsoft.com/office/drawing/2010/main" xmlns="" val="2321517694"/>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xmlns:p14="http://schemas.microsoft.com/office/powerpoint/2010/main" xmlns="" val="0"/>
              </a:ext>
            </a:extLst>
          </a:blip>
          <a:stretch>
            <a:fillRect/>
          </a:stretch>
        </p:blipFill>
        <p:spPr>
          <a:xfrm>
            <a:off x="1242845" y="0"/>
            <a:ext cx="6658311" cy="6858000"/>
          </a:xfrm>
          <a:prstGeom prst="rect">
            <a:avLst/>
          </a:prstGeom>
        </p:spPr>
      </p:pic>
    </p:spTree>
    <p:extLst>
      <p:ext uri="{BB962C8B-B14F-4D97-AF65-F5344CB8AC3E}">
        <p14:creationId xmlns:p14="http://schemas.microsoft.com/office/powerpoint/2010/main" xmlns:a14="http://schemas.microsoft.com/office/drawing/2010/main" xmlns="" val="2494708798"/>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xmlns:p14="http://schemas.microsoft.com/office/powerpoint/2010/main" xmlns="" val="0"/>
              </a:ext>
            </a:extLst>
          </a:blip>
          <a:stretch>
            <a:fillRect/>
          </a:stretch>
        </p:blipFill>
        <p:spPr>
          <a:xfrm>
            <a:off x="1242845" y="0"/>
            <a:ext cx="6658311" cy="6858000"/>
          </a:xfrm>
          <a:prstGeom prst="rect">
            <a:avLst/>
          </a:prstGeom>
        </p:spPr>
      </p:pic>
    </p:spTree>
    <p:extLst>
      <p:ext uri="{BB962C8B-B14F-4D97-AF65-F5344CB8AC3E}">
        <p14:creationId xmlns:p14="http://schemas.microsoft.com/office/powerpoint/2010/main" xmlns:a14="http://schemas.microsoft.com/office/drawing/2010/main" xmlns="" val="3334815816"/>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xmlns:p14="http://schemas.microsoft.com/office/powerpoint/2010/main" xmlns="" val="0"/>
              </a:ext>
            </a:extLst>
          </a:blip>
          <a:stretch>
            <a:fillRect/>
          </a:stretch>
        </p:blipFill>
        <p:spPr>
          <a:xfrm>
            <a:off x="1242845" y="0"/>
            <a:ext cx="6658311" cy="6858000"/>
          </a:xfrm>
          <a:prstGeom prst="rect">
            <a:avLst/>
          </a:prstGeom>
        </p:spPr>
      </p:pic>
    </p:spTree>
    <p:extLst>
      <p:ext uri="{BB962C8B-B14F-4D97-AF65-F5344CB8AC3E}">
        <p14:creationId xmlns:p14="http://schemas.microsoft.com/office/powerpoint/2010/main" xmlns:a14="http://schemas.microsoft.com/office/drawing/2010/main" xmlns="" val="1398759196"/>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xmlns:p14="http://schemas.microsoft.com/office/powerpoint/2010/main" xmlns="" val="0"/>
              </a:ext>
            </a:extLst>
          </a:blip>
          <a:stretch>
            <a:fillRect/>
          </a:stretch>
        </p:blipFill>
        <p:spPr>
          <a:xfrm>
            <a:off x="1242845" y="0"/>
            <a:ext cx="6658311" cy="6858000"/>
          </a:xfrm>
          <a:prstGeom prst="rect">
            <a:avLst/>
          </a:prstGeom>
        </p:spPr>
      </p:pic>
    </p:spTree>
    <p:extLst>
      <p:ext uri="{BB962C8B-B14F-4D97-AF65-F5344CB8AC3E}">
        <p14:creationId xmlns:p14="http://schemas.microsoft.com/office/powerpoint/2010/main" xmlns:a14="http://schemas.microsoft.com/office/drawing/2010/main" xmlns="" val="1514217915"/>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xmlns:p14="http://schemas.microsoft.com/office/powerpoint/2010/main" xmlns="" val="0"/>
              </a:ext>
            </a:extLst>
          </a:blip>
          <a:stretch>
            <a:fillRect/>
          </a:stretch>
        </p:blipFill>
        <p:spPr>
          <a:xfrm>
            <a:off x="1242845" y="0"/>
            <a:ext cx="6658311" cy="6858000"/>
          </a:xfrm>
          <a:prstGeom prst="rect">
            <a:avLst/>
          </a:prstGeom>
        </p:spPr>
      </p:pic>
    </p:spTree>
    <p:extLst>
      <p:ext uri="{BB962C8B-B14F-4D97-AF65-F5344CB8AC3E}">
        <p14:creationId xmlns:p14="http://schemas.microsoft.com/office/powerpoint/2010/main" xmlns:a14="http://schemas.microsoft.com/office/drawing/2010/main" xmlns="" val="562412373"/>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xmlns:p14="http://schemas.microsoft.com/office/powerpoint/2010/main" xmlns="" val="0"/>
              </a:ext>
            </a:extLst>
          </a:blip>
          <a:stretch>
            <a:fillRect/>
          </a:stretch>
        </p:blipFill>
        <p:spPr>
          <a:xfrm>
            <a:off x="1242845" y="0"/>
            <a:ext cx="6658311" cy="6858000"/>
          </a:xfrm>
          <a:prstGeom prst="rect">
            <a:avLst/>
          </a:prstGeom>
        </p:spPr>
      </p:pic>
    </p:spTree>
    <p:extLst>
      <p:ext uri="{BB962C8B-B14F-4D97-AF65-F5344CB8AC3E}">
        <p14:creationId xmlns:p14="http://schemas.microsoft.com/office/powerpoint/2010/main" xmlns:a14="http://schemas.microsoft.com/office/drawing/2010/main" xmlns="" val="3131814755"/>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xmlns:p14="http://schemas.microsoft.com/office/powerpoint/2010/main" xmlns="" val="0"/>
              </a:ext>
            </a:extLst>
          </a:blip>
          <a:stretch>
            <a:fillRect/>
          </a:stretch>
        </p:blipFill>
        <p:spPr>
          <a:xfrm>
            <a:off x="1242845" y="0"/>
            <a:ext cx="6658311" cy="6858000"/>
          </a:xfrm>
          <a:prstGeom prst="rect">
            <a:avLst/>
          </a:prstGeom>
        </p:spPr>
      </p:pic>
    </p:spTree>
    <p:extLst>
      <p:ext uri="{BB962C8B-B14F-4D97-AF65-F5344CB8AC3E}">
        <p14:creationId xmlns:p14="http://schemas.microsoft.com/office/powerpoint/2010/main" xmlns:a14="http://schemas.microsoft.com/office/drawing/2010/main" xmlns="" val="4035112909"/>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xmlns:p14="http://schemas.microsoft.com/office/powerpoint/2010/main" xmlns="" val="0"/>
              </a:ext>
            </a:extLst>
          </a:blip>
          <a:stretch>
            <a:fillRect/>
          </a:stretch>
        </p:blipFill>
        <p:spPr>
          <a:xfrm>
            <a:off x="1242845" y="0"/>
            <a:ext cx="6658311" cy="6858000"/>
          </a:xfrm>
          <a:prstGeom prst="rect">
            <a:avLst/>
          </a:prstGeom>
        </p:spPr>
      </p:pic>
    </p:spTree>
    <p:extLst>
      <p:ext uri="{BB962C8B-B14F-4D97-AF65-F5344CB8AC3E}">
        <p14:creationId xmlns:p14="http://schemas.microsoft.com/office/powerpoint/2010/main" xmlns:a14="http://schemas.microsoft.com/office/drawing/2010/main" xmlns="" val="881790793"/>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xmlns:p14="http://schemas.microsoft.com/office/powerpoint/2010/main" xmlns="" val="0"/>
              </a:ext>
            </a:extLst>
          </a:blip>
          <a:stretch>
            <a:fillRect/>
          </a:stretch>
        </p:blipFill>
        <p:spPr>
          <a:xfrm>
            <a:off x="1242845" y="0"/>
            <a:ext cx="6658311" cy="6858000"/>
          </a:xfrm>
          <a:prstGeom prst="rect">
            <a:avLst/>
          </a:prstGeom>
        </p:spPr>
      </p:pic>
    </p:spTree>
    <p:extLst>
      <p:ext uri="{BB962C8B-B14F-4D97-AF65-F5344CB8AC3E}">
        <p14:creationId xmlns:p14="http://schemas.microsoft.com/office/powerpoint/2010/main" xmlns:a14="http://schemas.microsoft.com/office/drawing/2010/main" xmlns="" val="1371974307"/>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DB-PP-template-5.v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emplate>
  <TotalTime>3</TotalTime>
  <Words>3208</Words>
  <Application>Microsoft Office PowerPoint</Application>
  <PresentationFormat>On-screen Show (4:3)</PresentationFormat>
  <Paragraphs>424</Paragraphs>
  <Slides>105</Slides>
  <Notes>105</Notes>
  <HiddenSlides>0</HiddenSlides>
  <MMClips>0</MMClips>
  <ScaleCrop>false</ScaleCrop>
  <HeadingPairs>
    <vt:vector size="4" baseType="variant">
      <vt:variant>
        <vt:lpstr>Theme</vt:lpstr>
      </vt:variant>
      <vt:variant>
        <vt:i4>1</vt:i4>
      </vt:variant>
      <vt:variant>
        <vt:lpstr>Slide Titles</vt:lpstr>
      </vt:variant>
      <vt:variant>
        <vt:i4>105</vt:i4>
      </vt:variant>
    </vt:vector>
  </HeadingPairs>
  <TitlesOfParts>
    <vt:vector size="106" baseType="lpstr">
      <vt:lpstr>DB-PP-template-5.v2</vt:lpstr>
      <vt:lpstr>        What’s New in Information Governance for 2016?   The Emerging Role of Shadow IT &amp;  Other Hot Topics Part 1</vt:lpstr>
      <vt:lpstr>Part I: The Emerging Role of Shadow IT, and Other Hot Topics </vt:lpstr>
      <vt:lpstr>We have entered the era where Big Data is ….</vt:lpstr>
      <vt:lpstr>Living in an exponential world</vt:lpstr>
      <vt:lpstr> The World Has Changed</vt:lpstr>
      <vt:lpstr>Slide 6</vt:lpstr>
      <vt:lpstr>Beyond email: text messaging, social media</vt:lpstr>
      <vt:lpstr>Moving to the Cloud</vt:lpstr>
      <vt:lpstr>World of Mobile Devices &amp; Social Media Apps</vt:lpstr>
      <vt:lpstr>  President Obama &amp; Snapchat</vt:lpstr>
      <vt:lpstr>Heard any news lately about federal recordkeeping?</vt:lpstr>
      <vt:lpstr>Nytimes</vt:lpstr>
      <vt:lpstr>Slide 13</vt:lpstr>
      <vt:lpstr>Slide 14</vt:lpstr>
      <vt:lpstr>Slide 15</vt:lpstr>
      <vt:lpstr>Slide 16</vt:lpstr>
      <vt:lpstr>Headlines</vt:lpstr>
      <vt:lpstr>Text messages ‘deleted’ on the day of the GW Bridge scandal… </vt:lpstr>
      <vt:lpstr> From Propublica March 2015: “All The Other Times A Politician Avoided Official Email” (excerpts)  http://www.slate.com/articles/news_and_politics/propublica/2015/03/hillary_clinton_email_scandal_former_secretary_of_state_is_hardly_the_first.html</vt:lpstr>
      <vt:lpstr>Caution is needed; soundbites and headlines can be misleading</vt:lpstr>
      <vt:lpstr>More cautions</vt:lpstr>
      <vt:lpstr>Pending California Supreme Court Case on Whether Email on a Private Network Constitutes a Public Record (City of San Jose v. Superior Court, 169 Ca. Reptr. 3d 840 (Cal. Ct. App. March 27, 2014)</vt:lpstr>
      <vt:lpstr>Pending California Supreme Court Case on Whether Email on a Private Network Constitutes a Public Record (City of San Jose)</vt:lpstr>
      <vt:lpstr> Pending California Supreme Court Case on Whether Email on a Private Network Constitutes a Public Record (City of San Jose)</vt:lpstr>
      <vt:lpstr>Lesson 1: No one knows where everything is</vt:lpstr>
      <vt:lpstr>Lesson 2: No one knows what everyone is doing </vt:lpstr>
      <vt:lpstr>One issue: Bring Your Own Device policies </vt:lpstr>
      <vt:lpstr>Beyond BYOD: We Have A Shadow IT Problem</vt:lpstr>
      <vt:lpstr>Slide 29</vt:lpstr>
      <vt:lpstr>Slide 30</vt:lpstr>
      <vt:lpstr>Field of Dreams Principle: If IT builds it….</vt:lpstr>
      <vt:lpstr>Related But Distinct Policy Challenges</vt:lpstr>
      <vt:lpstr>Best Practices in Confronting the Reality of Shadow IT </vt:lpstr>
      <vt:lpstr>Best Practices in Confronting the Reality of Shadow IT l</vt:lpstr>
      <vt:lpstr>Most important lesson to be learned about confronting the shadow IT challenge…..</vt:lpstr>
      <vt:lpstr>A New Era of Government “ [P]roper records management is the backbone of open Government.”  President Obama’s Memorandum dated November 28, 2011  re “Managing Government Records”  http://www.whitehouse.gov/the-press-office/2011/11/28/presidential-memorandum-managing-government-records</vt:lpstr>
      <vt:lpstr>Presidential Memorandum</vt:lpstr>
      <vt:lpstr>Presidential Memorandum</vt:lpstr>
      <vt:lpstr>Archivist/OMB Directive</vt:lpstr>
      <vt:lpstr>Process Optimization Problem: The transactional toll of user-based recordkeeping schemes (“as is” RM)</vt:lpstr>
      <vt:lpstr>…. and the need for better, automated solutions ….</vt:lpstr>
      <vt:lpstr>The demise of RM….</vt:lpstr>
      <vt:lpstr>RM wish list for 2016….</vt:lpstr>
      <vt:lpstr>NARA’s “Capstone” Policy: The Path Forward </vt:lpstr>
      <vt:lpstr>Capstone Officials</vt:lpstr>
      <vt:lpstr>Capstone Guidance: A New Approach to Managing Email Records</vt:lpstr>
      <vt:lpstr>How To Avoid A Train Wreck With Email Archiving….</vt:lpstr>
      <vt:lpstr>The Coming Age of Dark Archives (and the inability to provide access unless we have smart ways of extracting signal from noise)</vt:lpstr>
      <vt:lpstr>Emerging New Strategies: “Predictive Analytics”</vt:lpstr>
      <vt:lpstr>Judicial endorsement of predictive  analytics in document review by Judge Peck in da Silva Moore v. Publicis  Groupe (SDNY Feb. 24, 2012)</vt:lpstr>
      <vt:lpstr>Slide 51</vt:lpstr>
      <vt:lpstr>Homage to Carl Linnaeus (1707-1778)</vt:lpstr>
      <vt:lpstr>Linnaean classification of the animal kingdom</vt:lpstr>
      <vt:lpstr>We should be leveraging the power of predictive analytics to improve information governance . . .</vt:lpstr>
      <vt:lpstr>To Advance the Cause of IG,  Lawyers &amp; RM &amp; IT &amp; Others Need To Cross Intellectual Boundaries</vt:lpstr>
      <vt:lpstr>Rosetta Stone Approach: The Need To Master 3 Languages: Legal, RM, IT</vt:lpstr>
      <vt:lpstr>Career Paths: How Will You Use Analytics in Your Present Position?   </vt:lpstr>
      <vt:lpstr>IG Competence in 2016</vt:lpstr>
      <vt:lpstr>ABA Model Rules of Professional Conduct 1.1</vt:lpstr>
      <vt:lpstr>Comment 8 to ABA Model Rule 1.1 (2013)</vt:lpstr>
      <vt:lpstr>From ABA Commission on Ethics 20/20 Introduction and Overview, Report to the House of Delegates</vt:lpstr>
      <vt:lpstr>From “R U Competent,” Washington Lawyer, D.C Bar Ethics Counsel</vt:lpstr>
      <vt:lpstr>Competence CheckList 2016</vt:lpstr>
      <vt:lpstr>Checklist (con’t)</vt:lpstr>
      <vt:lpstr>Slide 65</vt:lpstr>
      <vt:lpstr>Culture Change is Possible</vt:lpstr>
      <vt:lpstr>Slide 67</vt:lpstr>
      <vt:lpstr>References </vt:lpstr>
      <vt:lpstr>Slide 69</vt:lpstr>
      <vt:lpstr>        What’s New in Information Governance for 2016?   The Emerging Role of Shadow IT &amp;  Other Hot Topics Part 2</vt:lpstr>
      <vt:lpstr>Part II: Hot Topics in IG: The Latest Findings of the IGI</vt:lpstr>
      <vt:lpstr>What is the</vt:lpstr>
      <vt:lpstr>Why is the IGI Needed?</vt:lpstr>
      <vt:lpstr>What is Our Mission?</vt:lpstr>
      <vt:lpstr>Slide 75</vt:lpstr>
      <vt:lpstr>Slide 76</vt:lpstr>
      <vt:lpstr>Slide 77</vt:lpstr>
      <vt:lpstr>Slide 78</vt:lpstr>
      <vt:lpstr>Slide 79</vt:lpstr>
      <vt:lpstr>Slide 80</vt:lpstr>
      <vt:lpstr>Slide 81</vt:lpstr>
      <vt:lpstr>Information Governance Initiative Annual Report 2015-2016 Infographics</vt:lpstr>
      <vt:lpstr>Slide 83</vt:lpstr>
      <vt:lpstr>Slide 84</vt:lpstr>
      <vt:lpstr>Slide 85</vt:lpstr>
      <vt:lpstr>Slide 86</vt:lpstr>
      <vt:lpstr>Slide 87</vt:lpstr>
      <vt:lpstr>Slide 88</vt:lpstr>
      <vt:lpstr>Slide 89</vt:lpstr>
      <vt:lpstr>Slide 90</vt:lpstr>
      <vt:lpstr>Slide 91</vt:lpstr>
      <vt:lpstr>Slide 92</vt:lpstr>
      <vt:lpstr>Slide 93</vt:lpstr>
      <vt:lpstr>Slide 94</vt:lpstr>
      <vt:lpstr>Slide 95</vt:lpstr>
      <vt:lpstr>Slide 96</vt:lpstr>
      <vt:lpstr>Slide 97</vt:lpstr>
      <vt:lpstr>Slide 98</vt:lpstr>
      <vt:lpstr>Slide 99</vt:lpstr>
      <vt:lpstr>Slide 100</vt:lpstr>
      <vt:lpstr>Slide 101</vt:lpstr>
      <vt:lpstr>Slide 102</vt:lpstr>
      <vt:lpstr>Slide 103</vt:lpstr>
      <vt:lpstr>How to become a member…..</vt:lpstr>
      <vt:lpstr>Slide 105</vt:lpstr>
    </vt:vector>
  </TitlesOfParts>
  <LinksUpToDate>false</LinksUpToDate>
  <SharedDoc>false</SharedDoc>
  <HyperlinkBase>
  </HyperlinkBase>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What’s New in Information Governance for 2016?   The Emerging Role of Shadow IT &amp;  Other Hot Topics Part 1</dc:title>
  <dc:creator>Becky Pezzoni</dc:creator>
  <cp:lastModifiedBy>rjp31517</cp:lastModifiedBy>
  <cp:revision>2</cp:revision>
  <dcterms:modified xsi:type="dcterms:W3CDTF">2016-05-10T15:07:47Z</dcterms:modified>
</cp:coreProperties>
</file>