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71" r:id="rId4"/>
    <p:sldId id="260" r:id="rId5"/>
    <p:sldId id="266" r:id="rId6"/>
    <p:sldId id="257" r:id="rId7"/>
    <p:sldId id="272" r:id="rId8"/>
    <p:sldId id="273" r:id="rId9"/>
    <p:sldId id="270" r:id="rId10"/>
    <p:sldId id="275" r:id="rId11"/>
    <p:sldId id="276" r:id="rId12"/>
    <p:sldId id="277" r:id="rId13"/>
    <p:sldId id="278" r:id="rId14"/>
    <p:sldId id="279" r:id="rId15"/>
    <p:sldId id="261" r:id="rId16"/>
    <p:sldId id="262" r:id="rId17"/>
    <p:sldId id="268" r:id="rId18"/>
    <p:sldId id="269" r:id="rId19"/>
    <p:sldId id="264" r:id="rId20"/>
    <p:sldId id="274" r:id="rId21"/>
    <p:sldId id="2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44000" autoAdjust="0"/>
  </p:normalViewPr>
  <p:slideViewPr>
    <p:cSldViewPr>
      <p:cViewPr varScale="1">
        <p:scale>
          <a:sx n="35" d="100"/>
          <a:sy n="35" d="100"/>
        </p:scale>
        <p:origin x="-28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7" d="100"/>
          <a:sy n="87" d="100"/>
        </p:scale>
        <p:origin x="3000" y="1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A2226-CD87-4A06-A4A4-78506C636BF4}"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EA287C51-6EAE-4881-A648-7EC783CF9271}">
      <dgm:prSet phldrT="[Text]" custT="1"/>
      <dgm:spPr/>
      <dgm:t>
        <a:bodyPr/>
        <a:lstStyle/>
        <a:p>
          <a:r>
            <a:rPr lang="en-US" sz="1400" dirty="0" smtClean="0"/>
            <a:t>Pattern Decision Process:</a:t>
          </a:r>
        </a:p>
        <a:p>
          <a:r>
            <a:rPr lang="en-US" sz="900" dirty="0" smtClean="0"/>
            <a:t>File / object</a:t>
          </a:r>
        </a:p>
        <a:p>
          <a:r>
            <a:rPr lang="en-US" sz="900" dirty="0" smtClean="0"/>
            <a:t>Data</a:t>
          </a:r>
        </a:p>
        <a:p>
          <a:r>
            <a:rPr lang="en-US" sz="900" dirty="0" smtClean="0"/>
            <a:t>Database</a:t>
          </a:r>
        </a:p>
        <a:p>
          <a:r>
            <a:rPr lang="en-US" sz="900" dirty="0" smtClean="0"/>
            <a:t>Graveyard</a:t>
          </a:r>
          <a:endParaRPr lang="en-US" sz="900" dirty="0"/>
        </a:p>
      </dgm:t>
    </dgm:pt>
    <dgm:pt modelId="{FD5C9846-8947-40D6-A9CF-AC3C0B262E0F}" type="parTrans" cxnId="{FE935A6F-AE08-48DE-81DC-A65F6ED4E3EC}">
      <dgm:prSet/>
      <dgm:spPr/>
      <dgm:t>
        <a:bodyPr/>
        <a:lstStyle/>
        <a:p>
          <a:endParaRPr lang="en-US"/>
        </a:p>
      </dgm:t>
    </dgm:pt>
    <dgm:pt modelId="{A11BD92F-5243-4B9D-9AA7-E1B25895F37C}" type="sibTrans" cxnId="{FE935A6F-AE08-48DE-81DC-A65F6ED4E3EC}">
      <dgm:prSet/>
      <dgm:spPr/>
      <dgm:t>
        <a:bodyPr/>
        <a:lstStyle/>
        <a:p>
          <a:endParaRPr lang="en-US"/>
        </a:p>
      </dgm:t>
    </dgm:pt>
    <dgm:pt modelId="{2040AA73-F443-40AB-AB63-A6E03C8DA731}">
      <dgm:prSet phldrT="[Text]" custT="1"/>
      <dgm:spPr/>
      <dgm:t>
        <a:bodyPr/>
        <a:lstStyle/>
        <a:p>
          <a:r>
            <a:rPr lang="en-US" sz="1400" dirty="0" smtClean="0"/>
            <a:t>Strategy and Policies</a:t>
          </a:r>
          <a:endParaRPr lang="en-US" sz="1400" dirty="0"/>
        </a:p>
      </dgm:t>
    </dgm:pt>
    <dgm:pt modelId="{AB3AD340-DEA5-41DC-8359-E8712F2609AD}" type="parTrans" cxnId="{4427804C-66D6-4D3C-B404-4F277ADA3FFE}">
      <dgm:prSet/>
      <dgm:spPr/>
      <dgm:t>
        <a:bodyPr/>
        <a:lstStyle/>
        <a:p>
          <a:endParaRPr lang="en-US"/>
        </a:p>
      </dgm:t>
    </dgm:pt>
    <dgm:pt modelId="{ABAE050F-0013-472A-B5CD-D869B2D7FFAF}" type="sibTrans" cxnId="{4427804C-66D6-4D3C-B404-4F277ADA3FFE}">
      <dgm:prSet/>
      <dgm:spPr/>
      <dgm:t>
        <a:bodyPr/>
        <a:lstStyle/>
        <a:p>
          <a:endParaRPr lang="en-US"/>
        </a:p>
      </dgm:t>
    </dgm:pt>
    <dgm:pt modelId="{77A45447-A28A-42AB-AAE7-7DCE76964EDF}">
      <dgm:prSet phldrT="[Text]" custT="1"/>
      <dgm:spPr/>
      <dgm:t>
        <a:bodyPr/>
        <a:lstStyle/>
        <a:p>
          <a:r>
            <a:rPr lang="en-US" sz="1400" dirty="0" smtClean="0"/>
            <a:t>Regulatory or Legal Requirements</a:t>
          </a:r>
          <a:endParaRPr lang="en-US" sz="1400" dirty="0"/>
        </a:p>
      </dgm:t>
    </dgm:pt>
    <dgm:pt modelId="{5CC9D654-0DDF-43B3-A174-93D7C86908B6}" type="parTrans" cxnId="{96543560-CF49-4AA2-84F9-086DC836736E}">
      <dgm:prSet/>
      <dgm:spPr/>
      <dgm:t>
        <a:bodyPr/>
        <a:lstStyle/>
        <a:p>
          <a:endParaRPr lang="en-US"/>
        </a:p>
      </dgm:t>
    </dgm:pt>
    <dgm:pt modelId="{7EBD2289-769D-45E6-8996-BAE0941C17A9}" type="sibTrans" cxnId="{96543560-CF49-4AA2-84F9-086DC836736E}">
      <dgm:prSet/>
      <dgm:spPr/>
      <dgm:t>
        <a:bodyPr/>
        <a:lstStyle/>
        <a:p>
          <a:endParaRPr lang="en-US"/>
        </a:p>
      </dgm:t>
    </dgm:pt>
    <dgm:pt modelId="{1C0C3B3E-BFE4-496F-B3C7-233BD48D72EB}">
      <dgm:prSet phldrT="[Text]" custT="1"/>
      <dgm:spPr/>
      <dgm:t>
        <a:bodyPr/>
        <a:lstStyle/>
        <a:p>
          <a:r>
            <a:rPr lang="en-US" sz="1400" dirty="0" smtClean="0"/>
            <a:t>Mandatory Business Requirements</a:t>
          </a:r>
          <a:endParaRPr lang="en-US" sz="1400" dirty="0"/>
        </a:p>
      </dgm:t>
    </dgm:pt>
    <dgm:pt modelId="{D272531B-7B64-43ED-87A8-6820142F9CD5}" type="parTrans" cxnId="{4373AD0A-9071-467E-AB93-BF4FE4725703}">
      <dgm:prSet/>
      <dgm:spPr/>
      <dgm:t>
        <a:bodyPr/>
        <a:lstStyle/>
        <a:p>
          <a:endParaRPr lang="en-US"/>
        </a:p>
      </dgm:t>
    </dgm:pt>
    <dgm:pt modelId="{D73287E8-28D4-4245-A1B7-6836ED9D5901}" type="sibTrans" cxnId="{4373AD0A-9071-467E-AB93-BF4FE4725703}">
      <dgm:prSet/>
      <dgm:spPr/>
      <dgm:t>
        <a:bodyPr/>
        <a:lstStyle/>
        <a:p>
          <a:endParaRPr lang="en-US"/>
        </a:p>
      </dgm:t>
    </dgm:pt>
    <dgm:pt modelId="{78B4660B-BF4C-47D6-987E-69CF5561043B}">
      <dgm:prSet phldrT="[Text]" custT="1"/>
      <dgm:spPr/>
      <dgm:t>
        <a:bodyPr/>
        <a:lstStyle/>
        <a:p>
          <a:r>
            <a:rPr lang="en-US" sz="1400" dirty="0" smtClean="0"/>
            <a:t>Business &amp; System Analysis</a:t>
          </a:r>
          <a:endParaRPr lang="en-US" sz="1400" dirty="0"/>
        </a:p>
      </dgm:t>
    </dgm:pt>
    <dgm:pt modelId="{FAEC544C-DFE5-4093-B28E-A1F8B858A029}" type="parTrans" cxnId="{FB10E1C1-E542-4D55-B367-0AA41E4F0A4F}">
      <dgm:prSet/>
      <dgm:spPr/>
      <dgm:t>
        <a:bodyPr/>
        <a:lstStyle/>
        <a:p>
          <a:endParaRPr lang="en-US"/>
        </a:p>
      </dgm:t>
    </dgm:pt>
    <dgm:pt modelId="{C153B4B4-6C3F-4EC0-945C-1C555C111886}" type="sibTrans" cxnId="{FB10E1C1-E542-4D55-B367-0AA41E4F0A4F}">
      <dgm:prSet/>
      <dgm:spPr/>
      <dgm:t>
        <a:bodyPr/>
        <a:lstStyle/>
        <a:p>
          <a:endParaRPr lang="en-US"/>
        </a:p>
      </dgm:t>
    </dgm:pt>
    <dgm:pt modelId="{0E7BAE6B-A58B-4189-A3C7-DEB98C1F033B}" type="pres">
      <dgm:prSet presAssocID="{06BA2226-CD87-4A06-A4A4-78506C636BF4}" presName="Name0" presStyleCnt="0">
        <dgm:presLayoutVars>
          <dgm:chMax val="1"/>
          <dgm:dir/>
          <dgm:animLvl val="ctr"/>
          <dgm:resizeHandles val="exact"/>
        </dgm:presLayoutVars>
      </dgm:prSet>
      <dgm:spPr/>
      <dgm:t>
        <a:bodyPr/>
        <a:lstStyle/>
        <a:p>
          <a:endParaRPr lang="en-US"/>
        </a:p>
      </dgm:t>
    </dgm:pt>
    <dgm:pt modelId="{67FCC5F8-BEE8-48E9-A3B1-4B0A8F49770A}" type="pres">
      <dgm:prSet presAssocID="{EA287C51-6EAE-4881-A648-7EC783CF9271}" presName="centerShape" presStyleLbl="node0" presStyleIdx="0" presStyleCnt="1"/>
      <dgm:spPr/>
      <dgm:t>
        <a:bodyPr/>
        <a:lstStyle/>
        <a:p>
          <a:endParaRPr lang="en-US"/>
        </a:p>
      </dgm:t>
    </dgm:pt>
    <dgm:pt modelId="{81232F1F-5A44-43FC-B1B7-17A6CF2518D6}" type="pres">
      <dgm:prSet presAssocID="{2040AA73-F443-40AB-AB63-A6E03C8DA731}" presName="node" presStyleLbl="node1" presStyleIdx="0" presStyleCnt="4" custScaleX="135836">
        <dgm:presLayoutVars>
          <dgm:bulletEnabled val="1"/>
        </dgm:presLayoutVars>
      </dgm:prSet>
      <dgm:spPr/>
      <dgm:t>
        <a:bodyPr/>
        <a:lstStyle/>
        <a:p>
          <a:endParaRPr lang="en-US"/>
        </a:p>
      </dgm:t>
    </dgm:pt>
    <dgm:pt modelId="{A9E2D224-90D3-4790-B152-31309402625F}" type="pres">
      <dgm:prSet presAssocID="{2040AA73-F443-40AB-AB63-A6E03C8DA731}" presName="dummy" presStyleCnt="0"/>
      <dgm:spPr/>
    </dgm:pt>
    <dgm:pt modelId="{B018E5D7-FDE6-4F58-A1F8-97A97E29CE1A}" type="pres">
      <dgm:prSet presAssocID="{ABAE050F-0013-472A-B5CD-D869B2D7FFAF}" presName="sibTrans" presStyleLbl="sibTrans2D1" presStyleIdx="0" presStyleCnt="4"/>
      <dgm:spPr/>
      <dgm:t>
        <a:bodyPr/>
        <a:lstStyle/>
        <a:p>
          <a:endParaRPr lang="en-US"/>
        </a:p>
      </dgm:t>
    </dgm:pt>
    <dgm:pt modelId="{61A0A46E-0A13-4F19-BACE-899637D28335}" type="pres">
      <dgm:prSet presAssocID="{77A45447-A28A-42AB-AAE7-7DCE76964EDF}" presName="node" presStyleLbl="node1" presStyleIdx="1" presStyleCnt="4" custScaleX="144833">
        <dgm:presLayoutVars>
          <dgm:bulletEnabled val="1"/>
        </dgm:presLayoutVars>
      </dgm:prSet>
      <dgm:spPr/>
      <dgm:t>
        <a:bodyPr/>
        <a:lstStyle/>
        <a:p>
          <a:endParaRPr lang="en-US"/>
        </a:p>
      </dgm:t>
    </dgm:pt>
    <dgm:pt modelId="{31FB3DD9-6D8F-4B34-BF95-14CAA79E388A}" type="pres">
      <dgm:prSet presAssocID="{77A45447-A28A-42AB-AAE7-7DCE76964EDF}" presName="dummy" presStyleCnt="0"/>
      <dgm:spPr/>
    </dgm:pt>
    <dgm:pt modelId="{DAF0BB1E-7465-4332-A6FB-F0F987265CC1}" type="pres">
      <dgm:prSet presAssocID="{7EBD2289-769D-45E6-8996-BAE0941C17A9}" presName="sibTrans" presStyleLbl="sibTrans2D1" presStyleIdx="1" presStyleCnt="4"/>
      <dgm:spPr/>
      <dgm:t>
        <a:bodyPr/>
        <a:lstStyle/>
        <a:p>
          <a:endParaRPr lang="en-US"/>
        </a:p>
      </dgm:t>
    </dgm:pt>
    <dgm:pt modelId="{E9DBD846-87C7-43B5-ADE5-3D5A79748283}" type="pres">
      <dgm:prSet presAssocID="{1C0C3B3E-BFE4-496F-B3C7-233BD48D72EB}" presName="node" presStyleLbl="node1" presStyleIdx="2" presStyleCnt="4" custScaleX="149406">
        <dgm:presLayoutVars>
          <dgm:bulletEnabled val="1"/>
        </dgm:presLayoutVars>
      </dgm:prSet>
      <dgm:spPr/>
      <dgm:t>
        <a:bodyPr/>
        <a:lstStyle/>
        <a:p>
          <a:endParaRPr lang="en-US"/>
        </a:p>
      </dgm:t>
    </dgm:pt>
    <dgm:pt modelId="{86F7D4F5-C297-4CD4-B20D-408E71CD099B}" type="pres">
      <dgm:prSet presAssocID="{1C0C3B3E-BFE4-496F-B3C7-233BD48D72EB}" presName="dummy" presStyleCnt="0"/>
      <dgm:spPr/>
    </dgm:pt>
    <dgm:pt modelId="{3F63183A-8059-44B0-B77F-2A99FEE9EEA8}" type="pres">
      <dgm:prSet presAssocID="{D73287E8-28D4-4245-A1B7-6836ED9D5901}" presName="sibTrans" presStyleLbl="sibTrans2D1" presStyleIdx="2" presStyleCnt="4"/>
      <dgm:spPr/>
      <dgm:t>
        <a:bodyPr/>
        <a:lstStyle/>
        <a:p>
          <a:endParaRPr lang="en-US"/>
        </a:p>
      </dgm:t>
    </dgm:pt>
    <dgm:pt modelId="{E196CBA5-D529-4E8A-8CBD-5BED01FF12B4}" type="pres">
      <dgm:prSet presAssocID="{78B4660B-BF4C-47D6-987E-69CF5561043B}" presName="node" presStyleLbl="node1" presStyleIdx="3" presStyleCnt="4" custScaleX="144563">
        <dgm:presLayoutVars>
          <dgm:bulletEnabled val="1"/>
        </dgm:presLayoutVars>
      </dgm:prSet>
      <dgm:spPr/>
      <dgm:t>
        <a:bodyPr/>
        <a:lstStyle/>
        <a:p>
          <a:endParaRPr lang="en-US"/>
        </a:p>
      </dgm:t>
    </dgm:pt>
    <dgm:pt modelId="{A2250489-BA4D-478D-A7BD-BDE01B819049}" type="pres">
      <dgm:prSet presAssocID="{78B4660B-BF4C-47D6-987E-69CF5561043B}" presName="dummy" presStyleCnt="0"/>
      <dgm:spPr/>
    </dgm:pt>
    <dgm:pt modelId="{54C6CFE8-72F1-48CF-A203-DBA9466100AE}" type="pres">
      <dgm:prSet presAssocID="{C153B4B4-6C3F-4EC0-945C-1C555C111886}" presName="sibTrans" presStyleLbl="sibTrans2D1" presStyleIdx="3" presStyleCnt="4"/>
      <dgm:spPr/>
      <dgm:t>
        <a:bodyPr/>
        <a:lstStyle/>
        <a:p>
          <a:endParaRPr lang="en-US"/>
        </a:p>
      </dgm:t>
    </dgm:pt>
  </dgm:ptLst>
  <dgm:cxnLst>
    <dgm:cxn modelId="{EFF4AAE1-E5FF-46BE-9F75-32F8B55C6F07}" type="presOf" srcId="{06BA2226-CD87-4A06-A4A4-78506C636BF4}" destId="{0E7BAE6B-A58B-4189-A3C7-DEB98C1F033B}" srcOrd="0" destOrd="0" presId="urn:microsoft.com/office/officeart/2005/8/layout/radial6"/>
    <dgm:cxn modelId="{96543560-CF49-4AA2-84F9-086DC836736E}" srcId="{EA287C51-6EAE-4881-A648-7EC783CF9271}" destId="{77A45447-A28A-42AB-AAE7-7DCE76964EDF}" srcOrd="1" destOrd="0" parTransId="{5CC9D654-0DDF-43B3-A174-93D7C86908B6}" sibTransId="{7EBD2289-769D-45E6-8996-BAE0941C17A9}"/>
    <dgm:cxn modelId="{CC346E9F-EE84-4F6F-B531-2E7A9F64F2EE}" type="presOf" srcId="{1C0C3B3E-BFE4-496F-B3C7-233BD48D72EB}" destId="{E9DBD846-87C7-43B5-ADE5-3D5A79748283}" srcOrd="0" destOrd="0" presId="urn:microsoft.com/office/officeart/2005/8/layout/radial6"/>
    <dgm:cxn modelId="{4427804C-66D6-4D3C-B404-4F277ADA3FFE}" srcId="{EA287C51-6EAE-4881-A648-7EC783CF9271}" destId="{2040AA73-F443-40AB-AB63-A6E03C8DA731}" srcOrd="0" destOrd="0" parTransId="{AB3AD340-DEA5-41DC-8359-E8712F2609AD}" sibTransId="{ABAE050F-0013-472A-B5CD-D869B2D7FFAF}"/>
    <dgm:cxn modelId="{A2E5B627-0D0C-4308-97C4-35CA932114B0}" type="presOf" srcId="{77A45447-A28A-42AB-AAE7-7DCE76964EDF}" destId="{61A0A46E-0A13-4F19-BACE-899637D28335}" srcOrd="0" destOrd="0" presId="urn:microsoft.com/office/officeart/2005/8/layout/radial6"/>
    <dgm:cxn modelId="{FE935A6F-AE08-48DE-81DC-A65F6ED4E3EC}" srcId="{06BA2226-CD87-4A06-A4A4-78506C636BF4}" destId="{EA287C51-6EAE-4881-A648-7EC783CF9271}" srcOrd="0" destOrd="0" parTransId="{FD5C9846-8947-40D6-A9CF-AC3C0B262E0F}" sibTransId="{A11BD92F-5243-4B9D-9AA7-E1B25895F37C}"/>
    <dgm:cxn modelId="{8AE355F0-7FA4-44A9-8609-678C7CD7FF7C}" type="presOf" srcId="{78B4660B-BF4C-47D6-987E-69CF5561043B}" destId="{E196CBA5-D529-4E8A-8CBD-5BED01FF12B4}" srcOrd="0" destOrd="0" presId="urn:microsoft.com/office/officeart/2005/8/layout/radial6"/>
    <dgm:cxn modelId="{2DFFFB2F-EFB3-42F7-8140-B7FC9781FF45}" type="presOf" srcId="{ABAE050F-0013-472A-B5CD-D869B2D7FFAF}" destId="{B018E5D7-FDE6-4F58-A1F8-97A97E29CE1A}" srcOrd="0" destOrd="0" presId="urn:microsoft.com/office/officeart/2005/8/layout/radial6"/>
    <dgm:cxn modelId="{CC0DF9AA-6448-4337-AD9E-BC529DE72EB9}" type="presOf" srcId="{EA287C51-6EAE-4881-A648-7EC783CF9271}" destId="{67FCC5F8-BEE8-48E9-A3B1-4B0A8F49770A}" srcOrd="0" destOrd="0" presId="urn:microsoft.com/office/officeart/2005/8/layout/radial6"/>
    <dgm:cxn modelId="{B41C4D8D-D6C8-4594-A334-0792240055AA}" type="presOf" srcId="{C153B4B4-6C3F-4EC0-945C-1C555C111886}" destId="{54C6CFE8-72F1-48CF-A203-DBA9466100AE}" srcOrd="0" destOrd="0" presId="urn:microsoft.com/office/officeart/2005/8/layout/radial6"/>
    <dgm:cxn modelId="{4373AD0A-9071-467E-AB93-BF4FE4725703}" srcId="{EA287C51-6EAE-4881-A648-7EC783CF9271}" destId="{1C0C3B3E-BFE4-496F-B3C7-233BD48D72EB}" srcOrd="2" destOrd="0" parTransId="{D272531B-7B64-43ED-87A8-6820142F9CD5}" sibTransId="{D73287E8-28D4-4245-A1B7-6836ED9D5901}"/>
    <dgm:cxn modelId="{FB10E1C1-E542-4D55-B367-0AA41E4F0A4F}" srcId="{EA287C51-6EAE-4881-A648-7EC783CF9271}" destId="{78B4660B-BF4C-47D6-987E-69CF5561043B}" srcOrd="3" destOrd="0" parTransId="{FAEC544C-DFE5-4093-B28E-A1F8B858A029}" sibTransId="{C153B4B4-6C3F-4EC0-945C-1C555C111886}"/>
    <dgm:cxn modelId="{88B534AB-FEAA-42E4-84D4-CC394127D5E1}" type="presOf" srcId="{7EBD2289-769D-45E6-8996-BAE0941C17A9}" destId="{DAF0BB1E-7465-4332-A6FB-F0F987265CC1}" srcOrd="0" destOrd="0" presId="urn:microsoft.com/office/officeart/2005/8/layout/radial6"/>
    <dgm:cxn modelId="{122D7D59-87AB-4D00-A8A4-5A06B1F1CE99}" type="presOf" srcId="{D73287E8-28D4-4245-A1B7-6836ED9D5901}" destId="{3F63183A-8059-44B0-B77F-2A99FEE9EEA8}" srcOrd="0" destOrd="0" presId="urn:microsoft.com/office/officeart/2005/8/layout/radial6"/>
    <dgm:cxn modelId="{D847EE3A-05C4-458B-9E86-B2B57800751D}" type="presOf" srcId="{2040AA73-F443-40AB-AB63-A6E03C8DA731}" destId="{81232F1F-5A44-43FC-B1B7-17A6CF2518D6}" srcOrd="0" destOrd="0" presId="urn:microsoft.com/office/officeart/2005/8/layout/radial6"/>
    <dgm:cxn modelId="{B3FB21D1-D23E-43D3-9F95-D2DC027E884B}" type="presParOf" srcId="{0E7BAE6B-A58B-4189-A3C7-DEB98C1F033B}" destId="{67FCC5F8-BEE8-48E9-A3B1-4B0A8F49770A}" srcOrd="0" destOrd="0" presId="urn:microsoft.com/office/officeart/2005/8/layout/radial6"/>
    <dgm:cxn modelId="{291102B9-630D-4B2D-875C-EA90DEE3CC2C}" type="presParOf" srcId="{0E7BAE6B-A58B-4189-A3C7-DEB98C1F033B}" destId="{81232F1F-5A44-43FC-B1B7-17A6CF2518D6}" srcOrd="1" destOrd="0" presId="urn:microsoft.com/office/officeart/2005/8/layout/radial6"/>
    <dgm:cxn modelId="{334A0723-7B34-42F1-A8FA-7F348B8683D2}" type="presParOf" srcId="{0E7BAE6B-A58B-4189-A3C7-DEB98C1F033B}" destId="{A9E2D224-90D3-4790-B152-31309402625F}" srcOrd="2" destOrd="0" presId="urn:microsoft.com/office/officeart/2005/8/layout/radial6"/>
    <dgm:cxn modelId="{6C90B7BC-33A4-4D79-B714-613C875538EA}" type="presParOf" srcId="{0E7BAE6B-A58B-4189-A3C7-DEB98C1F033B}" destId="{B018E5D7-FDE6-4F58-A1F8-97A97E29CE1A}" srcOrd="3" destOrd="0" presId="urn:microsoft.com/office/officeart/2005/8/layout/radial6"/>
    <dgm:cxn modelId="{70408C7A-A436-4B84-8BE1-159B6B61B680}" type="presParOf" srcId="{0E7BAE6B-A58B-4189-A3C7-DEB98C1F033B}" destId="{61A0A46E-0A13-4F19-BACE-899637D28335}" srcOrd="4" destOrd="0" presId="urn:microsoft.com/office/officeart/2005/8/layout/radial6"/>
    <dgm:cxn modelId="{9CF74E51-8415-48C6-AB45-240ACD9DB4EC}" type="presParOf" srcId="{0E7BAE6B-A58B-4189-A3C7-DEB98C1F033B}" destId="{31FB3DD9-6D8F-4B34-BF95-14CAA79E388A}" srcOrd="5" destOrd="0" presId="urn:microsoft.com/office/officeart/2005/8/layout/radial6"/>
    <dgm:cxn modelId="{D3BB9D6A-5C2B-4EB0-BC5C-C0D12E7ABD84}" type="presParOf" srcId="{0E7BAE6B-A58B-4189-A3C7-DEB98C1F033B}" destId="{DAF0BB1E-7465-4332-A6FB-F0F987265CC1}" srcOrd="6" destOrd="0" presId="urn:microsoft.com/office/officeart/2005/8/layout/radial6"/>
    <dgm:cxn modelId="{940C9DDF-6ED3-4401-BBED-93A1BCCDCFAE}" type="presParOf" srcId="{0E7BAE6B-A58B-4189-A3C7-DEB98C1F033B}" destId="{E9DBD846-87C7-43B5-ADE5-3D5A79748283}" srcOrd="7" destOrd="0" presId="urn:microsoft.com/office/officeart/2005/8/layout/radial6"/>
    <dgm:cxn modelId="{C12DB890-6771-467A-A08B-933BAC7CA927}" type="presParOf" srcId="{0E7BAE6B-A58B-4189-A3C7-DEB98C1F033B}" destId="{86F7D4F5-C297-4CD4-B20D-408E71CD099B}" srcOrd="8" destOrd="0" presId="urn:microsoft.com/office/officeart/2005/8/layout/radial6"/>
    <dgm:cxn modelId="{50231A1E-F9DB-439A-86AD-438B5E5B8037}" type="presParOf" srcId="{0E7BAE6B-A58B-4189-A3C7-DEB98C1F033B}" destId="{3F63183A-8059-44B0-B77F-2A99FEE9EEA8}" srcOrd="9" destOrd="0" presId="urn:microsoft.com/office/officeart/2005/8/layout/radial6"/>
    <dgm:cxn modelId="{96FE659F-9487-4CFF-BA56-B5F578A134E2}" type="presParOf" srcId="{0E7BAE6B-A58B-4189-A3C7-DEB98C1F033B}" destId="{E196CBA5-D529-4E8A-8CBD-5BED01FF12B4}" srcOrd="10" destOrd="0" presId="urn:microsoft.com/office/officeart/2005/8/layout/radial6"/>
    <dgm:cxn modelId="{2A497577-5824-48D0-8037-AC8E0C9B378A}" type="presParOf" srcId="{0E7BAE6B-A58B-4189-A3C7-DEB98C1F033B}" destId="{A2250489-BA4D-478D-A7BD-BDE01B819049}" srcOrd="11" destOrd="0" presId="urn:microsoft.com/office/officeart/2005/8/layout/radial6"/>
    <dgm:cxn modelId="{75E53F01-CC7A-423D-B20B-90D1547BFCEA}" type="presParOf" srcId="{0E7BAE6B-A58B-4189-A3C7-DEB98C1F033B}" destId="{54C6CFE8-72F1-48CF-A203-DBA9466100AE}" srcOrd="12" destOrd="0" presId="urn:microsoft.com/office/officeart/2005/8/layout/radial6"/>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9D2AB-58C5-4BF0-8AEF-9F389CDFC40B}" type="doc">
      <dgm:prSet loTypeId="urn:microsoft.com/office/officeart/2005/8/layout/hProcess7#1" loCatId="list" qsTypeId="urn:microsoft.com/office/officeart/2005/8/quickstyle/simple1" qsCatId="simple" csTypeId="urn:microsoft.com/office/officeart/2005/8/colors/accent2_2" csCatId="accent2" phldr="1"/>
      <dgm:spPr/>
      <dgm:t>
        <a:bodyPr/>
        <a:lstStyle/>
        <a:p>
          <a:endParaRPr lang="en-GB"/>
        </a:p>
      </dgm:t>
    </dgm:pt>
    <dgm:pt modelId="{A9152600-D656-42C4-8DC2-3BA8516C86A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sz="1400" dirty="0" smtClean="0">
              <a:latin typeface="Gill Sans MT" pitchFamily="34" charset="0"/>
            </a:rPr>
            <a:t>Key  Activities</a:t>
          </a:r>
          <a:endParaRPr lang="en-GB" sz="1400" dirty="0">
            <a:latin typeface="Gill Sans MT" pitchFamily="34" charset="0"/>
          </a:endParaRPr>
        </a:p>
      </dgm:t>
    </dgm:pt>
    <dgm:pt modelId="{881691A5-594C-4399-B6C8-AF65AE64C6E8}" type="parTrans" cxnId="{498EC13B-433E-42E6-9181-4EDC680B24F7}">
      <dgm:prSet/>
      <dgm:spPr/>
      <dgm:t>
        <a:bodyPr/>
        <a:lstStyle/>
        <a:p>
          <a:endParaRPr lang="en-GB" sz="1400"/>
        </a:p>
      </dgm:t>
    </dgm:pt>
    <dgm:pt modelId="{70ED33F6-65B5-4774-8333-DB8B3260D796}" type="sibTrans" cxnId="{498EC13B-433E-42E6-9181-4EDC680B24F7}">
      <dgm:prSet/>
      <dgm:spPr/>
      <dgm:t>
        <a:bodyPr/>
        <a:lstStyle/>
        <a:p>
          <a:endParaRPr lang="en-GB" sz="1400"/>
        </a:p>
      </dgm:t>
    </dgm:pt>
    <dgm:pt modelId="{1A949B50-6AAD-4B84-8463-8DD3558710D5}">
      <dgm:prSet phldrT="[Text]" custT="1"/>
      <dgm:spPr/>
      <dgm:t>
        <a:bodyPr/>
        <a:lstStyle/>
        <a:p>
          <a:r>
            <a:rPr lang="en-GB" sz="1100" dirty="0" smtClean="0">
              <a:latin typeface="Gill Sans MT" pitchFamily="34" charset="0"/>
            </a:rPr>
            <a:t>Archival/Data Migration Plan</a:t>
          </a:r>
        </a:p>
        <a:p>
          <a:r>
            <a:rPr lang="en-GB" sz="1100" dirty="0" smtClean="0">
              <a:latin typeface="Gill Sans MT" pitchFamily="34" charset="0"/>
            </a:rPr>
            <a:t>Archival/Data Migration Report</a:t>
          </a:r>
          <a:endParaRPr lang="en-GB" sz="1100" dirty="0">
            <a:latin typeface="Gill Sans MT" pitchFamily="34" charset="0"/>
          </a:endParaRPr>
        </a:p>
      </dgm:t>
    </dgm:pt>
    <dgm:pt modelId="{C8B0664F-8543-4EDB-B838-2CCD5DEB85C0}" type="parTrans" cxnId="{F82CDBB5-F900-485B-B4BA-FF41DD0E5B28}">
      <dgm:prSet/>
      <dgm:spPr/>
      <dgm:t>
        <a:bodyPr/>
        <a:lstStyle/>
        <a:p>
          <a:endParaRPr lang="en-GB" sz="1400"/>
        </a:p>
      </dgm:t>
    </dgm:pt>
    <dgm:pt modelId="{B94CCE84-C6B4-4D54-AAD7-6C71023D1E2B}" type="sibTrans" cxnId="{F82CDBB5-F900-485B-B4BA-FF41DD0E5B28}">
      <dgm:prSet/>
      <dgm:spPr/>
      <dgm:t>
        <a:bodyPr/>
        <a:lstStyle/>
        <a:p>
          <a:endParaRPr lang="en-GB" sz="1400"/>
        </a:p>
      </dgm:t>
    </dgm:pt>
    <dgm:pt modelId="{4B01A629-3674-4760-9BC1-6DFD21A66C70}">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sz="1400" dirty="0" smtClean="0">
              <a:latin typeface="Gill Sans MT" pitchFamily="34" charset="0"/>
            </a:rPr>
            <a:t>Optional Deliverables</a:t>
          </a:r>
          <a:endParaRPr lang="en-GB" sz="1400" dirty="0">
            <a:latin typeface="Gill Sans MT" pitchFamily="34" charset="0"/>
          </a:endParaRPr>
        </a:p>
      </dgm:t>
    </dgm:pt>
    <dgm:pt modelId="{0E1419EE-CFD9-4198-805E-99D2086C30D7}" type="parTrans" cxnId="{1D86A908-0DBE-4575-8986-2706FA1C7EB8}">
      <dgm:prSet/>
      <dgm:spPr/>
      <dgm:t>
        <a:bodyPr/>
        <a:lstStyle/>
        <a:p>
          <a:endParaRPr lang="en-GB" sz="1400"/>
        </a:p>
      </dgm:t>
    </dgm:pt>
    <dgm:pt modelId="{C761CC9E-A638-4336-96B6-F471E32C240F}" type="sibTrans" cxnId="{1D86A908-0DBE-4575-8986-2706FA1C7EB8}">
      <dgm:prSet/>
      <dgm:spPr/>
      <dgm:t>
        <a:bodyPr/>
        <a:lstStyle/>
        <a:p>
          <a:endParaRPr lang="en-GB" sz="1400"/>
        </a:p>
      </dgm:t>
    </dgm:pt>
    <dgm:pt modelId="{853A31FD-8597-4FD0-BC3E-50A954637352}">
      <dgm:prSet phldrT="[Text]" custT="1"/>
      <dgm:spPr>
        <a:solidFill>
          <a:schemeClr val="bg1">
            <a:lumMod val="50000"/>
          </a:schemeClr>
        </a:solidFill>
      </dgm:spPr>
      <dgm:t>
        <a:bodyPr/>
        <a:lstStyle/>
        <a:p>
          <a:r>
            <a:rPr lang="en-GB" sz="1100" dirty="0" smtClean="0">
              <a:latin typeface="Gill Sans MT" pitchFamily="34" charset="0"/>
            </a:rPr>
            <a:t>Project Plan</a:t>
          </a:r>
          <a:endParaRPr lang="en-GB" sz="1100" dirty="0">
            <a:latin typeface="Gill Sans MT" pitchFamily="34" charset="0"/>
          </a:endParaRPr>
        </a:p>
      </dgm:t>
    </dgm:pt>
    <dgm:pt modelId="{BB377FD2-CB75-47D7-B647-D8CCECC6D6B3}" type="parTrans" cxnId="{513023D3-D5CB-4E83-B189-24C59E0FD6FD}">
      <dgm:prSet/>
      <dgm:spPr/>
      <dgm:t>
        <a:bodyPr/>
        <a:lstStyle/>
        <a:p>
          <a:endParaRPr lang="en-GB" sz="1400"/>
        </a:p>
      </dgm:t>
    </dgm:pt>
    <dgm:pt modelId="{14D42CEA-E5C3-433C-B729-D592F7201CB7}" type="sibTrans" cxnId="{513023D3-D5CB-4E83-B189-24C59E0FD6FD}">
      <dgm:prSet/>
      <dgm:spPr/>
      <dgm:t>
        <a:bodyPr/>
        <a:lstStyle/>
        <a:p>
          <a:endParaRPr lang="en-GB" sz="1400"/>
        </a:p>
      </dgm:t>
    </dgm:pt>
    <dgm:pt modelId="{4F7E2C5A-99CB-4452-835A-C06B63EDB7DE}">
      <dgm:prSet phldrT="[Text]" custT="1"/>
      <dgm:spPr>
        <a:solidFill>
          <a:schemeClr val="bg1">
            <a:lumMod val="50000"/>
          </a:schemeClr>
        </a:solidFill>
      </dgm:spPr>
      <dgm:t>
        <a:bodyPr/>
        <a:lstStyle/>
        <a:p>
          <a:r>
            <a:rPr lang="en-GB" sz="1100" dirty="0" smtClean="0">
              <a:latin typeface="Gill Sans MT" pitchFamily="34" charset="0"/>
            </a:rPr>
            <a:t>Decommissioning Report</a:t>
          </a:r>
          <a:endParaRPr lang="en-GB" sz="1100" dirty="0">
            <a:latin typeface="Gill Sans MT" pitchFamily="34" charset="0"/>
          </a:endParaRPr>
        </a:p>
      </dgm:t>
    </dgm:pt>
    <dgm:pt modelId="{8DDCC151-3B8D-4A72-8A9B-A85A1AD5FCE2}" type="parTrans" cxnId="{3BE9EC69-A323-43B4-B104-7C8164E65D1F}">
      <dgm:prSet/>
      <dgm:spPr/>
      <dgm:t>
        <a:bodyPr/>
        <a:lstStyle/>
        <a:p>
          <a:endParaRPr lang="en-GB" sz="1400"/>
        </a:p>
      </dgm:t>
    </dgm:pt>
    <dgm:pt modelId="{304DDB11-D9EC-4EF8-A1AE-3AAE0ED11B3F}" type="sibTrans" cxnId="{3BE9EC69-A323-43B4-B104-7C8164E65D1F}">
      <dgm:prSet/>
      <dgm:spPr/>
      <dgm:t>
        <a:bodyPr/>
        <a:lstStyle/>
        <a:p>
          <a:endParaRPr lang="en-GB" sz="1400"/>
        </a:p>
      </dgm:t>
    </dgm:pt>
    <dgm:pt modelId="{BA8CF7AC-A940-44E5-90BE-35DB7D451B41}">
      <dgm:prSet phldrT="[Text]" custT="1"/>
      <dgm:spPr/>
      <dgm:t>
        <a:bodyPr/>
        <a:lstStyle/>
        <a:p>
          <a:r>
            <a:rPr lang="en-GB" sz="1100" dirty="0" smtClean="0">
              <a:solidFill>
                <a:schemeClr val="bg1"/>
              </a:solidFill>
              <a:latin typeface="Gill Sans MT" pitchFamily="34" charset="0"/>
            </a:rPr>
            <a:t>Project Management / Quality  Management</a:t>
          </a:r>
          <a:endParaRPr lang="en-GB" sz="1100" dirty="0">
            <a:solidFill>
              <a:schemeClr val="bg1"/>
            </a:solidFill>
            <a:latin typeface="Gill Sans MT" pitchFamily="34" charset="0"/>
          </a:endParaRPr>
        </a:p>
      </dgm:t>
    </dgm:pt>
    <dgm:pt modelId="{8AD66278-7D67-457E-8EC3-75D8C8D775F4}" type="parTrans" cxnId="{21612BA3-6026-4A0C-A8C0-2412239B87B5}">
      <dgm:prSet/>
      <dgm:spPr/>
      <dgm:t>
        <a:bodyPr/>
        <a:lstStyle/>
        <a:p>
          <a:endParaRPr lang="en-GB" sz="1400"/>
        </a:p>
      </dgm:t>
    </dgm:pt>
    <dgm:pt modelId="{6B29A3D4-CB21-433E-8307-5B27D84FA7C5}" type="sibTrans" cxnId="{21612BA3-6026-4A0C-A8C0-2412239B87B5}">
      <dgm:prSet/>
      <dgm:spPr/>
      <dgm:t>
        <a:bodyPr/>
        <a:lstStyle/>
        <a:p>
          <a:endParaRPr lang="en-GB" sz="1400"/>
        </a:p>
      </dgm:t>
    </dgm:pt>
    <dgm:pt modelId="{DAC91A0B-403D-4993-9EB4-D856F743275E}">
      <dgm:prSet phldrT="[Text]" custT="1"/>
      <dgm:spPr/>
      <dgm:t>
        <a:bodyPr/>
        <a:lstStyle/>
        <a:p>
          <a:r>
            <a:rPr lang="en-GB" sz="1100" dirty="0" smtClean="0">
              <a:solidFill>
                <a:schemeClr val="bg1"/>
              </a:solidFill>
              <a:latin typeface="Gill Sans MT" pitchFamily="34" charset="0"/>
            </a:rPr>
            <a:t>Liaison with various functional groups </a:t>
          </a:r>
          <a:endParaRPr lang="en-GB" sz="1100" dirty="0">
            <a:solidFill>
              <a:schemeClr val="bg1"/>
            </a:solidFill>
            <a:latin typeface="Gill Sans MT" pitchFamily="34" charset="0"/>
          </a:endParaRPr>
        </a:p>
      </dgm:t>
    </dgm:pt>
    <dgm:pt modelId="{29A4EF0B-92B9-4773-9E82-7651902382A2}" type="parTrans" cxnId="{5E0FB5B0-292E-4444-8323-4AB3DA4EC524}">
      <dgm:prSet/>
      <dgm:spPr/>
      <dgm:t>
        <a:bodyPr/>
        <a:lstStyle/>
        <a:p>
          <a:endParaRPr lang="en-GB" sz="1400"/>
        </a:p>
      </dgm:t>
    </dgm:pt>
    <dgm:pt modelId="{8C2A8C75-FB51-4325-8B28-30890E8B04BE}" type="sibTrans" cxnId="{5E0FB5B0-292E-4444-8323-4AB3DA4EC524}">
      <dgm:prSet/>
      <dgm:spPr/>
      <dgm:t>
        <a:bodyPr/>
        <a:lstStyle/>
        <a:p>
          <a:endParaRPr lang="en-GB" sz="1400"/>
        </a:p>
      </dgm:t>
    </dgm:pt>
    <dgm:pt modelId="{FD145C0B-F269-4265-ADA4-A1433E9A0C5B}">
      <dgm:prSet phldrT="[Text]" custT="1"/>
      <dgm:spPr/>
      <dgm:t>
        <a:bodyPr/>
        <a:lstStyle/>
        <a:p>
          <a:r>
            <a:rPr lang="en-GB" sz="1100" dirty="0" smtClean="0">
              <a:solidFill>
                <a:schemeClr val="bg1"/>
              </a:solidFill>
              <a:latin typeface="Gill Sans MT" pitchFamily="34" charset="0"/>
            </a:rPr>
            <a:t>Data Extraction &amp; transformation (if required)</a:t>
          </a:r>
          <a:endParaRPr lang="en-GB" sz="1100" dirty="0">
            <a:solidFill>
              <a:schemeClr val="bg1"/>
            </a:solidFill>
            <a:latin typeface="Gill Sans MT" pitchFamily="34" charset="0"/>
          </a:endParaRPr>
        </a:p>
      </dgm:t>
    </dgm:pt>
    <dgm:pt modelId="{167ADD91-1B83-4164-9DD6-015DA8EB3D6F}" type="parTrans" cxnId="{41ABC416-B75D-4923-8538-19874996A236}">
      <dgm:prSet/>
      <dgm:spPr/>
      <dgm:t>
        <a:bodyPr/>
        <a:lstStyle/>
        <a:p>
          <a:endParaRPr lang="en-GB" sz="1400"/>
        </a:p>
      </dgm:t>
    </dgm:pt>
    <dgm:pt modelId="{08E6640D-4A21-412C-A51D-91416CE6BC8D}" type="sibTrans" cxnId="{41ABC416-B75D-4923-8538-19874996A236}">
      <dgm:prSet/>
      <dgm:spPr/>
      <dgm:t>
        <a:bodyPr/>
        <a:lstStyle/>
        <a:p>
          <a:endParaRPr lang="en-GB" sz="1400"/>
        </a:p>
      </dgm:t>
    </dgm:pt>
    <dgm:pt modelId="{533D3105-EAA0-4FDC-B537-2F94824424CE}">
      <dgm:prSet phldrT="[Text]" custT="1"/>
      <dgm:spPr/>
      <dgm:t>
        <a:bodyPr/>
        <a:lstStyle/>
        <a:p>
          <a:r>
            <a:rPr lang="en-GB" sz="1100" dirty="0" smtClean="0">
              <a:solidFill>
                <a:schemeClr val="bg1"/>
              </a:solidFill>
              <a:latin typeface="Gill Sans MT" pitchFamily="34" charset="0"/>
            </a:rPr>
            <a:t>Data testing / Verification (if required)</a:t>
          </a:r>
        </a:p>
      </dgm:t>
    </dgm:pt>
    <dgm:pt modelId="{E47EBDB9-1F43-405A-8178-FA8FC36018F4}" type="parTrans" cxnId="{B05152E0-CE5C-4805-87B1-E7DC6A344B70}">
      <dgm:prSet/>
      <dgm:spPr/>
      <dgm:t>
        <a:bodyPr/>
        <a:lstStyle/>
        <a:p>
          <a:endParaRPr lang="en-GB" sz="1400"/>
        </a:p>
      </dgm:t>
    </dgm:pt>
    <dgm:pt modelId="{230DB0FD-2E55-4C80-A868-2E7BD9FF6FC6}" type="sibTrans" cxnId="{B05152E0-CE5C-4805-87B1-E7DC6A344B70}">
      <dgm:prSet/>
      <dgm:spPr/>
      <dgm:t>
        <a:bodyPr/>
        <a:lstStyle/>
        <a:p>
          <a:endParaRPr lang="en-GB" sz="1400"/>
        </a:p>
      </dgm:t>
    </dgm:pt>
    <dgm:pt modelId="{560D889A-EDEA-4DE2-AD41-0C8A9CA3349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400" dirty="0" smtClean="0">
              <a:latin typeface="Gill Sans MT" pitchFamily="34" charset="0"/>
            </a:rPr>
            <a:t>Standard Deliverables</a:t>
          </a:r>
          <a:endParaRPr lang="en-GB" sz="1400" dirty="0"/>
        </a:p>
      </dgm:t>
    </dgm:pt>
    <dgm:pt modelId="{046AD32D-37D7-4535-BF06-9B08E2D6B255}" type="parTrans" cxnId="{21AA645C-F9EB-43F7-B397-B1AF042605C6}">
      <dgm:prSet/>
      <dgm:spPr/>
      <dgm:t>
        <a:bodyPr/>
        <a:lstStyle/>
        <a:p>
          <a:endParaRPr lang="en-GB" sz="1400"/>
        </a:p>
      </dgm:t>
    </dgm:pt>
    <dgm:pt modelId="{1C0E4A4D-5AAB-4362-87AA-A63F9F1AD29E}" type="sibTrans" cxnId="{21AA645C-F9EB-43F7-B397-B1AF042605C6}">
      <dgm:prSet/>
      <dgm:spPr/>
      <dgm:t>
        <a:bodyPr/>
        <a:lstStyle/>
        <a:p>
          <a:endParaRPr lang="en-GB" sz="1400"/>
        </a:p>
      </dgm:t>
    </dgm:pt>
    <dgm:pt modelId="{EF4B1DBD-BCC3-4F2E-B6CF-3302F21250E4}">
      <dgm:prSet phldrT="[Text]" custT="1"/>
      <dgm:spPr>
        <a:solidFill>
          <a:schemeClr val="bg1">
            <a:lumMod val="50000"/>
          </a:schemeClr>
        </a:solidFill>
      </dgm:spPr>
      <dgm:t>
        <a:bodyPr/>
        <a:lstStyle/>
        <a:p>
          <a:r>
            <a:rPr lang="en-GB" sz="1100" dirty="0" smtClean="0">
              <a:latin typeface="Gill Sans MT" pitchFamily="34" charset="0"/>
            </a:rPr>
            <a:t>Decommissioning Plan</a:t>
          </a:r>
          <a:endParaRPr lang="en-GB" sz="1100" dirty="0"/>
        </a:p>
      </dgm:t>
    </dgm:pt>
    <dgm:pt modelId="{62935BCB-1D7B-48F0-B07F-ED8A10481B18}" type="parTrans" cxnId="{AB5597DE-A411-4F87-A932-5BFD3CE1CCB5}">
      <dgm:prSet/>
      <dgm:spPr/>
      <dgm:t>
        <a:bodyPr/>
        <a:lstStyle/>
        <a:p>
          <a:endParaRPr lang="en-GB" sz="1400"/>
        </a:p>
      </dgm:t>
    </dgm:pt>
    <dgm:pt modelId="{9A315DDD-AA28-4247-A14D-FFE1CFC4555D}" type="sibTrans" cxnId="{AB5597DE-A411-4F87-A932-5BFD3CE1CCB5}">
      <dgm:prSet/>
      <dgm:spPr/>
      <dgm:t>
        <a:bodyPr/>
        <a:lstStyle/>
        <a:p>
          <a:endParaRPr lang="en-GB" sz="1400"/>
        </a:p>
      </dgm:t>
    </dgm:pt>
    <dgm:pt modelId="{85304CED-F6FB-479E-AD76-FE371F8BD973}">
      <dgm:prSet phldrT="[Text]" custT="1"/>
      <dgm:spPr/>
      <dgm:t>
        <a:bodyPr/>
        <a:lstStyle/>
        <a:p>
          <a:r>
            <a:rPr lang="en-GB" sz="1100" dirty="0" smtClean="0">
              <a:latin typeface="Gill Sans MT" pitchFamily="34" charset="0"/>
            </a:rPr>
            <a:t>Test  / Verification Plan</a:t>
          </a:r>
          <a:endParaRPr lang="en-GB" sz="1100" dirty="0">
            <a:latin typeface="Gill Sans MT" pitchFamily="34" charset="0"/>
          </a:endParaRPr>
        </a:p>
      </dgm:t>
    </dgm:pt>
    <dgm:pt modelId="{7D8F1582-271C-4B7A-8D0C-5A40D2D166EB}" type="parTrans" cxnId="{9859A2B6-CCF2-4752-B35F-E85DF042591C}">
      <dgm:prSet/>
      <dgm:spPr/>
      <dgm:t>
        <a:bodyPr/>
        <a:lstStyle/>
        <a:p>
          <a:endParaRPr lang="en-GB" sz="1400"/>
        </a:p>
      </dgm:t>
    </dgm:pt>
    <dgm:pt modelId="{4B511A61-00B0-40A8-AEFE-38B1F6965DD8}" type="sibTrans" cxnId="{9859A2B6-CCF2-4752-B35F-E85DF042591C}">
      <dgm:prSet/>
      <dgm:spPr/>
      <dgm:t>
        <a:bodyPr/>
        <a:lstStyle/>
        <a:p>
          <a:endParaRPr lang="en-GB" sz="1400"/>
        </a:p>
      </dgm:t>
    </dgm:pt>
    <dgm:pt modelId="{25846A1B-1A86-48C6-A12E-F7BE080DBB9E}">
      <dgm:prSet phldrT="[Text]" custT="1"/>
      <dgm:spPr/>
      <dgm:t>
        <a:bodyPr/>
        <a:lstStyle/>
        <a:p>
          <a:r>
            <a:rPr lang="en-GB" sz="1100" dirty="0" smtClean="0">
              <a:latin typeface="Gill Sans MT" pitchFamily="34" charset="0"/>
            </a:rPr>
            <a:t>Test Cases </a:t>
          </a:r>
          <a:endParaRPr lang="en-GB" sz="1100" dirty="0">
            <a:latin typeface="Gill Sans MT" pitchFamily="34" charset="0"/>
          </a:endParaRPr>
        </a:p>
      </dgm:t>
    </dgm:pt>
    <dgm:pt modelId="{9C413582-146B-42E2-9B1F-AEB00CED7B0E}" type="parTrans" cxnId="{E47DD529-0D6E-4503-945B-84E67680CFEC}">
      <dgm:prSet/>
      <dgm:spPr/>
      <dgm:t>
        <a:bodyPr/>
        <a:lstStyle/>
        <a:p>
          <a:endParaRPr lang="en-GB" sz="1400"/>
        </a:p>
      </dgm:t>
    </dgm:pt>
    <dgm:pt modelId="{E6C60FF1-5252-481E-936F-871BB66220CC}" type="sibTrans" cxnId="{E47DD529-0D6E-4503-945B-84E67680CFEC}">
      <dgm:prSet/>
      <dgm:spPr/>
      <dgm:t>
        <a:bodyPr/>
        <a:lstStyle/>
        <a:p>
          <a:endParaRPr lang="en-GB" sz="1400"/>
        </a:p>
      </dgm:t>
    </dgm:pt>
    <dgm:pt modelId="{CD20FE85-C217-4D83-A458-6F6AD9364553}">
      <dgm:prSet phldrT="[Text]" custT="1"/>
      <dgm:spPr/>
      <dgm:t>
        <a:bodyPr/>
        <a:lstStyle/>
        <a:p>
          <a:r>
            <a:rPr lang="en-GB" sz="1100" dirty="0" smtClean="0">
              <a:latin typeface="Gill Sans MT" pitchFamily="34" charset="0"/>
            </a:rPr>
            <a:t>Test / Verification Report</a:t>
          </a:r>
          <a:endParaRPr lang="en-GB" sz="1100" dirty="0">
            <a:latin typeface="Gill Sans MT" pitchFamily="34" charset="0"/>
          </a:endParaRPr>
        </a:p>
      </dgm:t>
    </dgm:pt>
    <dgm:pt modelId="{B5C4A0AC-D2EA-48D2-8B55-EA26C0477CC4}" type="parTrans" cxnId="{E6B23857-78D4-4349-BA93-4FEA9D363AF9}">
      <dgm:prSet/>
      <dgm:spPr/>
      <dgm:t>
        <a:bodyPr/>
        <a:lstStyle/>
        <a:p>
          <a:endParaRPr lang="en-GB" sz="1400"/>
        </a:p>
      </dgm:t>
    </dgm:pt>
    <dgm:pt modelId="{D93E9AA0-B25A-4BB5-81C8-3E58A5AA1798}" type="sibTrans" cxnId="{E6B23857-78D4-4349-BA93-4FEA9D363AF9}">
      <dgm:prSet/>
      <dgm:spPr/>
      <dgm:t>
        <a:bodyPr/>
        <a:lstStyle/>
        <a:p>
          <a:endParaRPr lang="en-GB" sz="1400"/>
        </a:p>
      </dgm:t>
    </dgm:pt>
    <dgm:pt modelId="{96B5AB56-B113-4BA3-9F1B-37C6BEB9B7F7}">
      <dgm:prSet phldrT="[Text]" custT="1"/>
      <dgm:spPr/>
      <dgm:t>
        <a:bodyPr/>
        <a:lstStyle/>
        <a:p>
          <a:r>
            <a:rPr lang="en-GB" sz="1100" dirty="0" smtClean="0">
              <a:solidFill>
                <a:schemeClr val="bg1"/>
              </a:solidFill>
              <a:latin typeface="Gill Sans MT" pitchFamily="34" charset="0"/>
            </a:rPr>
            <a:t>Requirements Gathering / Analysis</a:t>
          </a:r>
          <a:endParaRPr lang="en-GB" sz="1100" dirty="0">
            <a:solidFill>
              <a:schemeClr val="bg1"/>
            </a:solidFill>
            <a:latin typeface="Gill Sans MT" pitchFamily="34" charset="0"/>
          </a:endParaRPr>
        </a:p>
      </dgm:t>
    </dgm:pt>
    <dgm:pt modelId="{094E2ACF-705C-4100-9C64-1B925B6AA31F}" type="parTrans" cxnId="{F98A3E0A-DA76-4210-B9D0-A4269034B091}">
      <dgm:prSet/>
      <dgm:spPr/>
      <dgm:t>
        <a:bodyPr/>
        <a:lstStyle/>
        <a:p>
          <a:endParaRPr lang="en-GB" sz="1400"/>
        </a:p>
      </dgm:t>
    </dgm:pt>
    <dgm:pt modelId="{DC8F10D0-A0B6-4C91-AF6D-2D6F561811A0}" type="sibTrans" cxnId="{F98A3E0A-DA76-4210-B9D0-A4269034B091}">
      <dgm:prSet/>
      <dgm:spPr/>
      <dgm:t>
        <a:bodyPr/>
        <a:lstStyle/>
        <a:p>
          <a:endParaRPr lang="en-GB" sz="1400"/>
        </a:p>
      </dgm:t>
    </dgm:pt>
    <dgm:pt modelId="{040757CF-33F0-416D-986E-D6AF40413EF6}">
      <dgm:prSet phldrT="[Text]" custT="1"/>
      <dgm:spPr>
        <a:solidFill>
          <a:schemeClr val="bg1">
            <a:lumMod val="50000"/>
          </a:schemeClr>
        </a:solidFill>
      </dgm:spPr>
      <dgm:t>
        <a:bodyPr/>
        <a:lstStyle/>
        <a:p>
          <a:r>
            <a:rPr lang="en-GB" sz="1100" dirty="0" smtClean="0">
              <a:latin typeface="Gill Sans MT" pitchFamily="34" charset="0"/>
            </a:rPr>
            <a:t>Weekly Progress Report</a:t>
          </a:r>
          <a:endParaRPr lang="en-GB" sz="1100" dirty="0"/>
        </a:p>
      </dgm:t>
    </dgm:pt>
    <dgm:pt modelId="{A9CC3040-0ED7-400C-88C5-448F8B87E48C}" type="parTrans" cxnId="{CE99F833-6CE5-4DA3-93AD-6A3350B864C5}">
      <dgm:prSet/>
      <dgm:spPr/>
      <dgm:t>
        <a:bodyPr/>
        <a:lstStyle/>
        <a:p>
          <a:endParaRPr lang="en-GB" sz="1600"/>
        </a:p>
      </dgm:t>
    </dgm:pt>
    <dgm:pt modelId="{07D7D4F2-0225-4DD2-B280-535B2EC1CEF9}" type="sibTrans" cxnId="{CE99F833-6CE5-4DA3-93AD-6A3350B864C5}">
      <dgm:prSet/>
      <dgm:spPr/>
      <dgm:t>
        <a:bodyPr/>
        <a:lstStyle/>
        <a:p>
          <a:endParaRPr lang="en-GB" sz="1600"/>
        </a:p>
      </dgm:t>
    </dgm:pt>
    <dgm:pt modelId="{4EC7EAE6-2089-4590-8B47-6D7BFB8ED35D}" type="pres">
      <dgm:prSet presAssocID="{3429D2AB-58C5-4BF0-8AEF-9F389CDFC40B}" presName="Name0" presStyleCnt="0">
        <dgm:presLayoutVars>
          <dgm:dir/>
          <dgm:animLvl val="lvl"/>
          <dgm:resizeHandles val="exact"/>
        </dgm:presLayoutVars>
      </dgm:prSet>
      <dgm:spPr/>
      <dgm:t>
        <a:bodyPr/>
        <a:lstStyle/>
        <a:p>
          <a:endParaRPr lang="en-GB"/>
        </a:p>
      </dgm:t>
    </dgm:pt>
    <dgm:pt modelId="{4E6A5FE6-8D5E-4522-8D40-8871FC822F6D}" type="pres">
      <dgm:prSet presAssocID="{A9152600-D656-42C4-8DC2-3BA8516C86A4}" presName="compositeNode" presStyleCnt="0">
        <dgm:presLayoutVars>
          <dgm:bulletEnabled val="1"/>
        </dgm:presLayoutVars>
      </dgm:prSet>
      <dgm:spPr/>
      <dgm:t>
        <a:bodyPr/>
        <a:lstStyle/>
        <a:p>
          <a:endParaRPr lang="en-GB"/>
        </a:p>
      </dgm:t>
    </dgm:pt>
    <dgm:pt modelId="{1113A14B-9B54-4154-BA9A-3605B762CF72}" type="pres">
      <dgm:prSet presAssocID="{A9152600-D656-42C4-8DC2-3BA8516C86A4}" presName="bgRect" presStyleLbl="node1" presStyleIdx="0" presStyleCnt="3" custScaleX="98621" custLinFactNeighborX="-10662"/>
      <dgm:spPr/>
      <dgm:t>
        <a:bodyPr/>
        <a:lstStyle/>
        <a:p>
          <a:endParaRPr lang="en-GB"/>
        </a:p>
      </dgm:t>
    </dgm:pt>
    <dgm:pt modelId="{0C6B91E2-2BC6-4921-A111-2F37A765D70D}" type="pres">
      <dgm:prSet presAssocID="{A9152600-D656-42C4-8DC2-3BA8516C86A4}" presName="parentNode" presStyleLbl="node1" presStyleIdx="0" presStyleCnt="3">
        <dgm:presLayoutVars>
          <dgm:chMax val="0"/>
          <dgm:bulletEnabled val="1"/>
        </dgm:presLayoutVars>
      </dgm:prSet>
      <dgm:spPr/>
      <dgm:t>
        <a:bodyPr/>
        <a:lstStyle/>
        <a:p>
          <a:endParaRPr lang="en-GB"/>
        </a:p>
      </dgm:t>
    </dgm:pt>
    <dgm:pt modelId="{2C7FA5DB-2F79-41AD-AF63-BD5FB60A0A15}" type="pres">
      <dgm:prSet presAssocID="{A9152600-D656-42C4-8DC2-3BA8516C86A4}" presName="childNode" presStyleLbl="node1" presStyleIdx="0" presStyleCnt="3">
        <dgm:presLayoutVars>
          <dgm:bulletEnabled val="1"/>
        </dgm:presLayoutVars>
      </dgm:prSet>
      <dgm:spPr/>
      <dgm:t>
        <a:bodyPr/>
        <a:lstStyle/>
        <a:p>
          <a:endParaRPr lang="en-GB"/>
        </a:p>
      </dgm:t>
    </dgm:pt>
    <dgm:pt modelId="{9FC3D319-CA08-4DC8-9436-873EE963AC25}" type="pres">
      <dgm:prSet presAssocID="{70ED33F6-65B5-4774-8333-DB8B3260D796}" presName="hSp" presStyleCnt="0"/>
      <dgm:spPr/>
      <dgm:t>
        <a:bodyPr/>
        <a:lstStyle/>
        <a:p>
          <a:endParaRPr lang="en-GB"/>
        </a:p>
      </dgm:t>
    </dgm:pt>
    <dgm:pt modelId="{49204A02-77DB-4335-9CBA-F6DB807B4F05}" type="pres">
      <dgm:prSet presAssocID="{70ED33F6-65B5-4774-8333-DB8B3260D796}" presName="vProcSp" presStyleCnt="0"/>
      <dgm:spPr/>
      <dgm:t>
        <a:bodyPr/>
        <a:lstStyle/>
        <a:p>
          <a:endParaRPr lang="en-GB"/>
        </a:p>
      </dgm:t>
    </dgm:pt>
    <dgm:pt modelId="{656965D5-2BF9-4B3E-ACC9-5231DDC40677}" type="pres">
      <dgm:prSet presAssocID="{70ED33F6-65B5-4774-8333-DB8B3260D796}" presName="vSp1" presStyleCnt="0"/>
      <dgm:spPr/>
      <dgm:t>
        <a:bodyPr/>
        <a:lstStyle/>
        <a:p>
          <a:endParaRPr lang="en-GB"/>
        </a:p>
      </dgm:t>
    </dgm:pt>
    <dgm:pt modelId="{D3B6064F-5C6F-4165-8BA6-56329B85E529}" type="pres">
      <dgm:prSet presAssocID="{70ED33F6-65B5-4774-8333-DB8B3260D796}" presName="simulatedConn" presStyleLbl="solidFgAcc1" presStyleIdx="0" presStyleCnt="2">
        <dgm:style>
          <a:lnRef idx="2">
            <a:schemeClr val="accent3"/>
          </a:lnRef>
          <a:fillRef idx="1">
            <a:schemeClr val="lt1"/>
          </a:fillRef>
          <a:effectRef idx="0">
            <a:schemeClr val="accent3"/>
          </a:effectRef>
          <a:fontRef idx="minor">
            <a:schemeClr val="dk1"/>
          </a:fontRef>
        </dgm:style>
      </dgm:prSet>
      <dgm:spPr>
        <a:ln/>
      </dgm:spPr>
      <dgm:t>
        <a:bodyPr/>
        <a:lstStyle/>
        <a:p>
          <a:endParaRPr lang="en-GB"/>
        </a:p>
      </dgm:t>
    </dgm:pt>
    <dgm:pt modelId="{AA495392-5C3F-4875-9C0E-5D4D8E27A2BB}" type="pres">
      <dgm:prSet presAssocID="{70ED33F6-65B5-4774-8333-DB8B3260D796}" presName="vSp2" presStyleCnt="0"/>
      <dgm:spPr/>
      <dgm:t>
        <a:bodyPr/>
        <a:lstStyle/>
        <a:p>
          <a:endParaRPr lang="en-GB"/>
        </a:p>
      </dgm:t>
    </dgm:pt>
    <dgm:pt modelId="{6D11E767-8836-4ECA-8E0F-E388FF675BF2}" type="pres">
      <dgm:prSet presAssocID="{70ED33F6-65B5-4774-8333-DB8B3260D796}" presName="sibTrans" presStyleCnt="0"/>
      <dgm:spPr/>
      <dgm:t>
        <a:bodyPr/>
        <a:lstStyle/>
        <a:p>
          <a:endParaRPr lang="en-GB"/>
        </a:p>
      </dgm:t>
    </dgm:pt>
    <dgm:pt modelId="{8B3B3A79-6054-48D7-91FB-4346A500E116}" type="pres">
      <dgm:prSet presAssocID="{560D889A-EDEA-4DE2-AD41-0C8A9CA3349E}" presName="compositeNode" presStyleCnt="0">
        <dgm:presLayoutVars>
          <dgm:bulletEnabled val="1"/>
        </dgm:presLayoutVars>
      </dgm:prSet>
      <dgm:spPr/>
      <dgm:t>
        <a:bodyPr/>
        <a:lstStyle/>
        <a:p>
          <a:endParaRPr lang="en-GB"/>
        </a:p>
      </dgm:t>
    </dgm:pt>
    <dgm:pt modelId="{7DE54CF1-1864-4B6E-BF9E-E6BA63E0F0CD}" type="pres">
      <dgm:prSet presAssocID="{560D889A-EDEA-4DE2-AD41-0C8A9CA3349E}" presName="bgRect" presStyleLbl="node1" presStyleIdx="1" presStyleCnt="3"/>
      <dgm:spPr/>
      <dgm:t>
        <a:bodyPr/>
        <a:lstStyle/>
        <a:p>
          <a:endParaRPr lang="en-GB"/>
        </a:p>
      </dgm:t>
    </dgm:pt>
    <dgm:pt modelId="{9C0F2473-6138-447D-89F2-284926305BC5}" type="pres">
      <dgm:prSet presAssocID="{560D889A-EDEA-4DE2-AD41-0C8A9CA3349E}" presName="parentNode" presStyleLbl="node1" presStyleIdx="1" presStyleCnt="3">
        <dgm:presLayoutVars>
          <dgm:chMax val="0"/>
          <dgm:bulletEnabled val="1"/>
        </dgm:presLayoutVars>
      </dgm:prSet>
      <dgm:spPr/>
      <dgm:t>
        <a:bodyPr/>
        <a:lstStyle/>
        <a:p>
          <a:endParaRPr lang="en-GB"/>
        </a:p>
      </dgm:t>
    </dgm:pt>
    <dgm:pt modelId="{8191DA30-BC26-4C6B-B217-71EB0A710664}" type="pres">
      <dgm:prSet presAssocID="{560D889A-EDEA-4DE2-AD41-0C8A9CA3349E}" presName="childNode" presStyleLbl="node1" presStyleIdx="1" presStyleCnt="3">
        <dgm:presLayoutVars>
          <dgm:bulletEnabled val="1"/>
        </dgm:presLayoutVars>
      </dgm:prSet>
      <dgm:spPr/>
      <dgm:t>
        <a:bodyPr/>
        <a:lstStyle/>
        <a:p>
          <a:endParaRPr lang="en-GB"/>
        </a:p>
      </dgm:t>
    </dgm:pt>
    <dgm:pt modelId="{E3336626-03EB-4AE4-8B0B-1DD7B2DF86E1}" type="pres">
      <dgm:prSet presAssocID="{1C0E4A4D-5AAB-4362-87AA-A63F9F1AD29E}" presName="hSp" presStyleCnt="0"/>
      <dgm:spPr/>
      <dgm:t>
        <a:bodyPr/>
        <a:lstStyle/>
        <a:p>
          <a:endParaRPr lang="en-GB"/>
        </a:p>
      </dgm:t>
    </dgm:pt>
    <dgm:pt modelId="{269FE53A-63B6-4573-B78C-53F18001F970}" type="pres">
      <dgm:prSet presAssocID="{1C0E4A4D-5AAB-4362-87AA-A63F9F1AD29E}" presName="vProcSp" presStyleCnt="0"/>
      <dgm:spPr/>
      <dgm:t>
        <a:bodyPr/>
        <a:lstStyle/>
        <a:p>
          <a:endParaRPr lang="en-GB"/>
        </a:p>
      </dgm:t>
    </dgm:pt>
    <dgm:pt modelId="{0F039F68-CA3F-4414-AEC8-C2FB1A24E2EE}" type="pres">
      <dgm:prSet presAssocID="{1C0E4A4D-5AAB-4362-87AA-A63F9F1AD29E}" presName="vSp1" presStyleCnt="0"/>
      <dgm:spPr/>
      <dgm:t>
        <a:bodyPr/>
        <a:lstStyle/>
        <a:p>
          <a:endParaRPr lang="en-GB"/>
        </a:p>
      </dgm:t>
    </dgm:pt>
    <dgm:pt modelId="{909784D3-DC29-4CE1-B2BA-F3F8C19E827B}" type="pres">
      <dgm:prSet presAssocID="{1C0E4A4D-5AAB-4362-87AA-A63F9F1AD29E}" presName="simulatedConn" presStyleLbl="solidFgAcc1" presStyleIdx="1" presStyleCnt="2">
        <dgm:style>
          <a:lnRef idx="2">
            <a:schemeClr val="accent1"/>
          </a:lnRef>
          <a:fillRef idx="1">
            <a:schemeClr val="lt1"/>
          </a:fillRef>
          <a:effectRef idx="0">
            <a:schemeClr val="accent1"/>
          </a:effectRef>
          <a:fontRef idx="minor">
            <a:schemeClr val="dk1"/>
          </a:fontRef>
        </dgm:style>
      </dgm:prSet>
      <dgm:spPr>
        <a:ln/>
      </dgm:spPr>
      <dgm:t>
        <a:bodyPr/>
        <a:lstStyle/>
        <a:p>
          <a:endParaRPr lang="en-GB"/>
        </a:p>
      </dgm:t>
    </dgm:pt>
    <dgm:pt modelId="{E6DBCFD2-B320-47EF-B225-9BEDBF39D46C}" type="pres">
      <dgm:prSet presAssocID="{1C0E4A4D-5AAB-4362-87AA-A63F9F1AD29E}" presName="vSp2" presStyleCnt="0"/>
      <dgm:spPr/>
      <dgm:t>
        <a:bodyPr/>
        <a:lstStyle/>
        <a:p>
          <a:endParaRPr lang="en-GB"/>
        </a:p>
      </dgm:t>
    </dgm:pt>
    <dgm:pt modelId="{C23B8F6B-9862-4AD3-9B93-C8777E2EDC3D}" type="pres">
      <dgm:prSet presAssocID="{1C0E4A4D-5AAB-4362-87AA-A63F9F1AD29E}" presName="sibTrans" presStyleCnt="0"/>
      <dgm:spPr/>
      <dgm:t>
        <a:bodyPr/>
        <a:lstStyle/>
        <a:p>
          <a:endParaRPr lang="en-GB"/>
        </a:p>
      </dgm:t>
    </dgm:pt>
    <dgm:pt modelId="{CBBE7FF7-FCB9-456C-9C6B-0FE39E3FE3E2}" type="pres">
      <dgm:prSet presAssocID="{4B01A629-3674-4760-9BC1-6DFD21A66C70}" presName="compositeNode" presStyleCnt="0">
        <dgm:presLayoutVars>
          <dgm:bulletEnabled val="1"/>
        </dgm:presLayoutVars>
      </dgm:prSet>
      <dgm:spPr/>
      <dgm:t>
        <a:bodyPr/>
        <a:lstStyle/>
        <a:p>
          <a:endParaRPr lang="en-GB"/>
        </a:p>
      </dgm:t>
    </dgm:pt>
    <dgm:pt modelId="{FA376F71-820C-478E-9711-A93719308C2E}" type="pres">
      <dgm:prSet presAssocID="{4B01A629-3674-4760-9BC1-6DFD21A66C70}" presName="bgRect" presStyleLbl="node1" presStyleIdx="2" presStyleCnt="3" custLinFactNeighborX="1645"/>
      <dgm:spPr/>
      <dgm:t>
        <a:bodyPr/>
        <a:lstStyle/>
        <a:p>
          <a:endParaRPr lang="en-GB"/>
        </a:p>
      </dgm:t>
    </dgm:pt>
    <dgm:pt modelId="{CF83A928-E7EE-4230-9EEE-72579BFC1A42}" type="pres">
      <dgm:prSet presAssocID="{4B01A629-3674-4760-9BC1-6DFD21A66C70}" presName="parentNode" presStyleLbl="node1" presStyleIdx="2" presStyleCnt="3">
        <dgm:presLayoutVars>
          <dgm:chMax val="0"/>
          <dgm:bulletEnabled val="1"/>
        </dgm:presLayoutVars>
      </dgm:prSet>
      <dgm:spPr/>
      <dgm:t>
        <a:bodyPr/>
        <a:lstStyle/>
        <a:p>
          <a:endParaRPr lang="en-GB"/>
        </a:p>
      </dgm:t>
    </dgm:pt>
    <dgm:pt modelId="{36BF6C69-2307-406C-821D-643BCA71BA94}" type="pres">
      <dgm:prSet presAssocID="{4B01A629-3674-4760-9BC1-6DFD21A66C70}" presName="childNode" presStyleLbl="node1" presStyleIdx="2" presStyleCnt="3">
        <dgm:presLayoutVars>
          <dgm:bulletEnabled val="1"/>
        </dgm:presLayoutVars>
      </dgm:prSet>
      <dgm:spPr/>
      <dgm:t>
        <a:bodyPr/>
        <a:lstStyle/>
        <a:p>
          <a:endParaRPr lang="en-GB"/>
        </a:p>
      </dgm:t>
    </dgm:pt>
  </dgm:ptLst>
  <dgm:cxnLst>
    <dgm:cxn modelId="{F057958B-FA60-4638-8352-5AC0570DBC79}" type="presOf" srcId="{CD20FE85-C217-4D83-A458-6F6AD9364553}" destId="{36BF6C69-2307-406C-821D-643BCA71BA94}" srcOrd="0" destOrd="3" presId="urn:microsoft.com/office/officeart/2005/8/layout/hProcess7#1"/>
    <dgm:cxn modelId="{1D86A908-0DBE-4575-8986-2706FA1C7EB8}" srcId="{3429D2AB-58C5-4BF0-8AEF-9F389CDFC40B}" destId="{4B01A629-3674-4760-9BC1-6DFD21A66C70}" srcOrd="2" destOrd="0" parTransId="{0E1419EE-CFD9-4198-805E-99D2086C30D7}" sibTransId="{C761CC9E-A638-4336-96B6-F471E32C240F}"/>
    <dgm:cxn modelId="{ABA1E46F-A8F7-4E2F-AA7B-BF0404429CC2}" type="presOf" srcId="{85304CED-F6FB-479E-AD76-FE371F8BD973}" destId="{36BF6C69-2307-406C-821D-643BCA71BA94}" srcOrd="0" destOrd="1" presId="urn:microsoft.com/office/officeart/2005/8/layout/hProcess7#1"/>
    <dgm:cxn modelId="{1766EF39-CB43-40F5-ABC0-AD9120761BBC}" type="presOf" srcId="{DAC91A0B-403D-4993-9EB4-D856F743275E}" destId="{2C7FA5DB-2F79-41AD-AF63-BD5FB60A0A15}" srcOrd="0" destOrd="2" presId="urn:microsoft.com/office/officeart/2005/8/layout/hProcess7#1"/>
    <dgm:cxn modelId="{B05152E0-CE5C-4805-87B1-E7DC6A344B70}" srcId="{A9152600-D656-42C4-8DC2-3BA8516C86A4}" destId="{533D3105-EAA0-4FDC-B537-2F94824424CE}" srcOrd="4" destOrd="0" parTransId="{E47EBDB9-1F43-405A-8178-FA8FC36018F4}" sibTransId="{230DB0FD-2E55-4C80-A868-2E7BD9FF6FC6}"/>
    <dgm:cxn modelId="{AC93B038-01B3-4023-8E09-EF062A6E2312}" type="presOf" srcId="{BA8CF7AC-A940-44E5-90BE-35DB7D451B41}" destId="{2C7FA5DB-2F79-41AD-AF63-BD5FB60A0A15}" srcOrd="0" destOrd="0" presId="urn:microsoft.com/office/officeart/2005/8/layout/hProcess7#1"/>
    <dgm:cxn modelId="{6FE834AC-4D9C-4365-8279-52BAC36E639B}" type="presOf" srcId="{96B5AB56-B113-4BA3-9F1B-37C6BEB9B7F7}" destId="{2C7FA5DB-2F79-41AD-AF63-BD5FB60A0A15}" srcOrd="0" destOrd="1" presId="urn:microsoft.com/office/officeart/2005/8/layout/hProcess7#1"/>
    <dgm:cxn modelId="{57903FB5-DE9E-44E6-988D-DFE504C9EF8F}" type="presOf" srcId="{1A949B50-6AAD-4B84-8463-8DD3558710D5}" destId="{36BF6C69-2307-406C-821D-643BCA71BA94}" srcOrd="0" destOrd="0" presId="urn:microsoft.com/office/officeart/2005/8/layout/hProcess7#1"/>
    <dgm:cxn modelId="{CE99F833-6CE5-4DA3-93AD-6A3350B864C5}" srcId="{560D889A-EDEA-4DE2-AD41-0C8A9CA3349E}" destId="{040757CF-33F0-416D-986E-D6AF40413EF6}" srcOrd="3" destOrd="0" parTransId="{A9CC3040-0ED7-400C-88C5-448F8B87E48C}" sibTransId="{07D7D4F2-0225-4DD2-B280-535B2EC1CEF9}"/>
    <dgm:cxn modelId="{498EC13B-433E-42E6-9181-4EDC680B24F7}" srcId="{3429D2AB-58C5-4BF0-8AEF-9F389CDFC40B}" destId="{A9152600-D656-42C4-8DC2-3BA8516C86A4}" srcOrd="0" destOrd="0" parTransId="{881691A5-594C-4399-B6C8-AF65AE64C6E8}" sibTransId="{70ED33F6-65B5-4774-8333-DB8B3260D796}"/>
    <dgm:cxn modelId="{3BE9EC69-A323-43B4-B104-7C8164E65D1F}" srcId="{560D889A-EDEA-4DE2-AD41-0C8A9CA3349E}" destId="{4F7E2C5A-99CB-4452-835A-C06B63EDB7DE}" srcOrd="2" destOrd="0" parTransId="{8DDCC151-3B8D-4A72-8A9B-A85A1AD5FCE2}" sibTransId="{304DDB11-D9EC-4EF8-A1AE-3AAE0ED11B3F}"/>
    <dgm:cxn modelId="{F98A3E0A-DA76-4210-B9D0-A4269034B091}" srcId="{A9152600-D656-42C4-8DC2-3BA8516C86A4}" destId="{96B5AB56-B113-4BA3-9F1B-37C6BEB9B7F7}" srcOrd="1" destOrd="0" parTransId="{094E2ACF-705C-4100-9C64-1B925B6AA31F}" sibTransId="{DC8F10D0-A0B6-4C91-AF6D-2D6F561811A0}"/>
    <dgm:cxn modelId="{21612BA3-6026-4A0C-A8C0-2412239B87B5}" srcId="{A9152600-D656-42C4-8DC2-3BA8516C86A4}" destId="{BA8CF7AC-A940-44E5-90BE-35DB7D451B41}" srcOrd="0" destOrd="0" parTransId="{8AD66278-7D67-457E-8EC3-75D8C8D775F4}" sibTransId="{6B29A3D4-CB21-433E-8307-5B27D84FA7C5}"/>
    <dgm:cxn modelId="{9859A2B6-CCF2-4752-B35F-E85DF042591C}" srcId="{4B01A629-3674-4760-9BC1-6DFD21A66C70}" destId="{85304CED-F6FB-479E-AD76-FE371F8BD973}" srcOrd="1" destOrd="0" parTransId="{7D8F1582-271C-4B7A-8D0C-5A40D2D166EB}" sibTransId="{4B511A61-00B0-40A8-AEFE-38B1F6965DD8}"/>
    <dgm:cxn modelId="{21AA645C-F9EB-43F7-B397-B1AF042605C6}" srcId="{3429D2AB-58C5-4BF0-8AEF-9F389CDFC40B}" destId="{560D889A-EDEA-4DE2-AD41-0C8A9CA3349E}" srcOrd="1" destOrd="0" parTransId="{046AD32D-37D7-4535-BF06-9B08E2D6B255}" sibTransId="{1C0E4A4D-5AAB-4362-87AA-A63F9F1AD29E}"/>
    <dgm:cxn modelId="{F63AD498-8D30-4BD2-BC2A-B96C8A18A2AD}" type="presOf" srcId="{853A31FD-8597-4FD0-BC3E-50A954637352}" destId="{8191DA30-BC26-4C6B-B217-71EB0A710664}" srcOrd="0" destOrd="0" presId="urn:microsoft.com/office/officeart/2005/8/layout/hProcess7#1"/>
    <dgm:cxn modelId="{FF61EE78-B99D-4308-9E58-A79BECA4008A}" type="presOf" srcId="{040757CF-33F0-416D-986E-D6AF40413EF6}" destId="{8191DA30-BC26-4C6B-B217-71EB0A710664}" srcOrd="0" destOrd="3" presId="urn:microsoft.com/office/officeart/2005/8/layout/hProcess7#1"/>
    <dgm:cxn modelId="{E47DD529-0D6E-4503-945B-84E67680CFEC}" srcId="{4B01A629-3674-4760-9BC1-6DFD21A66C70}" destId="{25846A1B-1A86-48C6-A12E-F7BE080DBB9E}" srcOrd="2" destOrd="0" parTransId="{9C413582-146B-42E2-9B1F-AEB00CED7B0E}" sibTransId="{E6C60FF1-5252-481E-936F-871BB66220CC}"/>
    <dgm:cxn modelId="{AB5597DE-A411-4F87-A932-5BFD3CE1CCB5}" srcId="{560D889A-EDEA-4DE2-AD41-0C8A9CA3349E}" destId="{EF4B1DBD-BCC3-4F2E-B6CF-3302F21250E4}" srcOrd="1" destOrd="0" parTransId="{62935BCB-1D7B-48F0-B07F-ED8A10481B18}" sibTransId="{9A315DDD-AA28-4247-A14D-FFE1CFC4555D}"/>
    <dgm:cxn modelId="{E6B23857-78D4-4349-BA93-4FEA9D363AF9}" srcId="{4B01A629-3674-4760-9BC1-6DFD21A66C70}" destId="{CD20FE85-C217-4D83-A458-6F6AD9364553}" srcOrd="3" destOrd="0" parTransId="{B5C4A0AC-D2EA-48D2-8B55-EA26C0477CC4}" sibTransId="{D93E9AA0-B25A-4BB5-81C8-3E58A5AA1798}"/>
    <dgm:cxn modelId="{95630340-724C-4C99-BF3C-1060B293927C}" type="presOf" srcId="{560D889A-EDEA-4DE2-AD41-0C8A9CA3349E}" destId="{7DE54CF1-1864-4B6E-BF9E-E6BA63E0F0CD}" srcOrd="0" destOrd="0" presId="urn:microsoft.com/office/officeart/2005/8/layout/hProcess7#1"/>
    <dgm:cxn modelId="{4C6345EE-F7CE-4B30-80E3-27F7C357A379}" type="presOf" srcId="{A9152600-D656-42C4-8DC2-3BA8516C86A4}" destId="{0C6B91E2-2BC6-4921-A111-2F37A765D70D}" srcOrd="1" destOrd="0" presId="urn:microsoft.com/office/officeart/2005/8/layout/hProcess7#1"/>
    <dgm:cxn modelId="{41ABC416-B75D-4923-8538-19874996A236}" srcId="{A9152600-D656-42C4-8DC2-3BA8516C86A4}" destId="{FD145C0B-F269-4265-ADA4-A1433E9A0C5B}" srcOrd="3" destOrd="0" parTransId="{167ADD91-1B83-4164-9DD6-015DA8EB3D6F}" sibTransId="{08E6640D-4A21-412C-A51D-91416CE6BC8D}"/>
    <dgm:cxn modelId="{9BCD4E1E-8601-401C-A087-64434E9D7DF9}" type="presOf" srcId="{4B01A629-3674-4760-9BC1-6DFD21A66C70}" destId="{FA376F71-820C-478E-9711-A93719308C2E}" srcOrd="0" destOrd="0" presId="urn:microsoft.com/office/officeart/2005/8/layout/hProcess7#1"/>
    <dgm:cxn modelId="{F82CDBB5-F900-485B-B4BA-FF41DD0E5B28}" srcId="{4B01A629-3674-4760-9BC1-6DFD21A66C70}" destId="{1A949B50-6AAD-4B84-8463-8DD3558710D5}" srcOrd="0" destOrd="0" parTransId="{C8B0664F-8543-4EDB-B838-2CCD5DEB85C0}" sibTransId="{B94CCE84-C6B4-4D54-AAD7-6C71023D1E2B}"/>
    <dgm:cxn modelId="{50121FA1-9180-4C6C-A1EB-F5651BAD38C8}" type="presOf" srcId="{EF4B1DBD-BCC3-4F2E-B6CF-3302F21250E4}" destId="{8191DA30-BC26-4C6B-B217-71EB0A710664}" srcOrd="0" destOrd="1" presId="urn:microsoft.com/office/officeart/2005/8/layout/hProcess7#1"/>
    <dgm:cxn modelId="{B03E8B36-037E-4752-B387-0C786488E374}" type="presOf" srcId="{4B01A629-3674-4760-9BC1-6DFD21A66C70}" destId="{CF83A928-E7EE-4230-9EEE-72579BFC1A42}" srcOrd="1" destOrd="0" presId="urn:microsoft.com/office/officeart/2005/8/layout/hProcess7#1"/>
    <dgm:cxn modelId="{5E0FB5B0-292E-4444-8323-4AB3DA4EC524}" srcId="{A9152600-D656-42C4-8DC2-3BA8516C86A4}" destId="{DAC91A0B-403D-4993-9EB4-D856F743275E}" srcOrd="2" destOrd="0" parTransId="{29A4EF0B-92B9-4773-9E82-7651902382A2}" sibTransId="{8C2A8C75-FB51-4325-8B28-30890E8B04BE}"/>
    <dgm:cxn modelId="{26DD9307-DF69-4B9C-A1BD-55D49E6DDD3A}" type="presOf" srcId="{FD145C0B-F269-4265-ADA4-A1433E9A0C5B}" destId="{2C7FA5DB-2F79-41AD-AF63-BD5FB60A0A15}" srcOrd="0" destOrd="3" presId="urn:microsoft.com/office/officeart/2005/8/layout/hProcess7#1"/>
    <dgm:cxn modelId="{E9F7F18C-157D-4F36-879B-DB1B9B9A9054}" type="presOf" srcId="{3429D2AB-58C5-4BF0-8AEF-9F389CDFC40B}" destId="{4EC7EAE6-2089-4590-8B47-6D7BFB8ED35D}" srcOrd="0" destOrd="0" presId="urn:microsoft.com/office/officeart/2005/8/layout/hProcess7#1"/>
    <dgm:cxn modelId="{F3723AF8-55F2-47DC-AEC8-48F9CC9C8B34}" type="presOf" srcId="{4F7E2C5A-99CB-4452-835A-C06B63EDB7DE}" destId="{8191DA30-BC26-4C6B-B217-71EB0A710664}" srcOrd="0" destOrd="2" presId="urn:microsoft.com/office/officeart/2005/8/layout/hProcess7#1"/>
    <dgm:cxn modelId="{20395FFC-596F-46A5-AAC0-353495A88055}" type="presOf" srcId="{533D3105-EAA0-4FDC-B537-2F94824424CE}" destId="{2C7FA5DB-2F79-41AD-AF63-BD5FB60A0A15}" srcOrd="0" destOrd="4" presId="urn:microsoft.com/office/officeart/2005/8/layout/hProcess7#1"/>
    <dgm:cxn modelId="{B451F399-A0B9-4738-94B8-AF3608F24525}" type="presOf" srcId="{25846A1B-1A86-48C6-A12E-F7BE080DBB9E}" destId="{36BF6C69-2307-406C-821D-643BCA71BA94}" srcOrd="0" destOrd="2" presId="urn:microsoft.com/office/officeart/2005/8/layout/hProcess7#1"/>
    <dgm:cxn modelId="{8276D223-BABD-44E0-84B4-4E51A426D336}" type="presOf" srcId="{A9152600-D656-42C4-8DC2-3BA8516C86A4}" destId="{1113A14B-9B54-4154-BA9A-3605B762CF72}" srcOrd="0" destOrd="0" presId="urn:microsoft.com/office/officeart/2005/8/layout/hProcess7#1"/>
    <dgm:cxn modelId="{513023D3-D5CB-4E83-B189-24C59E0FD6FD}" srcId="{560D889A-EDEA-4DE2-AD41-0C8A9CA3349E}" destId="{853A31FD-8597-4FD0-BC3E-50A954637352}" srcOrd="0" destOrd="0" parTransId="{BB377FD2-CB75-47D7-B647-D8CCECC6D6B3}" sibTransId="{14D42CEA-E5C3-433C-B729-D592F7201CB7}"/>
    <dgm:cxn modelId="{950CA9AE-7537-4706-B67D-E1F8AE14CDD2}" type="presOf" srcId="{560D889A-EDEA-4DE2-AD41-0C8A9CA3349E}" destId="{9C0F2473-6138-447D-89F2-284926305BC5}" srcOrd="1" destOrd="0" presId="urn:microsoft.com/office/officeart/2005/8/layout/hProcess7#1"/>
    <dgm:cxn modelId="{B4E57234-51EA-4EAB-84B7-36D845642D65}" type="presParOf" srcId="{4EC7EAE6-2089-4590-8B47-6D7BFB8ED35D}" destId="{4E6A5FE6-8D5E-4522-8D40-8871FC822F6D}" srcOrd="0" destOrd="0" presId="urn:microsoft.com/office/officeart/2005/8/layout/hProcess7#1"/>
    <dgm:cxn modelId="{999DDFD8-09B8-485F-A464-E394B56CAA10}" type="presParOf" srcId="{4E6A5FE6-8D5E-4522-8D40-8871FC822F6D}" destId="{1113A14B-9B54-4154-BA9A-3605B762CF72}" srcOrd="0" destOrd="0" presId="urn:microsoft.com/office/officeart/2005/8/layout/hProcess7#1"/>
    <dgm:cxn modelId="{6B7C3071-2452-4695-8AD5-29A34F4BB66E}" type="presParOf" srcId="{4E6A5FE6-8D5E-4522-8D40-8871FC822F6D}" destId="{0C6B91E2-2BC6-4921-A111-2F37A765D70D}" srcOrd="1" destOrd="0" presId="urn:microsoft.com/office/officeart/2005/8/layout/hProcess7#1"/>
    <dgm:cxn modelId="{4D9729EA-29C0-4753-A35F-C3B3B077510A}" type="presParOf" srcId="{4E6A5FE6-8D5E-4522-8D40-8871FC822F6D}" destId="{2C7FA5DB-2F79-41AD-AF63-BD5FB60A0A15}" srcOrd="2" destOrd="0" presId="urn:microsoft.com/office/officeart/2005/8/layout/hProcess7#1"/>
    <dgm:cxn modelId="{28631CD5-3B4C-47E1-8266-8AA61503BB2C}" type="presParOf" srcId="{4EC7EAE6-2089-4590-8B47-6D7BFB8ED35D}" destId="{9FC3D319-CA08-4DC8-9436-873EE963AC25}" srcOrd="1" destOrd="0" presId="urn:microsoft.com/office/officeart/2005/8/layout/hProcess7#1"/>
    <dgm:cxn modelId="{7C87EF88-85A5-44D8-8FF0-CCF1F2CA4329}" type="presParOf" srcId="{4EC7EAE6-2089-4590-8B47-6D7BFB8ED35D}" destId="{49204A02-77DB-4335-9CBA-F6DB807B4F05}" srcOrd="2" destOrd="0" presId="urn:microsoft.com/office/officeart/2005/8/layout/hProcess7#1"/>
    <dgm:cxn modelId="{F1A58E88-3DC8-4195-884D-646202B5E5BF}" type="presParOf" srcId="{49204A02-77DB-4335-9CBA-F6DB807B4F05}" destId="{656965D5-2BF9-4B3E-ACC9-5231DDC40677}" srcOrd="0" destOrd="0" presId="urn:microsoft.com/office/officeart/2005/8/layout/hProcess7#1"/>
    <dgm:cxn modelId="{635C507A-9564-4EAE-8DE4-9B146135E530}" type="presParOf" srcId="{49204A02-77DB-4335-9CBA-F6DB807B4F05}" destId="{D3B6064F-5C6F-4165-8BA6-56329B85E529}" srcOrd="1" destOrd="0" presId="urn:microsoft.com/office/officeart/2005/8/layout/hProcess7#1"/>
    <dgm:cxn modelId="{65C6E4EF-001F-43C4-9693-8A300E8EFAED}" type="presParOf" srcId="{49204A02-77DB-4335-9CBA-F6DB807B4F05}" destId="{AA495392-5C3F-4875-9C0E-5D4D8E27A2BB}" srcOrd="2" destOrd="0" presId="urn:microsoft.com/office/officeart/2005/8/layout/hProcess7#1"/>
    <dgm:cxn modelId="{A1C2ED56-1849-46F3-A7A9-F2870E355A28}" type="presParOf" srcId="{4EC7EAE6-2089-4590-8B47-6D7BFB8ED35D}" destId="{6D11E767-8836-4ECA-8E0F-E388FF675BF2}" srcOrd="3" destOrd="0" presId="urn:microsoft.com/office/officeart/2005/8/layout/hProcess7#1"/>
    <dgm:cxn modelId="{370EF210-A98D-4ACC-BA78-C688FBF25392}" type="presParOf" srcId="{4EC7EAE6-2089-4590-8B47-6D7BFB8ED35D}" destId="{8B3B3A79-6054-48D7-91FB-4346A500E116}" srcOrd="4" destOrd="0" presId="urn:microsoft.com/office/officeart/2005/8/layout/hProcess7#1"/>
    <dgm:cxn modelId="{79988C4C-C9C5-4EA7-9B85-A57C639002BB}" type="presParOf" srcId="{8B3B3A79-6054-48D7-91FB-4346A500E116}" destId="{7DE54CF1-1864-4B6E-BF9E-E6BA63E0F0CD}" srcOrd="0" destOrd="0" presId="urn:microsoft.com/office/officeart/2005/8/layout/hProcess7#1"/>
    <dgm:cxn modelId="{9FDB8635-616E-4A0D-8B31-854A39AC3793}" type="presParOf" srcId="{8B3B3A79-6054-48D7-91FB-4346A500E116}" destId="{9C0F2473-6138-447D-89F2-284926305BC5}" srcOrd="1" destOrd="0" presId="urn:microsoft.com/office/officeart/2005/8/layout/hProcess7#1"/>
    <dgm:cxn modelId="{C5C48677-6B10-429A-9265-54DB1F9600AA}" type="presParOf" srcId="{8B3B3A79-6054-48D7-91FB-4346A500E116}" destId="{8191DA30-BC26-4C6B-B217-71EB0A710664}" srcOrd="2" destOrd="0" presId="urn:microsoft.com/office/officeart/2005/8/layout/hProcess7#1"/>
    <dgm:cxn modelId="{6C4C8E7B-EED9-4378-8CBB-A30FFC319DF4}" type="presParOf" srcId="{4EC7EAE6-2089-4590-8B47-6D7BFB8ED35D}" destId="{E3336626-03EB-4AE4-8B0B-1DD7B2DF86E1}" srcOrd="5" destOrd="0" presId="urn:microsoft.com/office/officeart/2005/8/layout/hProcess7#1"/>
    <dgm:cxn modelId="{C4899008-5B69-4E3A-B8CB-46933D19CF61}" type="presParOf" srcId="{4EC7EAE6-2089-4590-8B47-6D7BFB8ED35D}" destId="{269FE53A-63B6-4573-B78C-53F18001F970}" srcOrd="6" destOrd="0" presId="urn:microsoft.com/office/officeart/2005/8/layout/hProcess7#1"/>
    <dgm:cxn modelId="{34DC830D-193D-42B6-B1AC-13365885BF42}" type="presParOf" srcId="{269FE53A-63B6-4573-B78C-53F18001F970}" destId="{0F039F68-CA3F-4414-AEC8-C2FB1A24E2EE}" srcOrd="0" destOrd="0" presId="urn:microsoft.com/office/officeart/2005/8/layout/hProcess7#1"/>
    <dgm:cxn modelId="{FAD388B8-252B-4144-A56B-7EDCBFD3E787}" type="presParOf" srcId="{269FE53A-63B6-4573-B78C-53F18001F970}" destId="{909784D3-DC29-4CE1-B2BA-F3F8C19E827B}" srcOrd="1" destOrd="0" presId="urn:microsoft.com/office/officeart/2005/8/layout/hProcess7#1"/>
    <dgm:cxn modelId="{B82814CD-09A4-4F6D-81B2-D25FE449C432}" type="presParOf" srcId="{269FE53A-63B6-4573-B78C-53F18001F970}" destId="{E6DBCFD2-B320-47EF-B225-9BEDBF39D46C}" srcOrd="2" destOrd="0" presId="urn:microsoft.com/office/officeart/2005/8/layout/hProcess7#1"/>
    <dgm:cxn modelId="{F202533B-4F7A-41EB-ACDF-97FE5EB523CD}" type="presParOf" srcId="{4EC7EAE6-2089-4590-8B47-6D7BFB8ED35D}" destId="{C23B8F6B-9862-4AD3-9B93-C8777E2EDC3D}" srcOrd="7" destOrd="0" presId="urn:microsoft.com/office/officeart/2005/8/layout/hProcess7#1"/>
    <dgm:cxn modelId="{9FD559FA-1E66-4458-9594-C9C718E295EE}" type="presParOf" srcId="{4EC7EAE6-2089-4590-8B47-6D7BFB8ED35D}" destId="{CBBE7FF7-FCB9-456C-9C6B-0FE39E3FE3E2}" srcOrd="8" destOrd="0" presId="urn:microsoft.com/office/officeart/2005/8/layout/hProcess7#1"/>
    <dgm:cxn modelId="{CF51F800-2C85-4120-BC56-82BC3A85963E}" type="presParOf" srcId="{CBBE7FF7-FCB9-456C-9C6B-0FE39E3FE3E2}" destId="{FA376F71-820C-478E-9711-A93719308C2E}" srcOrd="0" destOrd="0" presId="urn:microsoft.com/office/officeart/2005/8/layout/hProcess7#1"/>
    <dgm:cxn modelId="{24056F04-ABFF-497A-A3B0-E876C5E6FBE2}" type="presParOf" srcId="{CBBE7FF7-FCB9-456C-9C6B-0FE39E3FE3E2}" destId="{CF83A928-E7EE-4230-9EEE-72579BFC1A42}" srcOrd="1" destOrd="0" presId="urn:microsoft.com/office/officeart/2005/8/layout/hProcess7#1"/>
    <dgm:cxn modelId="{7C04C387-5E4C-4FAE-A82E-F8EC597C3F1D}" type="presParOf" srcId="{CBBE7FF7-FCB9-456C-9C6B-0FE39E3FE3E2}" destId="{36BF6C69-2307-406C-821D-643BCA71BA94}" srcOrd="2" destOrd="0" presId="urn:microsoft.com/office/officeart/2005/8/layout/hProcess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6CFE8-72F1-48CF-A203-DBA9466100AE}">
      <dsp:nvSpPr>
        <dsp:cNvPr id="0" name=""/>
        <dsp:cNvSpPr/>
      </dsp:nvSpPr>
      <dsp:spPr>
        <a:xfrm>
          <a:off x="1991286" y="521226"/>
          <a:ext cx="3483510" cy="3483510"/>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63183A-8059-44B0-B77F-2A99FEE9EEA8}">
      <dsp:nvSpPr>
        <dsp:cNvPr id="0" name=""/>
        <dsp:cNvSpPr/>
      </dsp:nvSpPr>
      <dsp:spPr>
        <a:xfrm>
          <a:off x="1991286" y="521226"/>
          <a:ext cx="3483510" cy="3483510"/>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0BB1E-7465-4332-A6FB-F0F987265CC1}">
      <dsp:nvSpPr>
        <dsp:cNvPr id="0" name=""/>
        <dsp:cNvSpPr/>
      </dsp:nvSpPr>
      <dsp:spPr>
        <a:xfrm>
          <a:off x="1991286" y="521226"/>
          <a:ext cx="3483510" cy="3483510"/>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8E5D7-FDE6-4F58-A1F8-97A97E29CE1A}">
      <dsp:nvSpPr>
        <dsp:cNvPr id="0" name=""/>
        <dsp:cNvSpPr/>
      </dsp:nvSpPr>
      <dsp:spPr>
        <a:xfrm>
          <a:off x="1991286" y="521226"/>
          <a:ext cx="3483510" cy="3483510"/>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FCC5F8-BEE8-48E9-A3B1-4B0A8F49770A}">
      <dsp:nvSpPr>
        <dsp:cNvPr id="0" name=""/>
        <dsp:cNvSpPr/>
      </dsp:nvSpPr>
      <dsp:spPr>
        <a:xfrm>
          <a:off x="2930858" y="1460797"/>
          <a:ext cx="1604367" cy="16043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Pattern Decision Process:</a:t>
          </a:r>
        </a:p>
        <a:p>
          <a:pPr lvl="0" algn="ctr" defTabSz="622300">
            <a:lnSpc>
              <a:spcPct val="90000"/>
            </a:lnSpc>
            <a:spcBef>
              <a:spcPct val="0"/>
            </a:spcBef>
            <a:spcAft>
              <a:spcPct val="35000"/>
            </a:spcAft>
          </a:pPr>
          <a:r>
            <a:rPr lang="en-US" sz="900" kern="1200" dirty="0" smtClean="0"/>
            <a:t>File / object</a:t>
          </a:r>
        </a:p>
        <a:p>
          <a:pPr lvl="0" algn="ctr" defTabSz="622300">
            <a:lnSpc>
              <a:spcPct val="90000"/>
            </a:lnSpc>
            <a:spcBef>
              <a:spcPct val="0"/>
            </a:spcBef>
            <a:spcAft>
              <a:spcPct val="35000"/>
            </a:spcAft>
          </a:pPr>
          <a:r>
            <a:rPr lang="en-US" sz="900" kern="1200" dirty="0" smtClean="0"/>
            <a:t>Data</a:t>
          </a:r>
        </a:p>
        <a:p>
          <a:pPr lvl="0" algn="ctr" defTabSz="622300">
            <a:lnSpc>
              <a:spcPct val="90000"/>
            </a:lnSpc>
            <a:spcBef>
              <a:spcPct val="0"/>
            </a:spcBef>
            <a:spcAft>
              <a:spcPct val="35000"/>
            </a:spcAft>
          </a:pPr>
          <a:r>
            <a:rPr lang="en-US" sz="900" kern="1200" dirty="0" smtClean="0"/>
            <a:t>Database</a:t>
          </a:r>
        </a:p>
        <a:p>
          <a:pPr lvl="0" algn="ctr" defTabSz="622300">
            <a:lnSpc>
              <a:spcPct val="90000"/>
            </a:lnSpc>
            <a:spcBef>
              <a:spcPct val="0"/>
            </a:spcBef>
            <a:spcAft>
              <a:spcPct val="35000"/>
            </a:spcAft>
          </a:pPr>
          <a:r>
            <a:rPr lang="en-US" sz="900" kern="1200" dirty="0" smtClean="0"/>
            <a:t>Graveyard</a:t>
          </a:r>
          <a:endParaRPr lang="en-US" sz="900" kern="1200" dirty="0"/>
        </a:p>
      </dsp:txBody>
      <dsp:txXfrm>
        <a:off x="2930858" y="1460797"/>
        <a:ext cx="1604367" cy="1604367"/>
      </dsp:txXfrm>
    </dsp:sp>
    <dsp:sp modelId="{81232F1F-5A44-43FC-B1B7-17A6CF2518D6}">
      <dsp:nvSpPr>
        <dsp:cNvPr id="0" name=""/>
        <dsp:cNvSpPr/>
      </dsp:nvSpPr>
      <dsp:spPr>
        <a:xfrm>
          <a:off x="2970284" y="127"/>
          <a:ext cx="1525515" cy="112305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Strategy and Policies</a:t>
          </a:r>
          <a:endParaRPr lang="en-US" sz="1400" kern="1200" dirty="0"/>
        </a:p>
      </dsp:txBody>
      <dsp:txXfrm>
        <a:off x="2970284" y="127"/>
        <a:ext cx="1525515" cy="1123057"/>
      </dsp:txXfrm>
    </dsp:sp>
    <dsp:sp modelId="{61A0A46E-0A13-4F19-BACE-899637D28335}">
      <dsp:nvSpPr>
        <dsp:cNvPr id="0" name=""/>
        <dsp:cNvSpPr/>
      </dsp:nvSpPr>
      <dsp:spPr>
        <a:xfrm>
          <a:off x="4621088" y="1701452"/>
          <a:ext cx="1626557" cy="112305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Regulatory or Legal Requirements</a:t>
          </a:r>
          <a:endParaRPr lang="en-US" sz="1400" kern="1200" dirty="0"/>
        </a:p>
      </dsp:txBody>
      <dsp:txXfrm>
        <a:off x="4621088" y="1701452"/>
        <a:ext cx="1626557" cy="1123057"/>
      </dsp:txXfrm>
    </dsp:sp>
    <dsp:sp modelId="{E9DBD846-87C7-43B5-ADE5-3D5A79748283}">
      <dsp:nvSpPr>
        <dsp:cNvPr id="0" name=""/>
        <dsp:cNvSpPr/>
      </dsp:nvSpPr>
      <dsp:spPr>
        <a:xfrm>
          <a:off x="2894084" y="3402777"/>
          <a:ext cx="1677914" cy="112305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Mandatory Business Requirements</a:t>
          </a:r>
          <a:endParaRPr lang="en-US" sz="1400" kern="1200" dirty="0"/>
        </a:p>
      </dsp:txBody>
      <dsp:txXfrm>
        <a:off x="2894084" y="3402777"/>
        <a:ext cx="1677914" cy="1123057"/>
      </dsp:txXfrm>
    </dsp:sp>
    <dsp:sp modelId="{E196CBA5-D529-4E8A-8CBD-5BED01FF12B4}">
      <dsp:nvSpPr>
        <dsp:cNvPr id="0" name=""/>
        <dsp:cNvSpPr/>
      </dsp:nvSpPr>
      <dsp:spPr>
        <a:xfrm>
          <a:off x="1219954" y="1701452"/>
          <a:ext cx="1623524" cy="112305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Business &amp; System Analysis</a:t>
          </a:r>
          <a:endParaRPr lang="en-US" sz="1400" kern="1200" dirty="0"/>
        </a:p>
      </dsp:txBody>
      <dsp:txXfrm>
        <a:off x="1219954" y="1701452"/>
        <a:ext cx="1623524" cy="11230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3A14B-9B54-4154-BA9A-3605B762CF72}">
      <dsp:nvSpPr>
        <dsp:cNvPr id="0" name=""/>
        <dsp:cNvSpPr/>
      </dsp:nvSpPr>
      <dsp:spPr>
        <a:xfrm>
          <a:off x="0" y="0"/>
          <a:ext cx="2771393" cy="1757763"/>
        </a:xfrm>
        <a:prstGeom prst="roundRect">
          <a:avLst>
            <a:gd name="adj" fmla="val 5000"/>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GB" sz="1400" kern="1200" dirty="0" smtClean="0">
              <a:latin typeface="Gill Sans MT" pitchFamily="34" charset="0"/>
            </a:rPr>
            <a:t>Key  Activities</a:t>
          </a:r>
          <a:endParaRPr lang="en-GB" sz="1400" kern="1200" dirty="0">
            <a:latin typeface="Gill Sans MT" pitchFamily="34" charset="0"/>
          </a:endParaRPr>
        </a:p>
      </dsp:txBody>
      <dsp:txXfrm rot="16200000">
        <a:off x="-443543" y="443543"/>
        <a:ext cx="1441365" cy="554278"/>
      </dsp:txXfrm>
    </dsp:sp>
    <dsp:sp modelId="{2C7FA5DB-2F79-41AD-AF63-BD5FB60A0A15}">
      <dsp:nvSpPr>
        <dsp:cNvPr id="0" name=""/>
        <dsp:cNvSpPr/>
      </dsp:nvSpPr>
      <dsp:spPr>
        <a:xfrm>
          <a:off x="557088" y="0"/>
          <a:ext cx="2064688" cy="175776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smtClean="0">
              <a:solidFill>
                <a:schemeClr val="bg1"/>
              </a:solidFill>
              <a:latin typeface="Gill Sans MT" pitchFamily="34" charset="0"/>
            </a:rPr>
            <a:t>Project Management / Quality  Management</a:t>
          </a:r>
          <a:endParaRPr lang="en-GB" sz="1100" kern="1200" dirty="0">
            <a:solidFill>
              <a:schemeClr val="bg1"/>
            </a:solidFill>
            <a:latin typeface="Gill Sans MT" pitchFamily="34" charset="0"/>
          </a:endParaRPr>
        </a:p>
        <a:p>
          <a:pPr lvl="0" algn="l" defTabSz="488950">
            <a:lnSpc>
              <a:spcPct val="90000"/>
            </a:lnSpc>
            <a:spcBef>
              <a:spcPct val="0"/>
            </a:spcBef>
            <a:spcAft>
              <a:spcPct val="35000"/>
            </a:spcAft>
          </a:pPr>
          <a:r>
            <a:rPr lang="en-GB" sz="1100" kern="1200" dirty="0" smtClean="0">
              <a:solidFill>
                <a:schemeClr val="bg1"/>
              </a:solidFill>
              <a:latin typeface="Gill Sans MT" pitchFamily="34" charset="0"/>
            </a:rPr>
            <a:t>Requirements Gathering / Analysis</a:t>
          </a:r>
          <a:endParaRPr lang="en-GB" sz="1100" kern="1200" dirty="0">
            <a:solidFill>
              <a:schemeClr val="bg1"/>
            </a:solidFill>
            <a:latin typeface="Gill Sans MT" pitchFamily="34" charset="0"/>
          </a:endParaRPr>
        </a:p>
        <a:p>
          <a:pPr lvl="0" algn="l" defTabSz="488950">
            <a:lnSpc>
              <a:spcPct val="90000"/>
            </a:lnSpc>
            <a:spcBef>
              <a:spcPct val="0"/>
            </a:spcBef>
            <a:spcAft>
              <a:spcPct val="35000"/>
            </a:spcAft>
          </a:pPr>
          <a:r>
            <a:rPr lang="en-GB" sz="1100" kern="1200" dirty="0" smtClean="0">
              <a:solidFill>
                <a:schemeClr val="bg1"/>
              </a:solidFill>
              <a:latin typeface="Gill Sans MT" pitchFamily="34" charset="0"/>
            </a:rPr>
            <a:t>Liaison with various functional groups </a:t>
          </a:r>
          <a:endParaRPr lang="en-GB" sz="1100" kern="1200" dirty="0">
            <a:solidFill>
              <a:schemeClr val="bg1"/>
            </a:solidFill>
            <a:latin typeface="Gill Sans MT" pitchFamily="34" charset="0"/>
          </a:endParaRPr>
        </a:p>
        <a:p>
          <a:pPr lvl="0" algn="l" defTabSz="488950">
            <a:lnSpc>
              <a:spcPct val="90000"/>
            </a:lnSpc>
            <a:spcBef>
              <a:spcPct val="0"/>
            </a:spcBef>
            <a:spcAft>
              <a:spcPct val="35000"/>
            </a:spcAft>
          </a:pPr>
          <a:r>
            <a:rPr lang="en-GB" sz="1100" kern="1200" dirty="0" smtClean="0">
              <a:solidFill>
                <a:schemeClr val="bg1"/>
              </a:solidFill>
              <a:latin typeface="Gill Sans MT" pitchFamily="34" charset="0"/>
            </a:rPr>
            <a:t>Data Extraction &amp; transformation (if required)</a:t>
          </a:r>
          <a:endParaRPr lang="en-GB" sz="1100" kern="1200" dirty="0">
            <a:solidFill>
              <a:schemeClr val="bg1"/>
            </a:solidFill>
            <a:latin typeface="Gill Sans MT" pitchFamily="34" charset="0"/>
          </a:endParaRPr>
        </a:p>
        <a:p>
          <a:pPr lvl="0" algn="l" defTabSz="488950">
            <a:lnSpc>
              <a:spcPct val="90000"/>
            </a:lnSpc>
            <a:spcBef>
              <a:spcPct val="0"/>
            </a:spcBef>
            <a:spcAft>
              <a:spcPct val="35000"/>
            </a:spcAft>
          </a:pPr>
          <a:r>
            <a:rPr lang="en-GB" sz="1100" kern="1200" dirty="0" smtClean="0">
              <a:solidFill>
                <a:schemeClr val="bg1"/>
              </a:solidFill>
              <a:latin typeface="Gill Sans MT" pitchFamily="34" charset="0"/>
            </a:rPr>
            <a:t>Data testing / Verification (if required)</a:t>
          </a:r>
        </a:p>
      </dsp:txBody>
      <dsp:txXfrm>
        <a:off x="557088" y="0"/>
        <a:ext cx="2064688" cy="1757763"/>
      </dsp:txXfrm>
    </dsp:sp>
    <dsp:sp modelId="{7DE54CF1-1864-4B6E-BF9E-E6BA63E0F0CD}">
      <dsp:nvSpPr>
        <dsp:cNvPr id="0" name=""/>
        <dsp:cNvSpPr/>
      </dsp:nvSpPr>
      <dsp:spPr>
        <a:xfrm>
          <a:off x="2870460" y="0"/>
          <a:ext cx="2810145" cy="1757763"/>
        </a:xfrm>
        <a:prstGeom prst="roundRect">
          <a:avLst>
            <a:gd name="adj" fmla="val 5000"/>
          </a:avLst>
        </a:prstGeom>
        <a:solidFill>
          <a:schemeClr val="accent1"/>
        </a:solidFill>
        <a:ln w="1905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GB" sz="1400" kern="1200" dirty="0" smtClean="0">
              <a:latin typeface="Gill Sans MT" pitchFamily="34" charset="0"/>
            </a:rPr>
            <a:t>Standard Deliverables</a:t>
          </a:r>
          <a:endParaRPr lang="en-GB" sz="1400" kern="1200" dirty="0"/>
        </a:p>
      </dsp:txBody>
      <dsp:txXfrm rot="16200000">
        <a:off x="2430792" y="439668"/>
        <a:ext cx="1441365" cy="562029"/>
      </dsp:txXfrm>
    </dsp:sp>
    <dsp:sp modelId="{D3B6064F-5C6F-4165-8BA6-56329B85E529}">
      <dsp:nvSpPr>
        <dsp:cNvPr id="0" name=""/>
        <dsp:cNvSpPr/>
      </dsp:nvSpPr>
      <dsp:spPr>
        <a:xfrm rot="5400000">
          <a:off x="2755380" y="1295760"/>
          <a:ext cx="258260" cy="421521"/>
        </a:xfrm>
        <a:prstGeom prst="flowChartExtract">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8191DA30-BC26-4C6B-B217-71EB0A710664}">
      <dsp:nvSpPr>
        <dsp:cNvPr id="0" name=""/>
        <dsp:cNvSpPr/>
      </dsp:nvSpPr>
      <dsp:spPr>
        <a:xfrm>
          <a:off x="3432489" y="0"/>
          <a:ext cx="2093558" cy="175776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smtClean="0">
              <a:latin typeface="Gill Sans MT" pitchFamily="34" charset="0"/>
            </a:rPr>
            <a:t>Project Plan</a:t>
          </a:r>
          <a:endParaRPr lang="en-GB" sz="1100" kern="1200" dirty="0">
            <a:latin typeface="Gill Sans MT" pitchFamily="34" charset="0"/>
          </a:endParaRPr>
        </a:p>
        <a:p>
          <a:pPr lvl="0" algn="l" defTabSz="488950">
            <a:lnSpc>
              <a:spcPct val="90000"/>
            </a:lnSpc>
            <a:spcBef>
              <a:spcPct val="0"/>
            </a:spcBef>
            <a:spcAft>
              <a:spcPct val="35000"/>
            </a:spcAft>
          </a:pPr>
          <a:r>
            <a:rPr lang="en-GB" sz="1100" kern="1200" dirty="0" smtClean="0">
              <a:latin typeface="Gill Sans MT" pitchFamily="34" charset="0"/>
            </a:rPr>
            <a:t>Decommissioning Plan</a:t>
          </a:r>
          <a:endParaRPr lang="en-GB" sz="1100" kern="1200" dirty="0"/>
        </a:p>
        <a:p>
          <a:pPr lvl="0" algn="l" defTabSz="488950">
            <a:lnSpc>
              <a:spcPct val="90000"/>
            </a:lnSpc>
            <a:spcBef>
              <a:spcPct val="0"/>
            </a:spcBef>
            <a:spcAft>
              <a:spcPct val="35000"/>
            </a:spcAft>
          </a:pPr>
          <a:r>
            <a:rPr lang="en-GB" sz="1100" kern="1200" dirty="0" smtClean="0">
              <a:latin typeface="Gill Sans MT" pitchFamily="34" charset="0"/>
            </a:rPr>
            <a:t>Decommissioning Report</a:t>
          </a:r>
          <a:endParaRPr lang="en-GB" sz="1100" kern="1200" dirty="0">
            <a:latin typeface="Gill Sans MT" pitchFamily="34" charset="0"/>
          </a:endParaRPr>
        </a:p>
        <a:p>
          <a:pPr lvl="0" algn="l" defTabSz="488950">
            <a:lnSpc>
              <a:spcPct val="90000"/>
            </a:lnSpc>
            <a:spcBef>
              <a:spcPct val="0"/>
            </a:spcBef>
            <a:spcAft>
              <a:spcPct val="35000"/>
            </a:spcAft>
          </a:pPr>
          <a:r>
            <a:rPr lang="en-GB" sz="1100" kern="1200" dirty="0" smtClean="0">
              <a:latin typeface="Gill Sans MT" pitchFamily="34" charset="0"/>
            </a:rPr>
            <a:t>Weekly Progress Report</a:t>
          </a:r>
          <a:endParaRPr lang="en-GB" sz="1100" kern="1200" dirty="0"/>
        </a:p>
      </dsp:txBody>
      <dsp:txXfrm>
        <a:off x="3432489" y="0"/>
        <a:ext cx="2093558" cy="1757763"/>
      </dsp:txXfrm>
    </dsp:sp>
    <dsp:sp modelId="{FA376F71-820C-478E-9711-A93719308C2E}">
      <dsp:nvSpPr>
        <dsp:cNvPr id="0" name=""/>
        <dsp:cNvSpPr/>
      </dsp:nvSpPr>
      <dsp:spPr>
        <a:xfrm>
          <a:off x="5779672" y="0"/>
          <a:ext cx="2810145" cy="1757763"/>
        </a:xfrm>
        <a:prstGeom prst="roundRect">
          <a:avLst>
            <a:gd name="adj" fmla="val 5000"/>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GB" sz="1400" kern="1200" dirty="0" smtClean="0">
              <a:latin typeface="Gill Sans MT" pitchFamily="34" charset="0"/>
            </a:rPr>
            <a:t>Optional Deliverables</a:t>
          </a:r>
          <a:endParaRPr lang="en-GB" sz="1400" kern="1200" dirty="0">
            <a:latin typeface="Gill Sans MT" pitchFamily="34" charset="0"/>
          </a:endParaRPr>
        </a:p>
      </dsp:txBody>
      <dsp:txXfrm rot="16200000">
        <a:off x="5340004" y="439668"/>
        <a:ext cx="1441365" cy="562029"/>
      </dsp:txXfrm>
    </dsp:sp>
    <dsp:sp modelId="{909784D3-DC29-4CE1-B2BA-F3F8C19E827B}">
      <dsp:nvSpPr>
        <dsp:cNvPr id="0" name=""/>
        <dsp:cNvSpPr/>
      </dsp:nvSpPr>
      <dsp:spPr>
        <a:xfrm rot="5400000">
          <a:off x="5663881" y="1295760"/>
          <a:ext cx="258260" cy="421521"/>
        </a:xfrm>
        <a:prstGeom prst="flowChartExtra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36BF6C69-2307-406C-821D-643BCA71BA94}">
      <dsp:nvSpPr>
        <dsp:cNvPr id="0" name=""/>
        <dsp:cNvSpPr/>
      </dsp:nvSpPr>
      <dsp:spPr>
        <a:xfrm>
          <a:off x="6341701" y="0"/>
          <a:ext cx="2093558" cy="175776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smtClean="0">
              <a:latin typeface="Gill Sans MT" pitchFamily="34" charset="0"/>
            </a:rPr>
            <a:t>Archival/Data Migration Plan</a:t>
          </a:r>
        </a:p>
        <a:p>
          <a:pPr lvl="0" algn="l" defTabSz="488950">
            <a:lnSpc>
              <a:spcPct val="90000"/>
            </a:lnSpc>
            <a:spcBef>
              <a:spcPct val="0"/>
            </a:spcBef>
            <a:spcAft>
              <a:spcPct val="35000"/>
            </a:spcAft>
          </a:pPr>
          <a:r>
            <a:rPr lang="en-GB" sz="1100" kern="1200" dirty="0" smtClean="0">
              <a:latin typeface="Gill Sans MT" pitchFamily="34" charset="0"/>
            </a:rPr>
            <a:t>Archival/Data Migration Report</a:t>
          </a:r>
          <a:endParaRPr lang="en-GB" sz="1100" kern="1200" dirty="0">
            <a:latin typeface="Gill Sans MT" pitchFamily="34" charset="0"/>
          </a:endParaRPr>
        </a:p>
        <a:p>
          <a:pPr lvl="0" algn="l" defTabSz="488950">
            <a:lnSpc>
              <a:spcPct val="90000"/>
            </a:lnSpc>
            <a:spcBef>
              <a:spcPct val="0"/>
            </a:spcBef>
            <a:spcAft>
              <a:spcPct val="35000"/>
            </a:spcAft>
          </a:pPr>
          <a:r>
            <a:rPr lang="en-GB" sz="1100" kern="1200" dirty="0" smtClean="0">
              <a:latin typeface="Gill Sans MT" pitchFamily="34" charset="0"/>
            </a:rPr>
            <a:t>Test  / Verification Plan</a:t>
          </a:r>
          <a:endParaRPr lang="en-GB" sz="1100" kern="1200" dirty="0">
            <a:latin typeface="Gill Sans MT" pitchFamily="34" charset="0"/>
          </a:endParaRPr>
        </a:p>
        <a:p>
          <a:pPr lvl="0" algn="l" defTabSz="488950">
            <a:lnSpc>
              <a:spcPct val="90000"/>
            </a:lnSpc>
            <a:spcBef>
              <a:spcPct val="0"/>
            </a:spcBef>
            <a:spcAft>
              <a:spcPct val="35000"/>
            </a:spcAft>
          </a:pPr>
          <a:r>
            <a:rPr lang="en-GB" sz="1100" kern="1200" dirty="0" smtClean="0">
              <a:latin typeface="Gill Sans MT" pitchFamily="34" charset="0"/>
            </a:rPr>
            <a:t>Test Cases </a:t>
          </a:r>
          <a:endParaRPr lang="en-GB" sz="1100" kern="1200" dirty="0">
            <a:latin typeface="Gill Sans MT" pitchFamily="34" charset="0"/>
          </a:endParaRPr>
        </a:p>
        <a:p>
          <a:pPr lvl="0" algn="l" defTabSz="488950">
            <a:lnSpc>
              <a:spcPct val="90000"/>
            </a:lnSpc>
            <a:spcBef>
              <a:spcPct val="0"/>
            </a:spcBef>
            <a:spcAft>
              <a:spcPct val="35000"/>
            </a:spcAft>
          </a:pPr>
          <a:r>
            <a:rPr lang="en-GB" sz="1100" kern="1200" dirty="0" smtClean="0">
              <a:latin typeface="Gill Sans MT" pitchFamily="34" charset="0"/>
            </a:rPr>
            <a:t>Test / Verification Report</a:t>
          </a:r>
          <a:endParaRPr lang="en-GB" sz="1100" kern="1200" dirty="0">
            <a:latin typeface="Gill Sans MT" pitchFamily="34" charset="0"/>
          </a:endParaRPr>
        </a:p>
      </dsp:txBody>
      <dsp:txXfrm>
        <a:off x="6341701" y="0"/>
        <a:ext cx="2093558" cy="17577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C496D0-81D8-4C6D-AD0A-8D57726CDBC2}" type="datetimeFigureOut">
              <a:rPr lang="en-US" smtClean="0"/>
              <a:pPr/>
              <a:t>5/10/2016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B3E9C9-411A-422D-A030-5EE76D2657E0}" type="slidenum">
              <a:rPr lang="en-US" smtClean="0"/>
              <a:pPr/>
              <a:t>‹#›</a:t>
            </a:fld>
            <a:endParaRPr lang="en-US"/>
          </a:p>
        </p:txBody>
      </p:sp>
    </p:spTree>
    <p:extLst>
      <p:ext uri="{BB962C8B-B14F-4D97-AF65-F5344CB8AC3E}">
        <p14:creationId xmlns:p14="http://schemas.microsoft.com/office/powerpoint/2010/main" xmlns="" val="65665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uliensauctions.com/press/2010/star-trek-2.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 front – this presentation</a:t>
            </a:r>
            <a:r>
              <a:rPr lang="en-US" baseline="0" dirty="0" smtClean="0"/>
              <a:t> is based on my experience in a regulated </a:t>
            </a:r>
            <a:r>
              <a:rPr lang="en-US" baseline="0" dirty="0" err="1" smtClean="0"/>
              <a:t>pharma</a:t>
            </a:r>
            <a:r>
              <a:rPr lang="en-US" baseline="0" dirty="0" smtClean="0"/>
              <a:t> setting, and is influenced by the structure and processes within which we operate; </a:t>
            </a:r>
          </a:p>
          <a:p>
            <a:endParaRPr lang="en-US" baseline="0" dirty="0" smtClean="0"/>
          </a:p>
          <a:p>
            <a:r>
              <a:rPr lang="en-US" baseline="0" dirty="0" smtClean="0"/>
              <a:t>the opinions and suggestions within are my own.  In preparing for this presentation I have located some very helpful information, checklists, etc and those references are in the notes to my slides, which will be posted on our ARMA chapter website following today’s presentation.</a:t>
            </a:r>
          </a:p>
          <a:p>
            <a:endParaRPr lang="en-US" baseline="0" dirty="0" smtClean="0"/>
          </a:p>
          <a:p>
            <a:r>
              <a:rPr lang="en-US" baseline="0" dirty="0" smtClean="0"/>
              <a:t>Your own situation may differ, so this is just one approach.  </a:t>
            </a:r>
          </a:p>
          <a:p>
            <a:endParaRPr lang="en-US" dirty="0" smtClean="0">
              <a:sym typeface="Wingdings" pitchFamily="2" charset="2"/>
            </a:endParaRPr>
          </a:p>
          <a:p>
            <a:r>
              <a:rPr lang="en-US" dirty="0" smtClean="0"/>
              <a:t>I will use the term ‘system’ today to refer to IT systems</a:t>
            </a:r>
            <a:r>
              <a:rPr lang="en-US" baseline="0" dirty="0" smtClean="0"/>
              <a:t> and applications</a:t>
            </a:r>
          </a:p>
          <a:p>
            <a:endParaRPr lang="en-US" baseline="0" dirty="0" smtClean="0"/>
          </a:p>
          <a:p>
            <a:pPr defTabSz="931774">
              <a:defRPr/>
            </a:pPr>
            <a:r>
              <a:rPr lang="en-GB" dirty="0" smtClean="0"/>
              <a:t>Most of this discussion today will address </a:t>
            </a:r>
            <a:r>
              <a:rPr lang="en-GB" i="1" dirty="0" smtClean="0"/>
              <a:t>Retaining</a:t>
            </a:r>
            <a:r>
              <a:rPr lang="en-GB" dirty="0" smtClean="0"/>
              <a:t>  data – </a:t>
            </a:r>
          </a:p>
          <a:p>
            <a:pPr defTabSz="931774">
              <a:defRPr/>
            </a:pPr>
            <a:r>
              <a:rPr lang="en-GB" b="1" dirty="0" smtClean="0"/>
              <a:t>Archiving</a:t>
            </a:r>
            <a:r>
              <a:rPr lang="en-GB" dirty="0" smtClean="0"/>
              <a:t> data from a decommissioned system </a:t>
            </a:r>
            <a:r>
              <a:rPr lang="en-GB" b="1" dirty="0" smtClean="0"/>
              <a:t>is one solution to retaining,</a:t>
            </a:r>
            <a:r>
              <a:rPr lang="en-GB" dirty="0" smtClean="0"/>
              <a:t> </a:t>
            </a:r>
            <a:r>
              <a:rPr lang="en-GB" b="1" dirty="0" smtClean="0"/>
              <a:t>as is migrating data to a new live system. </a:t>
            </a:r>
          </a:p>
          <a:p>
            <a:pPr defTabSz="931774">
              <a:defRPr/>
            </a:pPr>
            <a:endParaRPr lang="en-GB" dirty="0" smtClean="0"/>
          </a:p>
          <a:p>
            <a:pPr defTabSz="931774">
              <a:defRPr/>
            </a:pPr>
            <a:r>
              <a:rPr lang="en-GB" dirty="0" smtClean="0"/>
              <a:t>In reality, both  migration to a live system and archiving are actually both forms of data migration, albeit with a different end destination.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a:t>
            </a:fld>
            <a:endParaRPr lang="en-US"/>
          </a:p>
        </p:txBody>
      </p:sp>
    </p:spTree>
    <p:extLst>
      <p:ext uri="{BB962C8B-B14F-4D97-AF65-F5344CB8AC3E}">
        <p14:creationId xmlns:p14="http://schemas.microsoft.com/office/powerpoint/2010/main" xmlns="" val="44311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Best Practice</a:t>
            </a:r>
            <a:r>
              <a:rPr lang="en-US" sz="2000" baseline="0" dirty="0" smtClean="0"/>
              <a:t> ensure that records and information are sustained through system and service transitions by strategies and processes specifically designed to support business and accountability.</a:t>
            </a:r>
          </a:p>
          <a:p>
            <a:endParaRPr lang="en-US" sz="2000" baseline="0" dirty="0" smtClean="0"/>
          </a:p>
          <a:p>
            <a:r>
              <a:rPr lang="en-US" sz="2000" baseline="0" dirty="0" smtClean="0"/>
              <a:t>This means organizations should document their migration strategies</a:t>
            </a:r>
          </a:p>
          <a:p>
            <a:r>
              <a:rPr lang="en-US" sz="2000" baseline="0" dirty="0" smtClean="0"/>
              <a:t> </a:t>
            </a:r>
          </a:p>
          <a:p>
            <a:r>
              <a:rPr lang="en-US" sz="2000" baseline="0" dirty="0" smtClean="0"/>
              <a:t>and, that migrating records and metadata from one system to another is a managed process </a:t>
            </a:r>
          </a:p>
          <a:p>
            <a:endParaRPr lang="en-US" sz="2000" baseline="0" dirty="0" smtClean="0"/>
          </a:p>
          <a:p>
            <a:r>
              <a:rPr lang="en-US" sz="2000" baseline="0" dirty="0" smtClean="0"/>
              <a:t>Which </a:t>
            </a:r>
            <a:r>
              <a:rPr lang="en-US" sz="2000" baseline="0" dirty="0" smtClean="0"/>
              <a:t>results in trustworthy and accessible records and </a:t>
            </a:r>
            <a:r>
              <a:rPr lang="en-US" sz="2000" baseline="0" dirty="0" smtClean="0"/>
              <a:t>information</a:t>
            </a:r>
          </a:p>
          <a:p>
            <a:endParaRPr lang="en-US" sz="2000" baseline="0" dirty="0" smtClean="0"/>
          </a:p>
          <a:p>
            <a:endParaRPr lang="en-US" sz="2000" baseline="0" dirty="0" smtClean="0"/>
          </a:p>
          <a:p>
            <a:endParaRPr lang="en-US" sz="2000" baseline="0" dirty="0" smtClean="0"/>
          </a:p>
          <a:p>
            <a:r>
              <a:rPr lang="en-US" sz="2000" baseline="0" dirty="0" smtClean="0"/>
              <a:t>Source:  http://www.records.nsw.gov.au/digitalarchives/digital-archives-migration-methodology/digital-archives-migration-methodology</a:t>
            </a:r>
            <a:endParaRPr lang="en-US" sz="2000"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10</a:t>
            </a:fld>
            <a:endParaRPr lang="en-US"/>
          </a:p>
        </p:txBody>
      </p:sp>
    </p:spTree>
    <p:extLst>
      <p:ext uri="{BB962C8B-B14F-4D97-AF65-F5344CB8AC3E}">
        <p14:creationId xmlns:p14="http://schemas.microsoft.com/office/powerpoint/2010/main" xmlns="" val="34749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Phases:</a:t>
            </a:r>
          </a:p>
          <a:p>
            <a:r>
              <a:rPr lang="en-US" sz="1200" kern="1200" dirty="0" smtClean="0">
                <a:solidFill>
                  <a:schemeClr val="tx1"/>
                </a:solidFill>
                <a:latin typeface="+mn-lt"/>
                <a:ea typeface="+mn-ea"/>
                <a:cs typeface="+mn-cs"/>
              </a:rPr>
              <a:t>Project Planning -- establishes responsibilities and sets out the scope of the project and its deliverables.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Migration Planning -- defines the processes to be undertaken in the Migration phase.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Project Closure -- closes the project and identifies any required post-project activities (such as the disposal of source records).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Activities in each phase:</a:t>
            </a:r>
          </a:p>
          <a:p>
            <a:r>
              <a:rPr lang="en-US" sz="1200" kern="1200" dirty="0" smtClean="0">
                <a:solidFill>
                  <a:schemeClr val="tx1"/>
                </a:solidFill>
                <a:latin typeface="+mn-lt"/>
                <a:ea typeface="+mn-ea"/>
                <a:cs typeface="+mn-cs"/>
              </a:rPr>
              <a:t>The first two phases of the methodology deliver two key documents: </a:t>
            </a:r>
          </a:p>
          <a:p>
            <a:pPr>
              <a:buFont typeface="Arial" pitchFamily="34" charset="0"/>
              <a:buChar cha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project plan</a:t>
            </a:r>
            <a:r>
              <a:rPr lang="en-US" sz="1200" kern="1200" dirty="0" smtClean="0">
                <a:solidFill>
                  <a:schemeClr val="tx1"/>
                </a:solidFill>
                <a:latin typeface="+mn-lt"/>
                <a:ea typeface="+mn-ea"/>
                <a:cs typeface="+mn-cs"/>
              </a:rPr>
              <a:t>, which manages the overall migration project</a:t>
            </a:r>
          </a:p>
          <a:p>
            <a:pPr>
              <a:buFont typeface="Arial" pitchFamily="34" charset="0"/>
              <a:buChar cha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migration plan</a:t>
            </a:r>
            <a:r>
              <a:rPr lang="en-US" sz="1200" kern="1200" dirty="0" smtClean="0">
                <a:solidFill>
                  <a:schemeClr val="tx1"/>
                </a:solidFill>
                <a:latin typeface="+mn-lt"/>
                <a:ea typeface="+mn-ea"/>
                <a:cs typeface="+mn-cs"/>
              </a:rPr>
              <a:t> which identifies actions to be performed during the migration phase.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 key deliverables of both plans are reviewed at project closure.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activities and actions that take place during each phase are determined based on the identified requirements of each migration project.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aseline="0" dirty="0" smtClean="0"/>
              <a:t>Source:  http://www.records.nsw.gov.au/digitalarchives/digital-archives-migration-methodology/digital-archives-migration-methodology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B3E9C9-411A-422D-A030-5EE76D2657E0}" type="slidenum">
              <a:rPr lang="en-US" smtClean="0"/>
              <a:pPr/>
              <a:t>11</a:t>
            </a:fld>
            <a:endParaRPr lang="en-US"/>
          </a:p>
        </p:txBody>
      </p:sp>
    </p:spTree>
    <p:extLst>
      <p:ext uri="{BB962C8B-B14F-4D97-AF65-F5344CB8AC3E}">
        <p14:creationId xmlns:p14="http://schemas.microsoft.com/office/powerpoint/2010/main" xmlns="" val="125795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You will develop a table of actions for each phase, such as</a:t>
            </a:r>
          </a:p>
          <a:p>
            <a:endParaRPr lang="en-US" dirty="0" smtClean="0"/>
          </a:p>
          <a:p>
            <a:r>
              <a:rPr lang="en-US" dirty="0" smtClean="0"/>
              <a:t>Project</a:t>
            </a:r>
            <a:r>
              <a:rPr lang="en-US" baseline="0" dirty="0" smtClean="0"/>
              <a:t> Planning:  </a:t>
            </a:r>
          </a:p>
          <a:p>
            <a:pPr marL="171450" indent="-171450">
              <a:buFont typeface="Arial" charset="0"/>
              <a:buChar char="•"/>
            </a:pPr>
            <a:r>
              <a:rPr lang="en-US" baseline="0" dirty="0" smtClean="0"/>
              <a:t>Roles, responsibilities, scope, costs, risks / mitigation, timeframes</a:t>
            </a:r>
          </a:p>
          <a:p>
            <a:pPr marL="171450" indent="-171450">
              <a:buFont typeface="Arial" charset="0"/>
              <a:buChar char="•"/>
            </a:pPr>
            <a:r>
              <a:rPr lang="en-US" baseline="0" dirty="0" smtClean="0"/>
              <a:t>Disposal determination (REFER TO YOUR RETENTION POLICY AND SCHEDULE)</a:t>
            </a:r>
          </a:p>
          <a:p>
            <a:pPr marL="171450" indent="-171450">
              <a:buFont typeface="Arial" charset="0"/>
              <a:buChar char="•"/>
            </a:pPr>
            <a:r>
              <a:rPr lang="en-US" baseline="0" dirty="0" smtClean="0"/>
              <a:t>Assessment of access requirements and restrictions</a:t>
            </a:r>
          </a:p>
          <a:p>
            <a:pPr marL="171450" indent="-171450">
              <a:buFont typeface="Arial" charset="0"/>
              <a:buChar char="•"/>
            </a:pPr>
            <a:endParaRPr lang="en-US" baseline="0" dirty="0" smtClean="0"/>
          </a:p>
          <a:p>
            <a:pPr marL="0" indent="0">
              <a:buFont typeface="Arial" charset="0"/>
              <a:buNone/>
            </a:pPr>
            <a:r>
              <a:rPr lang="en-US" baseline="0" dirty="0" smtClean="0"/>
              <a:t>Migration Planning:</a:t>
            </a:r>
          </a:p>
          <a:p>
            <a:pPr marL="171450" indent="-171450">
              <a:buFont typeface="Arial" charset="0"/>
              <a:buChar char="•"/>
            </a:pPr>
            <a:r>
              <a:rPr lang="en-US" baseline="0" dirty="0" smtClean="0"/>
              <a:t>Description of records to support ongoing management and access</a:t>
            </a:r>
          </a:p>
          <a:p>
            <a:pPr marL="171450" indent="-171450">
              <a:buFont typeface="Arial" charset="0"/>
              <a:buChar char="•"/>
            </a:pPr>
            <a:r>
              <a:rPr lang="en-US" baseline="0" dirty="0" smtClean="0"/>
              <a:t>Format assessment to ID transformations required for digital continuity</a:t>
            </a:r>
          </a:p>
          <a:p>
            <a:pPr marL="171450" indent="-171450">
              <a:buFont typeface="Arial" charset="0"/>
              <a:buChar char="•"/>
            </a:pPr>
            <a:r>
              <a:rPr lang="en-US" baseline="0" dirty="0" smtClean="0"/>
              <a:t>Metadata assessment and mapping</a:t>
            </a:r>
          </a:p>
          <a:p>
            <a:pPr marL="171450" indent="-171450">
              <a:buFont typeface="Arial" charset="0"/>
              <a:buChar char="•"/>
            </a:pPr>
            <a:r>
              <a:rPr lang="en-US" baseline="0" dirty="0" smtClean="0"/>
              <a:t>Outline the migration process, including path, timeframes, responsibility, resourcing</a:t>
            </a:r>
          </a:p>
          <a:p>
            <a:pPr marL="0" indent="0">
              <a:buFont typeface="Arial" charset="0"/>
              <a:buNone/>
            </a:pPr>
            <a:endParaRPr lang="en-US" baseline="0" dirty="0" smtClean="0"/>
          </a:p>
          <a:p>
            <a:pPr marL="0" indent="0">
              <a:buFont typeface="Arial" charset="0"/>
              <a:buNone/>
            </a:pPr>
            <a:r>
              <a:rPr lang="en-US" baseline="0" dirty="0" smtClean="0"/>
              <a:t>Migration</a:t>
            </a:r>
          </a:p>
          <a:p>
            <a:pPr marL="171450" indent="-171450">
              <a:buFont typeface="Arial" charset="0"/>
              <a:buChar char="•"/>
            </a:pPr>
            <a:r>
              <a:rPr lang="en-US" baseline="0" dirty="0" smtClean="0"/>
              <a:t>Preparation</a:t>
            </a:r>
          </a:p>
          <a:p>
            <a:pPr marL="171450" indent="-171450">
              <a:buFont typeface="Arial" charset="0"/>
              <a:buChar char="•"/>
            </a:pPr>
            <a:r>
              <a:rPr lang="en-US" baseline="0" dirty="0" smtClean="0"/>
              <a:t>Testing</a:t>
            </a:r>
          </a:p>
          <a:p>
            <a:pPr marL="171450" indent="-171450">
              <a:buFont typeface="Arial" charset="0"/>
              <a:buChar char="•"/>
            </a:pPr>
            <a:r>
              <a:rPr lang="en-US" baseline="0" dirty="0" smtClean="0"/>
              <a:t>Validation</a:t>
            </a:r>
          </a:p>
          <a:p>
            <a:pPr marL="0" indent="0">
              <a:buFont typeface="Arial" charset="0"/>
              <a:buNone/>
            </a:pPr>
            <a:endParaRPr lang="en-US" dirty="0" smtClean="0"/>
          </a:p>
          <a:p>
            <a:pPr marL="0" indent="0">
              <a:buFont typeface="Arial" charset="0"/>
              <a:buNone/>
            </a:pPr>
            <a:r>
              <a:rPr lang="en-US" dirty="0" smtClean="0"/>
              <a:t>Project</a:t>
            </a:r>
            <a:r>
              <a:rPr lang="en-US" baseline="0" dirty="0" smtClean="0"/>
              <a:t> Closure</a:t>
            </a:r>
          </a:p>
          <a:p>
            <a:pPr marL="171450" indent="-171450">
              <a:buFont typeface="Arial" charset="0"/>
              <a:buChar char="•"/>
            </a:pPr>
            <a:r>
              <a:rPr lang="en-US" baseline="0" dirty="0" smtClean="0"/>
              <a:t>Take Action on Source Records from the migration (don</a:t>
            </a:r>
            <a:r>
              <a:rPr lang="uk-UA" baseline="0" dirty="0" smtClean="0"/>
              <a:t>’</a:t>
            </a:r>
            <a:r>
              <a:rPr lang="en-US" baseline="0" dirty="0" smtClean="0"/>
              <a:t>t just leave them out there!) NEXT SLIDE</a:t>
            </a:r>
            <a:br>
              <a:rPr lang="en-US" baseline="0" dirty="0" smtClean="0"/>
            </a:br>
            <a:r>
              <a:rPr lang="en-US" baseline="0" dirty="0" smtClean="0"/>
              <a:t/>
            </a:r>
            <a:br>
              <a:rPr lang="en-US" baseline="0" dirty="0" smtClean="0"/>
            </a:br>
            <a:endParaRPr lang="en-US" baseline="0" dirty="0" smtClean="0"/>
          </a:p>
          <a:p>
            <a:pPr marL="171450" indent="-171450">
              <a:buFont typeface="Arial" charset="0"/>
              <a:buChar char="•"/>
            </a:pPr>
            <a:endParaRPr lang="en-US" baseline="0" dirty="0" smtClean="0"/>
          </a:p>
          <a:p>
            <a:pPr marL="171450" indent="-171450">
              <a:buFontTx/>
              <a:buNone/>
            </a:pPr>
            <a:r>
              <a:rPr lang="en-US" sz="1200" baseline="0" dirty="0" smtClean="0"/>
              <a:t>Source:  http://www.records.nsw.gov.au/digitalarchives/digital-archives-migration-methodology/digital-archives-migration-methodology</a:t>
            </a:r>
            <a:r>
              <a:rPr lang="en-US" baseline="0" dirty="0" smtClean="0"/>
              <a:t/>
            </a:r>
            <a:br>
              <a:rPr lang="en-US" baseline="0" dirty="0" smtClean="0"/>
            </a:br>
            <a:endParaRPr lang="en-US" baseline="0"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12</a:t>
            </a:fld>
            <a:endParaRPr lang="en-US"/>
          </a:p>
        </p:txBody>
      </p:sp>
    </p:spTree>
    <p:extLst>
      <p:ext uri="{BB962C8B-B14F-4D97-AF65-F5344CB8AC3E}">
        <p14:creationId xmlns:p14="http://schemas.microsoft.com/office/powerpoint/2010/main" xmlns="" val="50440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to do with what’s left? Get rid of it!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government organization continued to maintain a web-facing application containing client contact information, despite records retention rules and business use having been met.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systems, if unmaintained, are vulnerable to being breached by hackers, necessitating the organization telling clients their contact information and interactions had been compromised despite their being no valid reason for its ongoing retention</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Source:  http://www.records.nsw.gov.au/digitalarchives/digital-archives-migration-methodology/digital-archives-migration-methodology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13</a:t>
            </a:fld>
            <a:endParaRPr lang="en-US"/>
          </a:p>
        </p:txBody>
      </p:sp>
    </p:spTree>
    <p:extLst>
      <p:ext uri="{BB962C8B-B14F-4D97-AF65-F5344CB8AC3E}">
        <p14:creationId xmlns:p14="http://schemas.microsoft.com/office/powerpoint/2010/main" xmlns="" val="146210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a:t>
            </a:r>
            <a:r>
              <a:rPr lang="en-US" baseline="0" dirty="0" smtClean="0"/>
              <a:t> about how to determine what to do, and how to migrate data – but what can you put in place to address the eventual day when a system has </a:t>
            </a:r>
            <a:r>
              <a:rPr lang="en-US" sz="1200" dirty="0" smtClean="0"/>
              <a:t>outlived it’s useful</a:t>
            </a:r>
            <a:r>
              <a:rPr lang="en-US" sz="1200" baseline="0" dirty="0" smtClean="0"/>
              <a:t> life </a:t>
            </a:r>
          </a:p>
          <a:p>
            <a:endParaRPr lang="en-US" sz="1200" baseline="0" dirty="0" smtClean="0">
              <a:sym typeface="Wingdings" pitchFamily="2" charset="2"/>
            </a:endParaRPr>
          </a:p>
          <a:p>
            <a:r>
              <a:rPr lang="en-US" sz="1200" baseline="0" dirty="0" smtClean="0">
                <a:sym typeface="Wingdings" pitchFamily="2" charset="2"/>
              </a:rPr>
              <a:t> </a:t>
            </a:r>
            <a:r>
              <a:rPr lang="en-US" sz="1200" b="1" dirty="0" smtClean="0"/>
              <a:t>Define decommissioning and archiving approach up front when new system is developed</a:t>
            </a:r>
            <a:r>
              <a:rPr lang="en-US" sz="1200" dirty="0" smtClean="0"/>
              <a:t>; we group systems by similarity in decommissioning approach</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14</a:t>
            </a:fld>
            <a:endParaRPr lang="en-US"/>
          </a:p>
        </p:txBody>
      </p:sp>
    </p:spTree>
    <p:extLst>
      <p:ext uri="{BB962C8B-B14F-4D97-AF65-F5344CB8AC3E}">
        <p14:creationId xmlns:p14="http://schemas.microsoft.com/office/powerpoint/2010/main" xmlns="" val="53946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mentioned that we have defined</a:t>
            </a:r>
            <a:r>
              <a:rPr lang="en-US" baseline="0" dirty="0" smtClean="0"/>
              <a:t> “</a:t>
            </a:r>
            <a:r>
              <a:rPr lang="en-US" dirty="0" smtClean="0"/>
              <a:t>Archiving Patterns” – common</a:t>
            </a:r>
            <a:r>
              <a:rPr lang="en-US" baseline="0" dirty="0" smtClean="0"/>
              <a:t> traits we see in the data we generate.  We consider this during a system’s development phase</a:t>
            </a:r>
          </a:p>
          <a:p>
            <a:endParaRPr lang="en-US" dirty="0" smtClean="0"/>
          </a:p>
          <a:p>
            <a:r>
              <a:rPr lang="en-US" dirty="0" smtClean="0"/>
              <a:t>When you are developing</a:t>
            </a:r>
            <a:r>
              <a:rPr lang="en-US" baseline="0" dirty="0" smtClean="0"/>
              <a:t> a system, you factor in</a:t>
            </a:r>
          </a:p>
          <a:p>
            <a:pPr>
              <a:buFont typeface="Arial" pitchFamily="34" charset="0"/>
              <a:buChar char="•"/>
            </a:pPr>
            <a:r>
              <a:rPr lang="en-US" baseline="0" dirty="0" smtClean="0"/>
              <a:t>Organizational strategy and policies (your retention policy, see call out)</a:t>
            </a:r>
          </a:p>
          <a:p>
            <a:pPr>
              <a:buFont typeface="Arial" pitchFamily="34" charset="0"/>
              <a:buChar char="•"/>
            </a:pPr>
            <a:r>
              <a:rPr lang="en-US" baseline="0" dirty="0" smtClean="0"/>
              <a:t>Regulatory and legal environment (see callout)</a:t>
            </a:r>
          </a:p>
          <a:p>
            <a:pPr>
              <a:buFont typeface="Arial" pitchFamily="34" charset="0"/>
              <a:buChar char="•"/>
            </a:pPr>
            <a:r>
              <a:rPr lang="en-US" baseline="0" dirty="0" smtClean="0"/>
              <a:t>Business requirements (who are your users, how do they use the system and data, etc) Examples of risks / challenges:  Media and File Format Obsolescence</a:t>
            </a:r>
          </a:p>
          <a:p>
            <a:pPr>
              <a:buFont typeface="Arial" pitchFamily="34" charset="0"/>
              <a:buChar char="•"/>
            </a:pPr>
            <a:r>
              <a:rPr lang="en-US" baseline="0" dirty="0" smtClean="0"/>
              <a:t>And Business / Systems analysis (see callout – facts about the system and data)</a:t>
            </a:r>
            <a:endParaRPr lang="en-US" dirty="0" smtClean="0"/>
          </a:p>
          <a:p>
            <a:endParaRPr lang="en-US" dirty="0" smtClean="0"/>
          </a:p>
          <a:p>
            <a:r>
              <a:rPr lang="en-US" dirty="0" smtClean="0"/>
              <a:t>Considering</a:t>
            </a:r>
            <a:r>
              <a:rPr lang="en-US" baseline="0" dirty="0" smtClean="0"/>
              <a:t> all of that, we have come up with four typical ‘patterns”:</a:t>
            </a:r>
          </a:p>
          <a:p>
            <a:pPr>
              <a:buFont typeface="Arial" pitchFamily="34" charset="0"/>
              <a:buChar char="•"/>
            </a:pPr>
            <a:r>
              <a:rPr lang="en-US" baseline="0" dirty="0" smtClean="0"/>
              <a:t>Files (which may be Structured or Unstructured), </a:t>
            </a:r>
          </a:p>
          <a:p>
            <a:pPr>
              <a:buFont typeface="Arial" pitchFamily="34" charset="0"/>
              <a:buChar char="•"/>
            </a:pPr>
            <a:r>
              <a:rPr lang="en-US" baseline="0" dirty="0" smtClean="0"/>
              <a:t>Structured Data, </a:t>
            </a:r>
          </a:p>
          <a:p>
            <a:pPr>
              <a:buFont typeface="Arial" pitchFamily="34" charset="0"/>
              <a:buChar char="•"/>
            </a:pPr>
            <a:r>
              <a:rPr lang="en-US" baseline="0" dirty="0" smtClean="0"/>
              <a:t>Entire relational Database, and </a:t>
            </a:r>
          </a:p>
          <a:p>
            <a:pPr>
              <a:buFont typeface="Arial" pitchFamily="34" charset="0"/>
              <a:buChar char="•"/>
            </a:pPr>
            <a:r>
              <a:rPr lang="en-US" baseline="0" dirty="0" smtClean="0"/>
              <a:t>Graveyard System (giving up!)</a:t>
            </a:r>
          </a:p>
          <a:p>
            <a:endParaRPr lang="en-US" baseline="0" dirty="0" smtClean="0"/>
          </a:p>
          <a:p>
            <a:pPr defTabSz="931774">
              <a:defRPr/>
            </a:pPr>
            <a:r>
              <a:rPr lang="en-US" dirty="0" smtClean="0"/>
              <a:t>Selecting</a:t>
            </a:r>
            <a:r>
              <a:rPr lang="en-US" baseline="0" dirty="0" smtClean="0"/>
              <a:t> your archiving pattern, as mentioned, may be an i</a:t>
            </a:r>
            <a:r>
              <a:rPr lang="en-US" dirty="0" smtClean="0"/>
              <a:t>terative process –</a:t>
            </a:r>
            <a:r>
              <a:rPr lang="en-US" baseline="0" dirty="0" smtClean="0"/>
              <a:t>given the type of data, and circumstances at hand ( see ‘when to use this option’ on prior table / chart)</a:t>
            </a:r>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15</a:t>
            </a:fld>
            <a:endParaRPr lang="en-US"/>
          </a:p>
        </p:txBody>
      </p:sp>
    </p:spTree>
    <p:extLst>
      <p:ext uri="{BB962C8B-B14F-4D97-AF65-F5344CB8AC3E}">
        <p14:creationId xmlns:p14="http://schemas.microsoft.com/office/powerpoint/2010/main" xmlns="" val="214005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normAutofit fontScale="92500" lnSpcReduction="10000"/>
          </a:bodyPr>
          <a:lstStyle/>
          <a:p>
            <a:pPr defTabSz="931774">
              <a:defRPr/>
            </a:pPr>
            <a:r>
              <a:rPr lang="en-US" dirty="0" smtClean="0"/>
              <a:t>This is a quick overview</a:t>
            </a:r>
            <a:r>
              <a:rPr lang="en-US" baseline="0" dirty="0" smtClean="0"/>
              <a:t> of the Patterns we have defined in our business environment – yours may look different.</a:t>
            </a:r>
            <a:endParaRPr lang="en-US" dirty="0" smtClean="0"/>
          </a:p>
          <a:p>
            <a:pPr defTabSz="931774">
              <a:defRPr/>
            </a:pPr>
            <a:r>
              <a:rPr lang="en-US" dirty="0" smtClean="0"/>
              <a:t>Quick</a:t>
            </a:r>
            <a:r>
              <a:rPr lang="en-US" baseline="0" dirty="0" smtClean="0"/>
              <a:t> Definitions:</a:t>
            </a:r>
          </a:p>
          <a:p>
            <a:pPr defTabSz="931774">
              <a:defRPr/>
            </a:pPr>
            <a:r>
              <a:rPr lang="en-US" b="1" dirty="0" smtClean="0"/>
              <a:t>Structured</a:t>
            </a:r>
            <a:r>
              <a:rPr lang="en-US" baseline="0" dirty="0" smtClean="0"/>
              <a:t> Data:  refers to any data that resides in a fixed field within a record or file. This includes data contained in </a:t>
            </a:r>
            <a:r>
              <a:rPr lang="en-US" b="1" baseline="0" dirty="0" smtClean="0"/>
              <a:t>relational databases and spreadsheets</a:t>
            </a:r>
            <a:r>
              <a:rPr lang="en-US" baseline="0" dirty="0" smtClean="0"/>
              <a:t>. </a:t>
            </a:r>
            <a:r>
              <a:rPr lang="en-US" dirty="0" smtClean="0"/>
              <a:t>Structured data has the advantage of being </a:t>
            </a:r>
            <a:r>
              <a:rPr lang="en-US" b="1" dirty="0" smtClean="0"/>
              <a:t>easily entered, stored, queried and analyzed</a:t>
            </a:r>
            <a:r>
              <a:rPr lang="en-US" dirty="0" smtClean="0"/>
              <a:t>. At one time, because of the high cost and performance limitations of storage, memory and processing, relational databases and spreadsheets using structured data were the only way to effectively manage data. Anything that couldn't fit into a tightly organized structure would have to be stored on paper in a filing cabinet.</a:t>
            </a:r>
          </a:p>
          <a:p>
            <a:endParaRPr lang="en-US" baseline="0" dirty="0" smtClean="0"/>
          </a:p>
          <a:p>
            <a:r>
              <a:rPr lang="en-US" b="1" baseline="0" dirty="0" smtClean="0"/>
              <a:t>Unstructured </a:t>
            </a:r>
            <a:r>
              <a:rPr lang="en-US" baseline="0" dirty="0" smtClean="0"/>
              <a:t>Data: </a:t>
            </a:r>
            <a:r>
              <a:rPr lang="en-US" dirty="0" smtClean="0"/>
              <a:t>information that </a:t>
            </a:r>
            <a:r>
              <a:rPr lang="en-US" b="1" dirty="0" smtClean="0"/>
              <a:t>doesn't reside in a traditional row-column database</a:t>
            </a:r>
            <a:r>
              <a:rPr lang="en-US" dirty="0" smtClean="0"/>
              <a:t>. As you might expect, it is the opposite of structured data.</a:t>
            </a:r>
            <a:endParaRPr lang="en-US" baseline="0" dirty="0" smtClean="0"/>
          </a:p>
          <a:p>
            <a:endParaRPr lang="en-US" baseline="0" dirty="0" smtClean="0"/>
          </a:p>
          <a:p>
            <a:r>
              <a:rPr lang="en-US" baseline="0" dirty="0" smtClean="0"/>
              <a:t>Pattern 1 would be the ‘preferred’ standard.  Extract the data and put it elsewhere – this can be accomplished with commonly preferred file formats </a:t>
            </a:r>
          </a:p>
          <a:p>
            <a:endParaRPr lang="en-US" baseline="0" dirty="0" smtClean="0"/>
          </a:p>
          <a:p>
            <a:r>
              <a:rPr lang="en-US" baseline="0" dirty="0" smtClean="0"/>
              <a:t>Pattern 2 - Some systems have built-in archiving capability, and the retention may be shorter.  If not, assess Pattern 1 as the standard solution.  </a:t>
            </a:r>
          </a:p>
          <a:p>
            <a:endParaRPr lang="en-US" baseline="0" dirty="0" smtClean="0"/>
          </a:p>
          <a:p>
            <a:r>
              <a:rPr lang="en-US" baseline="0" dirty="0" smtClean="0"/>
              <a:t>Patterns 3 and 4 should required higher-level / exceptional approvals.</a:t>
            </a:r>
          </a:p>
          <a:p>
            <a:endParaRPr lang="en-US" baseline="0" dirty="0" smtClean="0"/>
          </a:p>
          <a:p>
            <a:r>
              <a:rPr lang="en-US" dirty="0" smtClean="0"/>
              <a:t>Preferred Formats:</a:t>
            </a:r>
          </a:p>
          <a:p>
            <a:pPr>
              <a:buFont typeface="Arial" pitchFamily="34" charset="0"/>
              <a:buChar char="•"/>
            </a:pPr>
            <a:r>
              <a:rPr lang="en-US" sz="1200" dirty="0" smtClean="0"/>
              <a:t>Video Images – MPEG (Moving Picture Expert Group) or WMV (Windows Media Video) formats</a:t>
            </a:r>
          </a:p>
          <a:p>
            <a:pPr>
              <a:buFont typeface="Arial" pitchFamily="34" charset="0"/>
              <a:buChar char="•"/>
            </a:pPr>
            <a:r>
              <a:rPr lang="en-US" sz="1200" dirty="0" smtClean="0"/>
              <a:t>Standalone Images – TIFF (Tagged Image File Format)</a:t>
            </a:r>
          </a:p>
          <a:p>
            <a:pPr>
              <a:buFont typeface="Arial" pitchFamily="34" charset="0"/>
              <a:buChar char="•"/>
            </a:pPr>
            <a:r>
              <a:rPr lang="en-US" sz="1200" dirty="0" smtClean="0"/>
              <a:t>Documents – PDF or PDF/A (Portal Document Format)</a:t>
            </a:r>
          </a:p>
          <a:p>
            <a:pPr>
              <a:buFont typeface="Arial" pitchFamily="34" charset="0"/>
              <a:buChar char="•"/>
            </a:pPr>
            <a:r>
              <a:rPr lang="en-US" sz="1200" dirty="0" smtClean="0"/>
              <a:t>Scanned Documents – PDF</a:t>
            </a:r>
          </a:p>
          <a:p>
            <a:pPr>
              <a:buFont typeface="Arial" pitchFamily="34" charset="0"/>
              <a:buChar char="•"/>
            </a:pPr>
            <a:r>
              <a:rPr lang="en-US" sz="1200" dirty="0" smtClean="0"/>
              <a:t>Spreadsheet or Alphanumeric Data – XML (</a:t>
            </a:r>
            <a:r>
              <a:rPr lang="en-US" sz="1200" dirty="0" err="1" smtClean="0"/>
              <a:t>eXtensible</a:t>
            </a:r>
            <a:r>
              <a:rPr lang="en-US" sz="1200" dirty="0" smtClean="0"/>
              <a:t> Markup Language)</a:t>
            </a:r>
          </a:p>
          <a:p>
            <a:pPr>
              <a:buFont typeface="Arial" pitchFamily="34" charset="0"/>
              <a:buChar char="•"/>
            </a:pPr>
            <a:r>
              <a:rPr lang="en-US" sz="1200" dirty="0" smtClean="0"/>
              <a:t>Data – ASCII / Base 64</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16</a:t>
            </a:fld>
            <a:endParaRPr lang="en-US"/>
          </a:p>
        </p:txBody>
      </p:sp>
    </p:spTree>
    <p:extLst>
      <p:ext uri="{BB962C8B-B14F-4D97-AF65-F5344CB8AC3E}">
        <p14:creationId xmlns:p14="http://schemas.microsoft.com/office/powerpoint/2010/main" xmlns="" val="191103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a:t>
            </a:r>
            <a:r>
              <a:rPr lang="en-US" baseline="0" dirty="0" smtClean="0"/>
              <a:t>IT process followed when decommissioning a system, Planning, Executing and Reporting on the process</a:t>
            </a:r>
          </a:p>
          <a:p>
            <a:endParaRPr lang="en-US" baseline="0" dirty="0" smtClean="0"/>
          </a:p>
          <a:p>
            <a:r>
              <a:rPr lang="en-US" baseline="0" dirty="0" smtClean="0"/>
              <a:t>See the red circle and the bottom note</a:t>
            </a:r>
          </a:p>
          <a:p>
            <a:endParaRPr lang="en-US" baseline="0" dirty="0" smtClean="0"/>
          </a:p>
          <a:p>
            <a:endParaRPr lang="en-US" baseline="0" dirty="0" smtClean="0"/>
          </a:p>
          <a:p>
            <a:r>
              <a:rPr lang="en-US" dirty="0" smtClean="0"/>
              <a:t>It is generally</a:t>
            </a:r>
            <a:r>
              <a:rPr lang="en-US" baseline="0" dirty="0" smtClean="0"/>
              <a:t> IDEAL when </a:t>
            </a:r>
            <a:r>
              <a:rPr lang="en-US" dirty="0" smtClean="0"/>
              <a:t>IT systems DEVELOPMENT projects define archiving requirements up front</a:t>
            </a:r>
            <a:r>
              <a:rPr lang="en-US" baseline="0" dirty="0" smtClean="0"/>
              <a:t>!</a:t>
            </a:r>
          </a:p>
          <a:p>
            <a:endParaRPr lang="en-US" dirty="0" smtClean="0"/>
          </a:p>
          <a:p>
            <a:r>
              <a:rPr lang="en-US" dirty="0" smtClean="0"/>
              <a:t>Business-aligned IT Support are accountable for collaborating with the business to determine archiving solution </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17</a:t>
            </a:fld>
            <a:endParaRPr lang="en-US"/>
          </a:p>
        </p:txBody>
      </p:sp>
    </p:spTree>
    <p:extLst>
      <p:ext uri="{BB962C8B-B14F-4D97-AF65-F5344CB8AC3E}">
        <p14:creationId xmlns:p14="http://schemas.microsoft.com/office/powerpoint/2010/main" xmlns="" val="95013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0"/>
            <a:ext cx="6629400" cy="4499610"/>
          </a:xfrm>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PDF/A is a global standard for preserving electronic documents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Alternative file formats – see below</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Responsibility for data lifecycle management actions may be delegated to the service managing the Archive repository </a:t>
            </a:r>
          </a:p>
          <a:p>
            <a:endParaRPr lang="en-US" sz="1300" dirty="0" smtClean="0"/>
          </a:p>
          <a:p>
            <a:r>
              <a:rPr lang="en-US" sz="1300" dirty="0" smtClean="0"/>
              <a:t>Preferred Formats:</a:t>
            </a:r>
          </a:p>
          <a:p>
            <a:pPr>
              <a:buFont typeface="Arial" pitchFamily="34" charset="0"/>
              <a:buChar char="•"/>
            </a:pPr>
            <a:r>
              <a:rPr lang="en-US" sz="1100" dirty="0" smtClean="0"/>
              <a:t>Video Images – MPEG (Moving Picture Expert Group) or WMV (Windows Media Video) formats</a:t>
            </a:r>
          </a:p>
          <a:p>
            <a:pPr>
              <a:buFont typeface="Arial" pitchFamily="34" charset="0"/>
              <a:buChar char="•"/>
            </a:pPr>
            <a:r>
              <a:rPr lang="en-US" sz="1100" dirty="0" smtClean="0"/>
              <a:t>Standalone Images – TIFF (Tagged Image File Format)</a:t>
            </a:r>
          </a:p>
          <a:p>
            <a:pPr>
              <a:buFont typeface="Arial" pitchFamily="34" charset="0"/>
              <a:buChar char="•"/>
            </a:pPr>
            <a:r>
              <a:rPr lang="en-US" sz="1100" dirty="0" smtClean="0"/>
              <a:t>Documents – PDF or PDF/A (Portal Document Format)</a:t>
            </a:r>
          </a:p>
          <a:p>
            <a:pPr>
              <a:buFont typeface="Arial" pitchFamily="34" charset="0"/>
              <a:buChar char="•"/>
            </a:pPr>
            <a:r>
              <a:rPr lang="en-US" sz="1100" dirty="0" smtClean="0"/>
              <a:t>Scanned Documents – PDF</a:t>
            </a:r>
          </a:p>
          <a:p>
            <a:pPr>
              <a:buFont typeface="Arial" pitchFamily="34" charset="0"/>
              <a:buChar char="•"/>
            </a:pPr>
            <a:r>
              <a:rPr lang="en-US" sz="1100" dirty="0" smtClean="0"/>
              <a:t>Spreadsheet or Alphanumeric Data – XML (</a:t>
            </a:r>
            <a:r>
              <a:rPr lang="en-US" sz="1100" dirty="0" err="1" smtClean="0"/>
              <a:t>eXtensible</a:t>
            </a:r>
            <a:r>
              <a:rPr lang="en-US" sz="1100" dirty="0" smtClean="0"/>
              <a:t> Markup Language)</a:t>
            </a:r>
          </a:p>
          <a:p>
            <a:pPr>
              <a:buFont typeface="Arial" pitchFamily="34" charset="0"/>
              <a:buChar char="•"/>
            </a:pPr>
            <a:r>
              <a:rPr lang="en-US" sz="1100" dirty="0" smtClean="0"/>
              <a:t>Data – ASCII / Base 64</a:t>
            </a:r>
          </a:p>
          <a:p>
            <a:endParaRPr lang="en-US" sz="1300" dirty="0" smtClean="0"/>
          </a:p>
          <a:p>
            <a:r>
              <a:rPr lang="en-US" sz="1300" dirty="0" smtClean="0"/>
              <a:t>Acceptable Formats:</a:t>
            </a:r>
          </a:p>
          <a:p>
            <a:pPr>
              <a:buFont typeface="Arial" pitchFamily="34" charset="0"/>
              <a:buChar char="•"/>
            </a:pPr>
            <a:r>
              <a:rPr lang="en-US" sz="900" dirty="0" smtClean="0"/>
              <a:t>Video Images – AVI (Audio Video Interleave)</a:t>
            </a:r>
          </a:p>
          <a:p>
            <a:pPr>
              <a:buFont typeface="Arial" pitchFamily="34" charset="0"/>
              <a:buChar char="•"/>
            </a:pPr>
            <a:r>
              <a:rPr lang="en-US" sz="900" dirty="0" smtClean="0"/>
              <a:t>Standalone Images – JPG (Joint Photographic Experts Group)</a:t>
            </a:r>
          </a:p>
          <a:p>
            <a:pPr>
              <a:buFont typeface="Arial" pitchFamily="34" charset="0"/>
              <a:buChar char="•"/>
            </a:pPr>
            <a:r>
              <a:rPr lang="en-US" sz="900" dirty="0" smtClean="0"/>
              <a:t>Medical Imaging – DICOM or DCM (Digital Imaging and Communications in Medicine)</a:t>
            </a:r>
          </a:p>
          <a:p>
            <a:pPr>
              <a:buFont typeface="Arial" pitchFamily="34" charset="0"/>
              <a:buChar char="•"/>
            </a:pPr>
            <a:r>
              <a:rPr lang="en-US" sz="900" dirty="0" smtClean="0"/>
              <a:t>Documents – DOC or DOCX (Microsoft Word)</a:t>
            </a:r>
          </a:p>
          <a:p>
            <a:pPr>
              <a:buFont typeface="Arial" pitchFamily="34" charset="0"/>
              <a:buChar char="•"/>
            </a:pPr>
            <a:r>
              <a:rPr lang="en-US" sz="900" dirty="0" smtClean="0"/>
              <a:t>Presentation Documents – PPT or PPTX (Microsoft PowerPoint)</a:t>
            </a:r>
          </a:p>
          <a:p>
            <a:pPr>
              <a:buFont typeface="Arial" pitchFamily="34" charset="0"/>
              <a:buChar char="•"/>
            </a:pPr>
            <a:r>
              <a:rPr lang="en-US" sz="900" dirty="0" smtClean="0"/>
              <a:t>Text Documents – TXT</a:t>
            </a:r>
          </a:p>
          <a:p>
            <a:pPr>
              <a:buFont typeface="Arial" pitchFamily="34" charset="0"/>
              <a:buChar char="•"/>
            </a:pPr>
            <a:r>
              <a:rPr lang="en-US" sz="900" dirty="0" smtClean="0"/>
              <a:t>Documents – RTF  (Rich Text Format)</a:t>
            </a:r>
          </a:p>
          <a:p>
            <a:pPr>
              <a:buFont typeface="Arial" pitchFamily="34" charset="0"/>
              <a:buChar char="•"/>
            </a:pPr>
            <a:r>
              <a:rPr lang="en-US" sz="900" dirty="0" smtClean="0"/>
              <a:t>Spreadsheet Data – XLS or XLSX (Microsoft Excel)</a:t>
            </a:r>
          </a:p>
          <a:p>
            <a:pPr>
              <a:buFont typeface="Arial" pitchFamily="34" charset="0"/>
              <a:buChar char="•"/>
            </a:pPr>
            <a:r>
              <a:rPr lang="en-US" sz="900" dirty="0" smtClean="0"/>
              <a:t>Data – CSV (Comma Separated Values)</a:t>
            </a:r>
          </a:p>
          <a:p>
            <a:pPr>
              <a:buFont typeface="Arial" pitchFamily="34" charset="0"/>
              <a:buChar char="•"/>
            </a:pPr>
            <a:r>
              <a:rPr lang="en-US" sz="900" dirty="0" smtClean="0"/>
              <a:t>Statistical Data – SAS </a:t>
            </a:r>
            <a:r>
              <a:rPr lang="en-US" sz="900" dirty="0" err="1" smtClean="0"/>
              <a:t>Xpt</a:t>
            </a:r>
            <a:endParaRPr lang="en-US" sz="900" dirty="0" smtClean="0"/>
          </a:p>
          <a:p>
            <a:pPr>
              <a:buFont typeface="Arial" pitchFamily="34" charset="0"/>
              <a:buChar char="•"/>
            </a:pPr>
            <a:r>
              <a:rPr lang="en-US" sz="900" dirty="0" smtClean="0"/>
              <a:t>Database Data – SQL (Structured Query Language)</a:t>
            </a:r>
          </a:p>
          <a:p>
            <a:endParaRPr lang="en-US" dirty="0" smtClean="0"/>
          </a:p>
          <a:p>
            <a:r>
              <a:rPr lang="en-US" dirty="0" smtClean="0"/>
              <a:t>Repository</a:t>
            </a:r>
            <a:r>
              <a:rPr lang="en-US" baseline="0" dirty="0" smtClean="0"/>
              <a:t> Basics – characteristics of a successful repository:</a:t>
            </a:r>
          </a:p>
          <a:p>
            <a:pPr>
              <a:buFont typeface="Arial" pitchFamily="34" charset="0"/>
              <a:buChar char="•"/>
            </a:pPr>
            <a:r>
              <a:rPr lang="en-US" baseline="0" dirty="0" smtClean="0"/>
              <a:t>Ingest – automate the gathering of information into a central location</a:t>
            </a:r>
          </a:p>
          <a:p>
            <a:pPr>
              <a:buFont typeface="Arial" pitchFamily="34" charset="0"/>
              <a:buChar char="•"/>
            </a:pPr>
            <a:r>
              <a:rPr lang="en-US" baseline="0" dirty="0" smtClean="0"/>
              <a:t>Data Management – includes tools to edit and dispose of information in a controlled manner, editing of metadata</a:t>
            </a:r>
          </a:p>
          <a:p>
            <a:pPr>
              <a:buFont typeface="Arial" pitchFamily="34" charset="0"/>
              <a:buChar char="•"/>
            </a:pPr>
            <a:r>
              <a:rPr lang="en-US" baseline="0" dirty="0" smtClean="0"/>
              <a:t>Storage – bulk storage using commercially available file storage; disk or tiered, fast and slow disks with full mgmt system, with easy checksum and electronic signing technologies</a:t>
            </a:r>
          </a:p>
          <a:p>
            <a:pPr>
              <a:buFont typeface="Arial" pitchFamily="34" charset="0"/>
              <a:buChar char="•"/>
            </a:pPr>
            <a:r>
              <a:rPr lang="en-US" baseline="0" dirty="0" smtClean="0"/>
              <a:t>Access – consumers with full search and browsing tools with intuitive interface, fast access to complex data structures; integrated with other ECM systems allowing fully federated searches</a:t>
            </a:r>
          </a:p>
          <a:p>
            <a:pPr>
              <a:buFont typeface="Arial" pitchFamily="34" charset="0"/>
              <a:buChar char="•"/>
            </a:pPr>
            <a:r>
              <a:rPr lang="en-US" baseline="0" dirty="0" smtClean="0"/>
              <a:t>Administration – security system allowing the definition of open and closed information and role-based task allocation, possibly integrated with identity management system.</a:t>
            </a:r>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18</a:t>
            </a:fld>
            <a:endParaRPr lang="en-US"/>
          </a:p>
        </p:txBody>
      </p:sp>
    </p:spTree>
    <p:extLst>
      <p:ext uri="{BB962C8B-B14F-4D97-AF65-F5344CB8AC3E}">
        <p14:creationId xmlns:p14="http://schemas.microsoft.com/office/powerpoint/2010/main" xmlns="" val="194430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781800" cy="4183380"/>
          </a:xfrm>
        </p:spPr>
        <p:txBody>
          <a:bodyPr>
            <a:noAutofit/>
          </a:bodyPr>
          <a:lstStyle/>
          <a:p>
            <a:r>
              <a:rPr lang="en-US" sz="900" b="1" dirty="0" smtClean="0"/>
              <a:t>To Summarize:</a:t>
            </a:r>
            <a:r>
              <a:rPr lang="en-US" sz="900" b="1" baseline="0" dirty="0" smtClean="0"/>
              <a:t>  </a:t>
            </a:r>
            <a:r>
              <a:rPr lang="en-US" sz="900" dirty="0" smtClean="0"/>
              <a:t>Long-term information management strategies are now recognizing that the </a:t>
            </a:r>
            <a:r>
              <a:rPr lang="en-US" sz="900" b="1" i="1" dirty="0" smtClean="0"/>
              <a:t>systems in place for short-term data management are not sufficient for extended time frames.</a:t>
            </a:r>
            <a:r>
              <a:rPr lang="en-US" sz="900" dirty="0" smtClean="0"/>
              <a:t> </a:t>
            </a:r>
          </a:p>
          <a:p>
            <a:r>
              <a:rPr lang="en-US" sz="900" dirty="0" smtClean="0"/>
              <a:t>Plans for long-term information access must take into account many factors to ensure access to critical information. </a:t>
            </a:r>
            <a:r>
              <a:rPr lang="en-US" sz="900" b="1" dirty="0" smtClean="0"/>
              <a:t>This starts with the initial creation and approval of the information through to its archival and long-term preservation and access</a:t>
            </a:r>
            <a:r>
              <a:rPr lang="en-US" sz="900" dirty="0" smtClean="0"/>
              <a:t>. Preservation must operate at the byte level but also at the file format and information level, both of which are threats to long-term access.</a:t>
            </a:r>
          </a:p>
          <a:p>
            <a:endParaRPr lang="en-US" sz="900" dirty="0" smtClean="0"/>
          </a:p>
          <a:p>
            <a:r>
              <a:rPr lang="en-US" sz="900" b="1" dirty="0" smtClean="0"/>
              <a:t>Digital Preservation mandate: </a:t>
            </a:r>
            <a:r>
              <a:rPr lang="en-US" sz="900" dirty="0" smtClean="0"/>
              <a:t>Get “in principle” agreement from stakeholders to move forward. Key </a:t>
            </a:r>
            <a:r>
              <a:rPr lang="en-US" sz="900" b="1" dirty="0" smtClean="0"/>
              <a:t>first step is to understand the threats from a poor policy</a:t>
            </a:r>
            <a:r>
              <a:rPr lang="en-US" sz="900" dirty="0" smtClean="0"/>
              <a:t> and the opportunities enabled by implementing a good policy.</a:t>
            </a:r>
          </a:p>
          <a:p>
            <a:endParaRPr lang="en-US" sz="900" dirty="0" smtClean="0"/>
          </a:p>
          <a:p>
            <a:r>
              <a:rPr lang="en-US" sz="900" b="1" dirty="0" smtClean="0"/>
              <a:t>Current Situation: </a:t>
            </a:r>
            <a:r>
              <a:rPr lang="en-US" sz="900" dirty="0" smtClean="0"/>
              <a:t>Understand </a:t>
            </a:r>
            <a:r>
              <a:rPr lang="en-US" sz="900" b="1" dirty="0" smtClean="0"/>
              <a:t>what the data types and retention needs are</a:t>
            </a:r>
            <a:r>
              <a:rPr lang="en-US" sz="900" b="1" baseline="0" dirty="0" smtClean="0"/>
              <a:t> when systems are first developed. </a:t>
            </a:r>
            <a:r>
              <a:rPr lang="en-US" sz="900" dirty="0" smtClean="0"/>
              <a:t>Having a  “Digital Asset Register” documents the different categories of information, the threats they are under, and the consequences of not having access to this information, be it a negative consequence that becomes real (e.g. regulatory penalty) or the inability to exploit a positive consequence (e.g. cannot improve business processes).  What is the organizational</a:t>
            </a:r>
            <a:r>
              <a:rPr lang="en-US" sz="900" baseline="0" dirty="0" smtClean="0"/>
              <a:t> appetite for in house or external solutions, use of cloud services, etc. (different topic!)</a:t>
            </a:r>
            <a:endParaRPr lang="en-US" sz="900" dirty="0" smtClean="0"/>
          </a:p>
          <a:p>
            <a:endParaRPr lang="en-US" sz="900" dirty="0" smtClean="0"/>
          </a:p>
          <a:p>
            <a:r>
              <a:rPr lang="en-US" sz="900" b="1" dirty="0" smtClean="0"/>
              <a:t>Where do you want to be: </a:t>
            </a:r>
            <a:r>
              <a:rPr lang="en-US" sz="900" dirty="0" smtClean="0"/>
              <a:t>Articulate a </a:t>
            </a:r>
            <a:r>
              <a:rPr lang="en-US" sz="900" b="1" dirty="0" smtClean="0"/>
              <a:t>vision of the end point </a:t>
            </a:r>
            <a:r>
              <a:rPr lang="en-US" sz="900" dirty="0" smtClean="0"/>
              <a:t>in organizational terms – what will digital preservation in action look like.  Is the</a:t>
            </a:r>
            <a:r>
              <a:rPr lang="en-US" sz="900" baseline="0" dirty="0" smtClean="0"/>
              <a:t> solution addressing a specific kind of data, structured or unstructured data, special retention needs? Long medium or short retention timeframes, etc?</a:t>
            </a:r>
            <a:endParaRPr lang="en-US" sz="900" dirty="0" smtClean="0"/>
          </a:p>
          <a:p>
            <a:endParaRPr lang="en-US" sz="900" dirty="0" smtClean="0"/>
          </a:p>
          <a:p>
            <a:r>
              <a:rPr lang="en-US" sz="900" b="1" dirty="0" smtClean="0"/>
              <a:t>Develop a business case: </a:t>
            </a:r>
            <a:r>
              <a:rPr lang="en-US" sz="900" dirty="0" smtClean="0"/>
              <a:t>This is one of the more difficult aspects of the process. It is greatly supported by a good Digital Asset Register, but must add a return on investment calculation and may incorporate a risk-consequence plot for each if the asset types. </a:t>
            </a:r>
          </a:p>
          <a:p>
            <a:endParaRPr lang="en-US" sz="900" dirty="0" smtClean="0"/>
          </a:p>
          <a:p>
            <a:r>
              <a:rPr lang="en-US" sz="900" b="1" dirty="0" smtClean="0"/>
              <a:t>Understand and articulate your requirements:</a:t>
            </a:r>
            <a:r>
              <a:rPr lang="en-US" sz="900" dirty="0" smtClean="0"/>
              <a:t> This formally documents the specific features you wish to implement, the stakeholders that need to be involved and the non-functional aspects of the system that must be taken into account.</a:t>
            </a:r>
          </a:p>
          <a:p>
            <a:endParaRPr lang="en-US" sz="900" dirty="0" smtClean="0"/>
          </a:p>
          <a:p>
            <a:r>
              <a:rPr lang="en-US" sz="900" b="1" dirty="0" smtClean="0"/>
              <a:t>Develop and deliver a model: </a:t>
            </a:r>
            <a:r>
              <a:rPr lang="en-US" sz="900" dirty="0" smtClean="0"/>
              <a:t>Given the growing availability of commercial and open source products this can be the more straightforward part of the process. (</a:t>
            </a:r>
            <a:r>
              <a:rPr lang="en-US" sz="900" b="1" dirty="0" smtClean="0"/>
              <a:t>Example I gave of how</a:t>
            </a:r>
            <a:r>
              <a:rPr lang="en-US" sz="900" b="1" baseline="0" dirty="0" smtClean="0"/>
              <a:t> we have a Specialized </a:t>
            </a:r>
            <a:r>
              <a:rPr lang="en-US" sz="900" b="1" baseline="0" dirty="0" err="1" smtClean="0"/>
              <a:t>Decomm</a:t>
            </a:r>
            <a:r>
              <a:rPr lang="en-US" sz="900" b="1" baseline="0" dirty="0" smtClean="0"/>
              <a:t> Service, defined archiving patterns, etc</a:t>
            </a:r>
            <a:r>
              <a:rPr lang="en-US" sz="900" baseline="0" dirty="0" smtClean="0"/>
              <a:t>)</a:t>
            </a:r>
            <a:endParaRPr lang="en-US" sz="900" dirty="0" smtClean="0"/>
          </a:p>
          <a:p>
            <a:endParaRPr lang="en-US" sz="900" dirty="0" smtClean="0"/>
          </a:p>
          <a:p>
            <a:r>
              <a:rPr lang="en-US" sz="900" dirty="0" smtClean="0"/>
              <a:t>Once implemented, the challenge then becomes to operate and refine the approach. The growth of the collection and  the enhancement of the processes will continue long into the future as the collection grows in size, diversity and usefulness </a:t>
            </a:r>
          </a:p>
          <a:p>
            <a:endParaRPr lang="en-US" sz="900" dirty="0" smtClean="0"/>
          </a:p>
          <a:p>
            <a:r>
              <a:rPr lang="en-US" sz="900" i="1" dirty="0" smtClean="0"/>
              <a:t>Reference:</a:t>
            </a:r>
            <a:r>
              <a:rPr lang="en-US" sz="900" i="1" baseline="0" dirty="0" smtClean="0"/>
              <a:t>  “Practical Digital Preservation” by Adrian Brown on creating and implementing a Digital Preservation strategy (Facet Publishing, ISBN-13: 978-1856047555)</a:t>
            </a:r>
            <a:endParaRPr lang="en-US" sz="900" i="1"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19</a:t>
            </a:fld>
            <a:endParaRPr lang="en-US"/>
          </a:p>
        </p:txBody>
      </p:sp>
    </p:spTree>
    <p:extLst>
      <p:ext uri="{BB962C8B-B14F-4D97-AF65-F5344CB8AC3E}">
        <p14:creationId xmlns:p14="http://schemas.microsoft.com/office/powerpoint/2010/main" xmlns="" val="147749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r>
              <a:rPr lang="en-US" baseline="0" dirty="0" smtClean="0"/>
              <a:t> Dilbert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2</a:t>
            </a:fld>
            <a:endParaRPr lang="en-US"/>
          </a:p>
        </p:txBody>
      </p:sp>
    </p:spTree>
    <p:extLst>
      <p:ext uri="{BB962C8B-B14F-4D97-AF65-F5344CB8AC3E}">
        <p14:creationId xmlns:p14="http://schemas.microsoft.com/office/powerpoint/2010/main" xmlns="" val="209152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7010400" cy="4880610"/>
          </a:xfrm>
        </p:spPr>
        <p:txBody>
          <a:bodyPr>
            <a:normAutofit fontScale="92500" lnSpcReduction="20000"/>
          </a:bodyPr>
          <a:lstStyle/>
          <a:p>
            <a:r>
              <a:rPr lang="en-US" dirty="0" smtClean="0"/>
              <a:t>Call the engine room and get Scotty to the bridge:   The long-lost words of </a:t>
            </a:r>
            <a:r>
              <a:rPr lang="en-US" i="1" dirty="0" smtClean="0"/>
              <a:t>Star Trek</a:t>
            </a:r>
            <a:r>
              <a:rPr lang="en-US" dirty="0" smtClean="0"/>
              <a:t> creator Gene Roddenberry were found on 5.25-inch floppies—yes, floppy disks—it would take a Starfleet-level engineering effort to recover them.</a:t>
            </a:r>
          </a:p>
          <a:p>
            <a:endParaRPr lang="en-US" dirty="0" smtClean="0"/>
          </a:p>
          <a:p>
            <a:r>
              <a:rPr lang="en-US" dirty="0" smtClean="0"/>
              <a:t>Roddenberry, who died in 1991, apparently left behind a couple of shoebox-sized containers of those big floppy disks.</a:t>
            </a:r>
          </a:p>
          <a:p>
            <a:r>
              <a:rPr lang="en-US" dirty="0" smtClean="0"/>
              <a:t>The problem? As any techie knows, floppy drives went out off fashion around the turn of the 21st century. </a:t>
            </a:r>
          </a:p>
          <a:p>
            <a:endParaRPr lang="en-US" dirty="0" smtClean="0"/>
          </a:p>
          <a:p>
            <a:r>
              <a:rPr lang="en-US" dirty="0" smtClean="0"/>
              <a:t>Even if you bought a used 5.25-inch floppy drive off of Cyrano Jones on space station K7, you wouldn't be able to read the files on a modern computer, let alone plug in the drive.</a:t>
            </a:r>
          </a:p>
          <a:p>
            <a:r>
              <a:rPr lang="en-US" dirty="0" smtClean="0"/>
              <a:t>Roddenberry's estate knew of two possible computers the author had used to write those final words. One had been sold off in a </a:t>
            </a:r>
            <a:r>
              <a:rPr lang="en-US" dirty="0" smtClean="0">
                <a:hlinkClick r:id="rId3"/>
              </a:rPr>
              <a:t>charity auction</a:t>
            </a:r>
            <a:r>
              <a:rPr lang="en-US" dirty="0" smtClean="0"/>
              <a:t> and the second wouldn't boot when plugged in.</a:t>
            </a:r>
          </a:p>
          <a:p>
            <a:r>
              <a:rPr lang="en-US" dirty="0" smtClean="0"/>
              <a:t>Roddenberry's estate turned to </a:t>
            </a:r>
            <a:r>
              <a:rPr lang="en-US" dirty="0" err="1" smtClean="0"/>
              <a:t>DriveSavers</a:t>
            </a:r>
            <a:r>
              <a:rPr lang="en-US" dirty="0" smtClean="0"/>
              <a:t> Data Recovery. The lack of an operative computer was less than ideal..</a:t>
            </a:r>
          </a:p>
          <a:p>
            <a:r>
              <a:rPr lang="en-US" dirty="0" smtClean="0"/>
              <a:t>The majority of the disks were 1980s-era 5.25-inch double-density disks capable of storing a whopping </a:t>
            </a:r>
          </a:p>
          <a:p>
            <a:r>
              <a:rPr lang="en-US" dirty="0" smtClean="0"/>
              <a:t>A few of the disks were formatted in DOS, but most of them were from an older operating system called CP/M,</a:t>
            </a:r>
            <a:r>
              <a:rPr lang="en-US" baseline="0" dirty="0" smtClean="0"/>
              <a:t> </a:t>
            </a:r>
            <a:r>
              <a:rPr lang="en-US" dirty="0" smtClean="0"/>
              <a:t>or Control Program for Microcomputers, a popular operating system of the 1970s and early 1980s that ultimately lost out to Microsoft's DOS. In the 1970s and 1980s it was the wild west of disk formats and track layouts, Cobb said. The DOS recoveries were easy once a drive was located, but the CP/M disks were far more work. </a:t>
            </a:r>
          </a:p>
          <a:p>
            <a:endParaRPr lang="en-US" dirty="0" smtClean="0"/>
          </a:p>
          <a:p>
            <a:r>
              <a:rPr lang="en-US" dirty="0" smtClean="0"/>
              <a:t>They had to actually figure out how to physically read them; The difficult part was CP/M and the file system itself and how it was written.</a:t>
            </a:r>
          </a:p>
          <a:p>
            <a:r>
              <a:rPr lang="en-US" dirty="0" smtClean="0"/>
              <a:t>As the data recovery firm couldn't get Roddenberry's old computer to power on, it had to sleuth the physical layout of the tracks on the disk. That alone took three months to reverse engineer</a:t>
            </a:r>
          </a:p>
          <a:p>
            <a:endParaRPr lang="en-US" dirty="0" smtClean="0"/>
          </a:p>
          <a:p>
            <a:r>
              <a:rPr lang="en-US" dirty="0" smtClean="0"/>
              <a:t>Then, 30 of the disks were damaged, with deep gouges in the magnetic surface. Most of the physical damage was over empty portions of the disks;</a:t>
            </a:r>
            <a:r>
              <a:rPr lang="en-US" baseline="0" dirty="0" smtClean="0"/>
              <a:t> </a:t>
            </a:r>
            <a:r>
              <a:rPr lang="en-US" dirty="0" smtClean="0"/>
              <a:t>about 95 percent of the data was recovered.</a:t>
            </a:r>
          </a:p>
          <a:p>
            <a:r>
              <a:rPr lang="en-US" dirty="0" smtClean="0"/>
              <a:t>Besides seeking the technical expertise required for the task, the estate also wanted high security,</a:t>
            </a:r>
            <a:r>
              <a:rPr lang="en-US" baseline="0" dirty="0" smtClean="0"/>
              <a:t> </a:t>
            </a:r>
            <a:r>
              <a:rPr lang="en-US" dirty="0" smtClean="0"/>
              <a:t>The estate wasn't going to just drop all 200 disks in a FedEx box and pray to the shipping gods they wouldn't get lost. Only small batches of the disks were doled out at a time,  and each batch was hand-delivered to </a:t>
            </a:r>
            <a:r>
              <a:rPr lang="en-US" dirty="0" err="1" smtClean="0"/>
              <a:t>DriveSavers</a:t>
            </a:r>
            <a:r>
              <a:rPr lang="en-US" dirty="0" smtClean="0"/>
              <a:t>' secure facility in Novato beginning in 2012.</a:t>
            </a:r>
          </a:p>
          <a:p>
            <a:endParaRPr lang="en-US" dirty="0" smtClean="0"/>
          </a:p>
          <a:p>
            <a:r>
              <a:rPr lang="en-US" dirty="0" smtClean="0"/>
              <a:t>Once </a:t>
            </a:r>
            <a:r>
              <a:rPr lang="en-US" dirty="0" err="1" smtClean="0"/>
              <a:t>DriveSavers</a:t>
            </a:r>
            <a:r>
              <a:rPr lang="en-US" dirty="0" smtClean="0"/>
              <a:t> had recovered the data, the data had to be converted into a format the estate could open. It's not like you can feed a 1980s-era CP/M word processor format into Microsoft Word, so each file was converted to a readable text file.</a:t>
            </a:r>
          </a:p>
          <a:p>
            <a:endParaRPr lang="en-US" dirty="0" smtClean="0"/>
          </a:p>
          <a:p>
            <a:r>
              <a:rPr lang="en-US" dirty="0" smtClean="0"/>
              <a:t>All told, 2-3MB of data was recovered from the 200 floppies. That may seem like a minuscule amount by today's standards, but in the 1980s, document files were small. Roddenberry's lost words were substantial.</a:t>
            </a:r>
          </a:p>
        </p:txBody>
      </p:sp>
      <p:sp>
        <p:nvSpPr>
          <p:cNvPr id="4" name="Slide Number Placeholder 3"/>
          <p:cNvSpPr>
            <a:spLocks noGrp="1"/>
          </p:cNvSpPr>
          <p:nvPr>
            <p:ph type="sldNum" sz="quarter" idx="10"/>
          </p:nvPr>
        </p:nvSpPr>
        <p:spPr/>
        <p:txBody>
          <a:bodyPr/>
          <a:lstStyle/>
          <a:p>
            <a:fld id="{CFB3E9C9-411A-422D-A030-5EE76D2657E0}" type="slidenum">
              <a:rPr lang="en-US" smtClean="0"/>
              <a:pPr/>
              <a:t>20</a:t>
            </a:fld>
            <a:endParaRPr lang="en-US"/>
          </a:p>
        </p:txBody>
      </p:sp>
    </p:spTree>
    <p:extLst>
      <p:ext uri="{BB962C8B-B14F-4D97-AF65-F5344CB8AC3E}">
        <p14:creationId xmlns:p14="http://schemas.microsoft.com/office/powerpoint/2010/main" xmlns="" val="861457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21</a:t>
            </a:fld>
            <a:endParaRPr lang="en-US"/>
          </a:p>
        </p:txBody>
      </p:sp>
    </p:spTree>
    <p:extLst>
      <p:ext uri="{BB962C8B-B14F-4D97-AF65-F5344CB8AC3E}">
        <p14:creationId xmlns:p14="http://schemas.microsoft.com/office/powerpoint/2010/main" xmlns="" val="17945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http://www.records.nsw.gov.au/recordkeeping/advice/designing-implementing-and-managing-systems/decommissioning-systems-records-and-information-management-considerations#whatis</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3</a:t>
            </a:fld>
            <a:endParaRPr lang="en-US"/>
          </a:p>
        </p:txBody>
      </p:sp>
    </p:spTree>
    <p:extLst>
      <p:ext uri="{BB962C8B-B14F-4D97-AF65-F5344CB8AC3E}">
        <p14:creationId xmlns:p14="http://schemas.microsoft.com/office/powerpoint/2010/main" xmlns="" val="18474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77000" cy="4575810"/>
          </a:xfrm>
        </p:spPr>
        <p:txBody>
          <a:bodyPr>
            <a:normAutofit fontScale="92500" lnSpcReduction="20000"/>
          </a:bodyPr>
          <a:lstStyle/>
          <a:p>
            <a:r>
              <a:rPr lang="en-US" dirty="0" smtClean="0"/>
              <a:t>If you work</a:t>
            </a:r>
            <a:r>
              <a:rPr lang="en-US" baseline="0" dirty="0" smtClean="0"/>
              <a:t> with any sort of database, at some point you may find your system a target of decommissioning efforts.  </a:t>
            </a:r>
          </a:p>
          <a:p>
            <a:endParaRPr lang="en-US" baseline="0" dirty="0" smtClean="0"/>
          </a:p>
          <a:p>
            <a:r>
              <a:rPr lang="en-US" baseline="0" dirty="0" smtClean="0"/>
              <a:t>Then, the data within that system needs to be addressed – does it need to be retained / migrated?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Retention</a:t>
            </a:r>
            <a:r>
              <a:rPr lang="en-GB" baseline="0" dirty="0" smtClean="0"/>
              <a:t> / archiving strategy </a:t>
            </a:r>
            <a:r>
              <a:rPr lang="en-GB" dirty="0" smtClean="0"/>
              <a:t>for an organisation/function will vary depending on the type of data and the records retention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Example,</a:t>
            </a:r>
            <a:r>
              <a:rPr lang="en-GB" baseline="0" dirty="0" smtClean="0"/>
              <a:t> </a:t>
            </a:r>
            <a:r>
              <a:rPr lang="en-GB" dirty="0" smtClean="0"/>
              <a:t>an organization</a:t>
            </a:r>
            <a:r>
              <a:rPr lang="en-GB" baseline="0" dirty="0" smtClean="0"/>
              <a:t> </a:t>
            </a:r>
            <a:r>
              <a:rPr lang="en-GB" dirty="0" smtClean="0"/>
              <a:t>which has 65 year or permanent retention periods will need a very different strategy and set of solutions to one which has just 7 year</a:t>
            </a:r>
            <a:r>
              <a:rPr lang="en-GB" baseline="0" dirty="0" smtClean="0"/>
              <a:t> retention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Who here has really long (&gt;25) years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Who has nothing longer than 7-10 years (for most of your records, if not all)?</a:t>
            </a:r>
            <a:endParaRPr lang="en-US" dirty="0" smtClean="0"/>
          </a:p>
          <a:p>
            <a:endParaRPr lang="en-US" dirty="0" smtClean="0"/>
          </a:p>
          <a:p>
            <a:pPr defTabSz="931774">
              <a:defRPr/>
            </a:pPr>
            <a:r>
              <a:rPr lang="en-US" dirty="0" smtClean="0"/>
              <a:t>Jonathan</a:t>
            </a:r>
            <a:r>
              <a:rPr lang="en-US" baseline="0" dirty="0" smtClean="0"/>
              <a:t> </a:t>
            </a:r>
            <a:r>
              <a:rPr lang="en-US" baseline="0" dirty="0" err="1" smtClean="0"/>
              <a:t>Tilbury</a:t>
            </a:r>
            <a:r>
              <a:rPr lang="en-US" baseline="0" dirty="0" smtClean="0"/>
              <a:t>, Chief Executive </a:t>
            </a:r>
            <a:r>
              <a:rPr lang="en-US" baseline="0" dirty="0" err="1" smtClean="0"/>
              <a:t>Preservica</a:t>
            </a:r>
            <a:r>
              <a:rPr lang="en-US" baseline="0" dirty="0" smtClean="0"/>
              <a:t> (provider of digital preservation technology, consulting, and research):</a:t>
            </a:r>
            <a:endParaRPr lang="en-US" dirty="0" smtClean="0"/>
          </a:p>
          <a:p>
            <a:pPr lvl="1"/>
            <a:r>
              <a:rPr lang="en-US" sz="1000" dirty="0" smtClean="0"/>
              <a:t>“Data and information management is essential within any </a:t>
            </a:r>
            <a:r>
              <a:rPr lang="en-US" sz="1000" dirty="0" err="1" smtClean="0"/>
              <a:t>organisation</a:t>
            </a:r>
            <a:r>
              <a:rPr lang="en-US" sz="1000" dirty="0" smtClean="0"/>
              <a:t> but is becoming increasingly challenging given the long and increasing time frames over which information is required to be retained. </a:t>
            </a:r>
          </a:p>
          <a:p>
            <a:pPr lvl="1"/>
            <a:endParaRPr lang="en-US" dirty="0" smtClean="0"/>
          </a:p>
          <a:p>
            <a:pPr lvl="1"/>
            <a:r>
              <a:rPr lang="en-US" dirty="0" smtClean="0"/>
              <a:t>This </a:t>
            </a:r>
            <a:r>
              <a:rPr lang="en-US" b="1" i="1" dirty="0" smtClean="0"/>
              <a:t>means information contained in documents and files created many years ago, as well as those created today and in the future, is often </a:t>
            </a:r>
            <a:r>
              <a:rPr lang="en-US" b="1" i="1" u="sng" dirty="0" smtClean="0"/>
              <a:t>required for time periods exceeding the supported life of the application used to create </a:t>
            </a:r>
            <a:r>
              <a:rPr lang="en-US" b="1" i="1" dirty="0" smtClean="0"/>
              <a:t>and render it</a:t>
            </a:r>
            <a:r>
              <a:rPr lang="en-US" dirty="0" smtClean="0"/>
              <a:t>. </a:t>
            </a:r>
          </a:p>
          <a:p>
            <a:pPr lvl="1"/>
            <a:endParaRPr lang="en-US" sz="1300" dirty="0" smtClean="0"/>
          </a:p>
          <a:p>
            <a:pPr lvl="1"/>
            <a:r>
              <a:rPr lang="en-US" sz="1100" dirty="0" smtClean="0"/>
              <a:t>This problem shows no sign of abating, and in addition as the complexity and interconnectivity of information grows, the challenge of  long-term access becomes greater.</a:t>
            </a:r>
          </a:p>
          <a:p>
            <a:pPr lvl="1"/>
            <a:endParaRPr lang="en-US" dirty="0" smtClean="0"/>
          </a:p>
          <a:p>
            <a:pPr lvl="1"/>
            <a:r>
              <a:rPr lang="en-US" b="1" dirty="0" smtClean="0"/>
              <a:t>HERE’S THE KEY</a:t>
            </a:r>
            <a:r>
              <a:rPr lang="en-US" dirty="0" smtClean="0"/>
              <a:t>:  “Digital preservation requires careful planning and implementation to achieve the desired output. </a:t>
            </a:r>
            <a:r>
              <a:rPr lang="en-US" b="1" dirty="0" smtClean="0"/>
              <a:t>You need to be clear </a:t>
            </a:r>
            <a:r>
              <a:rPr lang="en-US" b="1" i="1" dirty="0" smtClean="0"/>
              <a:t>why you need to retain </a:t>
            </a:r>
            <a:r>
              <a:rPr lang="en-US" dirty="0" smtClean="0"/>
              <a:t>information and </a:t>
            </a:r>
            <a:r>
              <a:rPr lang="en-US" b="1" i="1" dirty="0" smtClean="0"/>
              <a:t>what needs to be stored as a result</a:t>
            </a:r>
            <a:r>
              <a:rPr lang="en-US" dirty="0" smtClean="0"/>
              <a:t>. You need to </a:t>
            </a:r>
            <a:r>
              <a:rPr lang="en-US" b="1" i="1" dirty="0" smtClean="0"/>
              <a:t>understand how the material will be accessed and by whom, and also how long it needs to be kept and the technical challenges this might pose</a:t>
            </a:r>
            <a:r>
              <a:rPr lang="en-US" dirty="0" smtClean="0"/>
              <a:t>. </a:t>
            </a:r>
          </a:p>
          <a:p>
            <a:pPr lvl="1"/>
            <a:endParaRPr lang="en-US" sz="1300" dirty="0" smtClean="0"/>
          </a:p>
          <a:p>
            <a:pPr lvl="1"/>
            <a:r>
              <a:rPr lang="en-US" sz="1000" dirty="0" smtClean="0"/>
              <a:t>The sooner these challenges are addressed, the earlier the benefits of a smoothly operating, secure, well-</a:t>
            </a:r>
            <a:r>
              <a:rPr lang="en-US" sz="1000" dirty="0" err="1" smtClean="0"/>
              <a:t>organised</a:t>
            </a:r>
            <a:r>
              <a:rPr lang="en-US" sz="1000" dirty="0" smtClean="0"/>
              <a:t> and accessible archive can be </a:t>
            </a:r>
            <a:r>
              <a:rPr lang="en-US" sz="1000" dirty="0" err="1" smtClean="0"/>
              <a:t>realised</a:t>
            </a:r>
            <a:r>
              <a:rPr lang="en-US" sz="1000" dirty="0" smtClean="0"/>
              <a:t>.”</a:t>
            </a:r>
          </a:p>
          <a:p>
            <a:endParaRPr lang="en-US" dirty="0" smtClean="0"/>
          </a:p>
          <a:p>
            <a:pPr lvl="0"/>
            <a:endParaRPr lang="en-GB" dirty="0" smtClean="0"/>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4</a:t>
            </a:fld>
            <a:endParaRPr lang="en-US"/>
          </a:p>
        </p:txBody>
      </p:sp>
    </p:spTree>
    <p:extLst>
      <p:ext uri="{BB962C8B-B14F-4D97-AF65-F5344CB8AC3E}">
        <p14:creationId xmlns:p14="http://schemas.microsoft.com/office/powerpoint/2010/main" xmlns="" val="182801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248400" cy="4499610"/>
          </a:xfrm>
        </p:spPr>
        <p:txBody>
          <a:bodyPr>
            <a:normAutofit fontScale="77500" lnSpcReduction="20000"/>
          </a:bodyPr>
          <a:lstStyle/>
          <a:p>
            <a:r>
              <a:rPr lang="en-US" sz="1400" dirty="0" smtClean="0"/>
              <a:t>Let’s talk about </a:t>
            </a:r>
            <a:r>
              <a:rPr lang="en-US" sz="1400" baseline="0" dirty="0" smtClean="0"/>
              <a:t>why we avoid system decommissioning and thereby dealing with all that data – misconceptions.      </a:t>
            </a:r>
            <a:r>
              <a:rPr lang="en-US" sz="1400" dirty="0" smtClean="0"/>
              <a:t>There may also be an</a:t>
            </a:r>
            <a:r>
              <a:rPr lang="en-US" sz="1400" baseline="0" dirty="0" smtClean="0"/>
              <a:t> assumption </a:t>
            </a:r>
            <a:r>
              <a:rPr lang="en-US" sz="1400" dirty="0" smtClean="0"/>
              <a:t>that a system can be easily mothballed and then pulled out and started up whenever the data is needed in the future.   Not</a:t>
            </a:r>
            <a:r>
              <a:rPr lang="en-US" sz="1400" baseline="0" dirty="0" smtClean="0"/>
              <a:t> necessarily so!    </a:t>
            </a:r>
            <a:r>
              <a:rPr lang="en-US" sz="1400" dirty="0" smtClean="0"/>
              <a:t>Here are some</a:t>
            </a:r>
            <a:r>
              <a:rPr lang="en-US" sz="1400" baseline="0" dirty="0" smtClean="0"/>
              <a:t> thoughts on </a:t>
            </a:r>
            <a:r>
              <a:rPr lang="en-US" sz="1400" dirty="0" smtClean="0"/>
              <a:t>What we</a:t>
            </a:r>
            <a:r>
              <a:rPr lang="en-US" sz="1400" baseline="0" dirty="0" smtClean="0"/>
              <a:t> have done in my company is to address these false perceptions</a:t>
            </a:r>
            <a:endParaRPr lang="en-US" sz="1400" dirty="0" smtClean="0"/>
          </a:p>
          <a:p>
            <a:endParaRPr lang="en-US" dirty="0" smtClean="0"/>
          </a:p>
          <a:p>
            <a:r>
              <a:rPr lang="en-US" sz="1800" dirty="0" smtClean="0"/>
              <a:t>Challenges and Mitigation  -- Perceived cost of archival vs. cost of maintaining legacy / retired systems (even if “graveyard”)</a:t>
            </a:r>
          </a:p>
          <a:p>
            <a:pPr lvl="1"/>
            <a:r>
              <a:rPr lang="en-US" sz="1200" dirty="0" smtClean="0"/>
              <a:t>One-off decommissioning in isolation  </a:t>
            </a:r>
            <a:r>
              <a:rPr lang="en-US" sz="1200" dirty="0" smtClean="0">
                <a:sym typeface="Wingdings" pitchFamily="2" charset="2"/>
              </a:rPr>
              <a:t></a:t>
            </a:r>
            <a:r>
              <a:rPr lang="en-US" sz="1200" baseline="0" dirty="0" smtClean="0">
                <a:sym typeface="Wingdings" pitchFamily="2" charset="2"/>
              </a:rPr>
              <a:t> implement a </a:t>
            </a:r>
            <a:r>
              <a:rPr lang="en-US" sz="1200" b="1" dirty="0" smtClean="0"/>
              <a:t>repeatable service model</a:t>
            </a:r>
            <a:r>
              <a:rPr lang="en-US" sz="1200" dirty="0" smtClean="0"/>
              <a:t>; this reduces the cost ** </a:t>
            </a:r>
            <a:r>
              <a:rPr lang="en-US" sz="1200" b="1" dirty="0" smtClean="0"/>
              <a:t>Having dedicated specialized resources ensure cost-effective, rapid, repeatable service delivery</a:t>
            </a:r>
          </a:p>
          <a:p>
            <a:pPr lvl="1"/>
            <a:r>
              <a:rPr lang="en-US" sz="1200" dirty="0" smtClean="0"/>
              <a:t> **As a more efficient service model, we have provided</a:t>
            </a:r>
            <a:r>
              <a:rPr lang="en-US" sz="1200" baseline="0" dirty="0" smtClean="0"/>
              <a:t> a lower </a:t>
            </a:r>
            <a:r>
              <a:rPr lang="en-US" sz="1200" dirty="0" smtClean="0"/>
              <a:t>cost of archival vs. cost of maintaining legacy / retired systems ‘just in case’</a:t>
            </a:r>
          </a:p>
          <a:p>
            <a:pPr lvl="1"/>
            <a:endParaRPr lang="en-US" sz="1200" dirty="0" smtClean="0"/>
          </a:p>
          <a:p>
            <a:pPr lvl="1"/>
            <a:r>
              <a:rPr lang="en-US" sz="1200" dirty="0" smtClean="0"/>
              <a:t>Waiting </a:t>
            </a:r>
            <a:r>
              <a:rPr lang="en-US" sz="1200" dirty="0" smtClean="0"/>
              <a:t>until you have a system that has outlived it’s useful</a:t>
            </a:r>
            <a:r>
              <a:rPr lang="en-US" sz="1200" baseline="0" dirty="0" smtClean="0"/>
              <a:t> life </a:t>
            </a:r>
            <a:r>
              <a:rPr lang="en-US" sz="1200" baseline="0" dirty="0" smtClean="0">
                <a:sym typeface="Wingdings" pitchFamily="2" charset="2"/>
              </a:rPr>
              <a:t> </a:t>
            </a:r>
            <a:r>
              <a:rPr lang="en-US" sz="1200" b="1" dirty="0" smtClean="0"/>
              <a:t>Define decommissioning and archiving approach up front when new system is developed</a:t>
            </a:r>
            <a:r>
              <a:rPr lang="en-US" sz="1200" dirty="0" smtClean="0"/>
              <a:t>; we group systems by similarity in decommissioning approach (have archiving “patterns” I</a:t>
            </a:r>
            <a:r>
              <a:rPr lang="en-US" sz="1200" baseline="0" dirty="0" smtClean="0"/>
              <a:t> will explain later on in the presentation</a:t>
            </a:r>
            <a:r>
              <a:rPr lang="en-US" sz="1200" dirty="0" smtClean="0"/>
              <a:t>)</a:t>
            </a:r>
          </a:p>
          <a:p>
            <a:pPr lvl="1"/>
            <a:endParaRPr lang="en-US" sz="1200" dirty="0" smtClean="0"/>
          </a:p>
          <a:p>
            <a:pPr lvl="1"/>
            <a:r>
              <a:rPr lang="en-US" sz="1200" dirty="0" smtClean="0"/>
              <a:t>Assuming all data must be maintained</a:t>
            </a:r>
            <a:r>
              <a:rPr lang="en-US" sz="1200" baseline="0" dirty="0" smtClean="0"/>
              <a:t> </a:t>
            </a:r>
            <a:r>
              <a:rPr lang="en-US" sz="1200" baseline="0" dirty="0" smtClean="0">
                <a:sym typeface="Wingdings" pitchFamily="2" charset="2"/>
              </a:rPr>
              <a:t> </a:t>
            </a:r>
            <a:r>
              <a:rPr lang="en-US" sz="1200" b="1" dirty="0" smtClean="0"/>
              <a:t>Understanding business process driving the perceived need to retain </a:t>
            </a:r>
            <a:r>
              <a:rPr lang="en-US" sz="1200" dirty="0" smtClean="0"/>
              <a:t>system / data</a:t>
            </a:r>
          </a:p>
          <a:p>
            <a:pPr lvl="1"/>
            <a:r>
              <a:rPr lang="en-US" sz="1200" dirty="0" smtClean="0"/>
              <a:t>** Define archival costs as separate and distinct from the decommissioning process cost (</a:t>
            </a:r>
            <a:r>
              <a:rPr lang="en-US" sz="1200" b="1" dirty="0" smtClean="0"/>
              <a:t>is data really needed</a:t>
            </a:r>
            <a:r>
              <a:rPr lang="en-US" sz="1200" dirty="0" smtClean="0"/>
              <a:t>? Is it</a:t>
            </a:r>
            <a:r>
              <a:rPr lang="en-US" sz="1200" baseline="0" dirty="0" smtClean="0"/>
              <a:t> worth the cost?</a:t>
            </a:r>
            <a:r>
              <a:rPr lang="en-US" sz="1200" dirty="0" smtClean="0"/>
              <a:t>)</a:t>
            </a:r>
          </a:p>
          <a:p>
            <a:endParaRPr lang="en-US" dirty="0" smtClean="0"/>
          </a:p>
          <a:p>
            <a:pPr defTabSz="931774">
              <a:defRPr/>
            </a:pPr>
            <a:r>
              <a:rPr lang="en-GB" sz="1400" dirty="0" smtClean="0"/>
              <a:t>REALITY CHECK For legacy systems you </a:t>
            </a:r>
            <a:r>
              <a:rPr lang="en-GB" sz="1400" b="1" dirty="0" smtClean="0"/>
              <a:t>choose to maintain or not – you deal with ‘End Of Life’ decisions</a:t>
            </a:r>
            <a:r>
              <a:rPr lang="en-GB" sz="1400" baseline="0" dirty="0" smtClean="0"/>
              <a:t> – the reality is, if you maintain a system,  </a:t>
            </a:r>
            <a:r>
              <a:rPr lang="en-GB" sz="1400" dirty="0" smtClean="0"/>
              <a:t>you need the hardware, software, OS, application and the  knowledge of how to use it, which </a:t>
            </a:r>
            <a:r>
              <a:rPr lang="en-GB" sz="1400" b="1" dirty="0" smtClean="0"/>
              <a:t>makes the cost of that substantial, and the risks significant </a:t>
            </a:r>
            <a:r>
              <a:rPr lang="en-GB" sz="1400" dirty="0" smtClean="0"/>
              <a:t>(once a system no longer works because one of those components fails, it is quite possibly too late to rectify already)  </a:t>
            </a:r>
            <a:endParaRPr lang="en-US" sz="1400" dirty="0" smtClean="0"/>
          </a:p>
          <a:p>
            <a:endParaRPr lang="en-US" sz="1400" dirty="0" smtClean="0"/>
          </a:p>
          <a:p>
            <a:pPr defTabSz="931774">
              <a:defRPr/>
            </a:pPr>
            <a:r>
              <a:rPr lang="en-US" sz="1400" dirty="0" smtClean="0"/>
              <a:t>BOTTOM LINE:</a:t>
            </a:r>
            <a:r>
              <a:rPr lang="en-US" sz="1400" baseline="0" dirty="0" smtClean="0"/>
              <a:t>  </a:t>
            </a:r>
            <a:r>
              <a:rPr lang="en-US" sz="1400" dirty="0" smtClean="0"/>
              <a:t>“</a:t>
            </a:r>
            <a:r>
              <a:rPr lang="en-US" sz="1400" b="1" dirty="0" smtClean="0"/>
              <a:t>Begin with the end in mind</a:t>
            </a:r>
            <a:r>
              <a:rPr lang="en-US" sz="1400" dirty="0" smtClean="0"/>
              <a:t>” - Ensure archiving requirements are included for any new systems under development. Example - the 25 years plus retention of clinical study records mandated by the EU in their new regulations </a:t>
            </a:r>
          </a:p>
          <a:p>
            <a:pPr defTabSz="931774">
              <a:defRPr/>
            </a:pPr>
            <a:endParaRPr lang="en-US" sz="1400" dirty="0" smtClean="0"/>
          </a:p>
          <a:p>
            <a:pPr defTabSz="931774">
              <a:defRPr/>
            </a:pPr>
            <a:r>
              <a:rPr lang="en-US" sz="1400" dirty="0" smtClean="0"/>
              <a:t>ASK if anyone has any </a:t>
            </a:r>
            <a:r>
              <a:rPr lang="en-US" sz="1400" b="1" dirty="0" smtClean="0"/>
              <a:t>25 year old applications they use today</a:t>
            </a:r>
            <a:r>
              <a:rPr lang="en-US" sz="1400" dirty="0" smtClean="0"/>
              <a:t>,   NOTE how much faster </a:t>
            </a:r>
            <a:r>
              <a:rPr lang="en-US" sz="1400" b="1" dirty="0" smtClean="0"/>
              <a:t>applications evolve </a:t>
            </a:r>
            <a:r>
              <a:rPr lang="en-US" sz="1400" dirty="0" smtClean="0"/>
              <a:t>these days. </a:t>
            </a:r>
          </a:p>
          <a:p>
            <a:pPr defTabSz="931774">
              <a:defRPr/>
            </a:pPr>
            <a:r>
              <a:rPr lang="en-US" sz="1400" dirty="0" smtClean="0"/>
              <a:t>Conclusion - You </a:t>
            </a:r>
            <a:r>
              <a:rPr lang="en-US" sz="1400" b="1" dirty="0" smtClean="0"/>
              <a:t>must plan to migrate out of the system you are putting in place today,</a:t>
            </a:r>
            <a:r>
              <a:rPr lang="en-US" sz="1400" dirty="0" smtClean="0"/>
              <a:t> it </a:t>
            </a:r>
            <a:r>
              <a:rPr lang="en-US" sz="1400" i="1" dirty="0" smtClean="0"/>
              <a:t>will </a:t>
            </a:r>
            <a:r>
              <a:rPr lang="en-US" sz="1400" dirty="0" smtClean="0"/>
              <a:t>happen…..</a:t>
            </a:r>
          </a:p>
          <a:p>
            <a:pPr defTabSz="931774">
              <a:defRPr/>
            </a:pPr>
            <a:endParaRPr lang="en-US" sz="1400" dirty="0" smtClean="0"/>
          </a:p>
        </p:txBody>
      </p:sp>
      <p:sp>
        <p:nvSpPr>
          <p:cNvPr id="4" name="Slide Number Placeholder 3"/>
          <p:cNvSpPr>
            <a:spLocks noGrp="1"/>
          </p:cNvSpPr>
          <p:nvPr>
            <p:ph type="sldNum" sz="quarter" idx="10"/>
          </p:nvPr>
        </p:nvSpPr>
        <p:spPr/>
        <p:txBody>
          <a:bodyPr/>
          <a:lstStyle/>
          <a:p>
            <a:fld id="{CFB3E9C9-411A-422D-A030-5EE76D2657E0}" type="slidenum">
              <a:rPr lang="en-US" smtClean="0"/>
              <a:pPr/>
              <a:t>5</a:t>
            </a:fld>
            <a:endParaRPr lang="en-US"/>
          </a:p>
        </p:txBody>
      </p:sp>
    </p:spTree>
    <p:extLst>
      <p:ext uri="{BB962C8B-B14F-4D97-AF65-F5344CB8AC3E}">
        <p14:creationId xmlns:p14="http://schemas.microsoft.com/office/powerpoint/2010/main" xmlns="" val="156794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Recap – you are facing</a:t>
            </a:r>
            <a:r>
              <a:rPr lang="en-US" baseline="0" dirty="0" smtClean="0"/>
              <a:t> a system that is being decommissioned</a:t>
            </a:r>
          </a:p>
          <a:p>
            <a:r>
              <a:rPr lang="en-US" dirty="0" smtClean="0"/>
              <a:t>Something</a:t>
            </a:r>
            <a:r>
              <a:rPr lang="en-US" baseline="0" dirty="0" smtClean="0"/>
              <a:t> in your environment triggers the need to retain data in that system</a:t>
            </a:r>
          </a:p>
          <a:p>
            <a:endParaRPr lang="en-US" baseline="0" dirty="0" smtClean="0"/>
          </a:p>
          <a:p>
            <a:r>
              <a:rPr lang="en-US" dirty="0" smtClean="0"/>
              <a:t>TRIGGERS to Retain information:</a:t>
            </a:r>
          </a:p>
          <a:p>
            <a:pPr>
              <a:buFont typeface="Arial" pitchFamily="34" charset="0"/>
              <a:buChar char="•"/>
            </a:pPr>
            <a:r>
              <a:rPr lang="en-US" dirty="0" smtClean="0"/>
              <a:t>Regulatory</a:t>
            </a:r>
          </a:p>
          <a:p>
            <a:pPr>
              <a:buFont typeface="Arial" pitchFamily="34" charset="0"/>
              <a:buChar char="•"/>
            </a:pPr>
            <a:r>
              <a:rPr lang="en-US" dirty="0" smtClean="0"/>
              <a:t>Business</a:t>
            </a:r>
          </a:p>
          <a:p>
            <a:pPr>
              <a:buFont typeface="Arial" pitchFamily="34" charset="0"/>
              <a:buChar char="•"/>
            </a:pPr>
            <a:r>
              <a:rPr lang="en-US" dirty="0" smtClean="0"/>
              <a:t>Financial</a:t>
            </a:r>
            <a:r>
              <a:rPr lang="en-US" baseline="0" dirty="0" smtClean="0"/>
              <a:t> </a:t>
            </a:r>
            <a:endParaRPr lang="en-US" dirty="0" smtClean="0"/>
          </a:p>
          <a:p>
            <a:pPr>
              <a:buFont typeface="Arial" pitchFamily="34" charset="0"/>
              <a:buChar char="•"/>
            </a:pPr>
            <a:r>
              <a:rPr lang="en-US" dirty="0" smtClean="0"/>
              <a:t>Legal</a:t>
            </a:r>
          </a:p>
          <a:p>
            <a:pPr>
              <a:buFont typeface="Arial" pitchFamily="34" charset="0"/>
              <a:buChar char="•"/>
            </a:pPr>
            <a:r>
              <a:rPr lang="en-US" dirty="0" smtClean="0"/>
              <a:t>Or just ongoing</a:t>
            </a:r>
            <a:r>
              <a:rPr lang="en-US" baseline="0" dirty="0" smtClean="0"/>
              <a:t> need to re-use the kn</a:t>
            </a:r>
            <a:r>
              <a:rPr lang="en-US" dirty="0" smtClean="0"/>
              <a:t>owledge</a:t>
            </a:r>
          </a:p>
          <a:p>
            <a:pPr>
              <a:buFont typeface="Arial" pitchFamily="34" charset="0"/>
              <a:buChar char="•"/>
            </a:pPr>
            <a:endParaRPr lang="en-US" dirty="0" smtClean="0"/>
          </a:p>
          <a:p>
            <a:pPr>
              <a:buFont typeface="Arial" pitchFamily="34" charset="0"/>
              <a:buChar char="•"/>
            </a:pPr>
            <a:r>
              <a:rPr lang="en-US" dirty="0" smtClean="0"/>
              <a:t>To prepare,</a:t>
            </a:r>
            <a:r>
              <a:rPr lang="en-US" baseline="0" dirty="0" smtClean="0"/>
              <a:t> the organization (Business and IT collaboration) Need to meet what I’m calling ‘pre-requisites’</a:t>
            </a:r>
            <a:endParaRPr lang="en-US" dirty="0" smtClean="0"/>
          </a:p>
          <a:p>
            <a:endParaRPr lang="en-US" dirty="0" smtClean="0"/>
          </a:p>
          <a:p>
            <a:endParaRPr lang="en-US" dirty="0" smtClean="0"/>
          </a:p>
          <a:p>
            <a:r>
              <a:rPr lang="en-US" i="1" dirty="0" smtClean="0"/>
              <a:t>FYI:</a:t>
            </a:r>
            <a:r>
              <a:rPr lang="en-US" i="1" baseline="0" dirty="0" smtClean="0"/>
              <a:t> </a:t>
            </a:r>
            <a:r>
              <a:rPr lang="en-US" i="1" dirty="0" smtClean="0"/>
              <a:t>Types </a:t>
            </a:r>
            <a:r>
              <a:rPr lang="en-US" i="1" baseline="0" dirty="0" smtClean="0"/>
              <a:t>of data to be retained:</a:t>
            </a:r>
          </a:p>
          <a:p>
            <a:pPr>
              <a:buFont typeface="Arial" pitchFamily="34" charset="0"/>
              <a:buChar char="•"/>
            </a:pPr>
            <a:r>
              <a:rPr lang="en-US" sz="1050" i="1" baseline="0" dirty="0" smtClean="0"/>
              <a:t>Operational</a:t>
            </a:r>
          </a:p>
          <a:p>
            <a:pPr>
              <a:buFont typeface="Arial" pitchFamily="34" charset="0"/>
              <a:buChar char="•"/>
            </a:pPr>
            <a:r>
              <a:rPr lang="en-US" sz="1050" i="1" baseline="0" dirty="0" smtClean="0"/>
              <a:t>Incident </a:t>
            </a:r>
          </a:p>
          <a:p>
            <a:pPr>
              <a:buFont typeface="Arial" pitchFamily="34" charset="0"/>
              <a:buChar char="•"/>
            </a:pPr>
            <a:r>
              <a:rPr lang="en-US" sz="1050" i="1" baseline="0" dirty="0" smtClean="0"/>
              <a:t>Routine business activities</a:t>
            </a:r>
          </a:p>
          <a:p>
            <a:pPr>
              <a:buFont typeface="Arial" pitchFamily="34" charset="0"/>
              <a:buChar char="•"/>
            </a:pPr>
            <a:r>
              <a:rPr lang="en-US" sz="1050" i="1" baseline="0" dirty="0" smtClean="0"/>
              <a:t>Project</a:t>
            </a:r>
          </a:p>
          <a:p>
            <a:pPr>
              <a:buFont typeface="Arial" pitchFamily="34" charset="0"/>
              <a:buChar char="•"/>
            </a:pPr>
            <a:r>
              <a:rPr lang="en-US" sz="1050" i="1" baseline="0" dirty="0" smtClean="0"/>
              <a:t>Environmental</a:t>
            </a:r>
          </a:p>
          <a:p>
            <a:pPr>
              <a:buFont typeface="Arial" pitchFamily="34" charset="0"/>
              <a:buChar char="•"/>
            </a:pPr>
            <a:r>
              <a:rPr lang="en-US" sz="1050" i="1" baseline="0" dirty="0" smtClean="0"/>
              <a:t>Compliance</a:t>
            </a:r>
          </a:p>
          <a:p>
            <a:pPr>
              <a:buFont typeface="Arial" pitchFamily="34" charset="0"/>
              <a:buChar char="•"/>
            </a:pPr>
            <a:r>
              <a:rPr lang="en-US" sz="1050" i="1" baseline="0" dirty="0" smtClean="0"/>
              <a:t>Human Resourc</a:t>
            </a:r>
            <a:r>
              <a:rPr lang="en-US" i="1" baseline="0" dirty="0" smtClean="0"/>
              <a:t>e</a:t>
            </a:r>
            <a:endParaRPr lang="en-US" i="1"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6</a:t>
            </a:fld>
            <a:endParaRPr lang="en-US"/>
          </a:p>
        </p:txBody>
      </p:sp>
    </p:spTree>
    <p:extLst>
      <p:ext uri="{BB962C8B-B14F-4D97-AF65-F5344CB8AC3E}">
        <p14:creationId xmlns:p14="http://schemas.microsoft.com/office/powerpoint/2010/main" xmlns="" val="63136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may have statutory obligations to protect Records and information from unauthorized or unlawful destruction, loss, deletion or alteration.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Protecting records and information is a core responsibility of an organization during a decommissioning project, and will often require migration of records/information to the new system. However, decommissioning also provides a natural opportunity to dispose of records which are no longer required.  </a:t>
            </a:r>
            <a:r>
              <a:rPr lang="en-US" sz="1200" b="1" kern="1200" dirty="0" smtClean="0">
                <a:solidFill>
                  <a:schemeClr val="tx1"/>
                </a:solidFill>
                <a:latin typeface="+mn-lt"/>
                <a:ea typeface="+mn-ea"/>
                <a:cs typeface="+mn-cs"/>
              </a:rPr>
              <a:t>If you are missing items on this checklist – that may be a good place to start</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Mapped</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 specific Records Retention category?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 your organization-specific retention and disposal rules, policies and retention schedules for specific categories of records/ information. </a:t>
            </a:r>
          </a:p>
          <a:p>
            <a:r>
              <a:rPr lang="en-US" sz="1200" kern="1200" dirty="0" smtClean="0">
                <a:solidFill>
                  <a:schemeClr val="tx1"/>
                </a:solidFill>
                <a:latin typeface="+mn-lt"/>
                <a:ea typeface="+mn-ea"/>
                <a:cs typeface="+mn-cs"/>
              </a:rPr>
              <a:t>If no Records Retention schedule category exists for these specific records/information, it is recommended that you start with getting approval for the new category </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Does the system contain records/information scheduled for long term retention?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organizational use has ceased for archival-value records/information, consider establishing an archive transfer project, utilizing standard templates for specific categories of records, with documented indexing guidelines.  GIVE ADA EXAMPLES</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Not covered by an existing record retention category?  </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not,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establish a procedure to gain authorization for destruction </a:t>
            </a:r>
          </a:p>
          <a:p>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Has metadata and system documentation necessary to support the integrity of the records been identified?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so, the organization should have specific retention rules on records generated in the course of application development and management, security management, and other common technology management processes.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provide rules for specific categories of system documentation and metadata.</a:t>
            </a:r>
          </a:p>
          <a:p>
            <a:endParaRPr lang="en-US" dirty="0" smtClean="0"/>
          </a:p>
          <a:p>
            <a:r>
              <a:rPr lang="en-US" dirty="0" smtClean="0"/>
              <a:t>SOURCE:  http://www.records.nsw.gov.au/recordkeeping/advice/designing-implementing-and-managing-systems/decommissioning-systems-records-and-information-management-considerations#checklist</a:t>
            </a:r>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7</a:t>
            </a:fld>
            <a:endParaRPr lang="en-US"/>
          </a:p>
        </p:txBody>
      </p:sp>
    </p:spTree>
    <p:extLst>
      <p:ext uri="{BB962C8B-B14F-4D97-AF65-F5344CB8AC3E}">
        <p14:creationId xmlns:p14="http://schemas.microsoft.com/office/powerpoint/2010/main" xmlns="" val="57932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While an organization may have met its legal or regulatory obligations for the retention of data, there may be other important reasons to migrate and retain records from a legacy system before decommissioning. This could occur either through migration to the new or other</a:t>
            </a:r>
            <a:r>
              <a:rPr lang="en-US" sz="1200" kern="1200" baseline="0" dirty="0" smtClean="0">
                <a:solidFill>
                  <a:schemeClr val="tx1"/>
                </a:solidFill>
                <a:latin typeface="+mn-lt"/>
                <a:ea typeface="+mn-ea"/>
                <a:cs typeface="+mn-cs"/>
              </a:rPr>
              <a:t> existing </a:t>
            </a:r>
            <a:r>
              <a:rPr lang="en-US" sz="1200" kern="1200" dirty="0" smtClean="0">
                <a:solidFill>
                  <a:schemeClr val="tx1"/>
                </a:solidFill>
                <a:latin typeface="+mn-lt"/>
                <a:ea typeface="+mn-ea"/>
                <a:cs typeface="+mn-cs"/>
              </a:rPr>
              <a:t>target system, or management in another repository.</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Information architectures -- reviewed to ensure all dependencies on the data in this system have been resolved?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An Identity and Access Management Directory may contain data which is needed to verify action / approval metadata in a system workflow.</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information in this system duplicated across multiple systems or data repositories?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In complex digital environments, information may be duplicated across several systems, particularly where the functions of backup and “archive” are not clearly defined. There may be an opportunity to analyze, document and consolidate these data repositories as part of decommissioning.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Long term information access is one of the purposes for organizational recordkeeping and information management strategies. This makes backups unsuitable for long term information management, because they do not provide an easy means to go back and analyze past data</a:t>
            </a:r>
            <a:r>
              <a:rPr lang="en-US"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Information which is personally valuable to individuals?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are their processes an</a:t>
            </a:r>
            <a:r>
              <a:rPr lang="en-US" sz="1200" kern="1200" baseline="0" dirty="0" smtClean="0">
                <a:solidFill>
                  <a:schemeClr val="tx1"/>
                </a:solidFill>
                <a:latin typeface="+mn-lt"/>
                <a:ea typeface="+mn-ea"/>
                <a:cs typeface="+mn-cs"/>
              </a:rPr>
              <a:t>d systems that</a:t>
            </a:r>
            <a:r>
              <a:rPr lang="en-US" sz="1200" kern="1200" dirty="0" smtClean="0">
                <a:solidFill>
                  <a:schemeClr val="tx1"/>
                </a:solidFill>
                <a:latin typeface="+mn-lt"/>
                <a:ea typeface="+mn-ea"/>
                <a:cs typeface="+mn-cs"/>
              </a:rPr>
              <a:t> may also be dependent on data in other linked system in order to be complete.</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Source of authority for a high value dataset?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Does another business unit or public sector entity rely on the data in the system, despite business value having ceased for your organization and application?  DNG EXAMPLE</a:t>
            </a:r>
          </a:p>
          <a:p>
            <a:pPr lvl="0"/>
            <a:r>
              <a:rPr lang="en-US" sz="1200" kern="1200" dirty="0" smtClean="0">
                <a:solidFill>
                  <a:schemeClr val="tx1"/>
                </a:solidFill>
                <a:latin typeface="+mn-lt"/>
                <a:ea typeface="+mn-ea"/>
                <a:cs typeface="+mn-cs"/>
              </a:rPr>
              <a:t>An Asset Register provides searchable metadata and contact details for a list of core-value information assets, including datasets, in order to facilitate their sharing between agencies. It does not host data, only metadata about datasets.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Valuable information about businesses and individual clients’ interactions with the organization?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Does the community at large have a reasonable expectation that data in the system about interactions with the organization will be maintained on an ongoing basis?</a:t>
            </a: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Records/information which otherwise have a high public or commercial value?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Example: </a:t>
            </a:r>
            <a:r>
              <a:rPr lang="en-US" sz="1200" kern="1200" dirty="0" smtClean="0">
                <a:solidFill>
                  <a:schemeClr val="tx1"/>
                </a:solidFill>
                <a:latin typeface="+mn-lt"/>
                <a:ea typeface="+mn-ea"/>
                <a:cs typeface="+mn-cs"/>
              </a:rPr>
              <a:t>Emerging or unexpected uses may make it relevant to retain information for longer and/or make it available to the public. Does the organization have an ‘open data’ policy</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B3E9C9-411A-422D-A030-5EE76D2657E0}" type="slidenum">
              <a:rPr lang="en-US" smtClean="0"/>
              <a:pPr/>
              <a:t>8</a:t>
            </a:fld>
            <a:endParaRPr lang="en-US"/>
          </a:p>
        </p:txBody>
      </p:sp>
    </p:spTree>
    <p:extLst>
      <p:ext uri="{BB962C8B-B14F-4D97-AF65-F5344CB8AC3E}">
        <p14:creationId xmlns:p14="http://schemas.microsoft.com/office/powerpoint/2010/main" xmlns="" val="2181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pPr defTabSz="931774">
              <a:buFont typeface="Arial" pitchFamily="34" charset="0"/>
              <a:buNone/>
              <a:defRPr/>
            </a:pPr>
            <a:r>
              <a:rPr lang="en-US" dirty="0" smtClean="0"/>
              <a:t>Diving</a:t>
            </a:r>
            <a:r>
              <a:rPr lang="en-US" baseline="0" dirty="0" smtClean="0"/>
              <a:t> a bit into thinking ahead about future use of the data – it is imperative to consider strategies IN CASE you need to recover the data!</a:t>
            </a:r>
          </a:p>
          <a:p>
            <a:pPr defTabSz="931774">
              <a:buFont typeface="Arial" pitchFamily="34" charset="0"/>
              <a:buNone/>
              <a:defRPr/>
            </a:pPr>
            <a:r>
              <a:rPr lang="en-US" baseline="0" dirty="0" smtClean="0"/>
              <a:t>I wont go through ever point on this chart, as it essentially applies to all IT data, not just that from systems being decommissioned – but if you might need to:</a:t>
            </a:r>
          </a:p>
          <a:p>
            <a:pPr defTabSz="931774">
              <a:buFont typeface="Arial" pitchFamily="34" charset="0"/>
              <a:buNone/>
              <a:defRPr/>
            </a:pPr>
            <a:r>
              <a:rPr lang="en-US" baseline="0" dirty="0" smtClean="0"/>
              <a:t>Re-create data / information – if you use PDF format, will it be full-text searchable or just an image?  </a:t>
            </a:r>
          </a:p>
          <a:p>
            <a:pPr defTabSz="931774">
              <a:buFont typeface="Arial" pitchFamily="34" charset="0"/>
              <a:buNone/>
              <a:defRPr/>
            </a:pPr>
            <a:r>
              <a:rPr lang="en-US" baseline="0" dirty="0" smtClean="0"/>
              <a:t>Keep Current – think about LONG TERM FORMATS, or support new versions of proprietary data as upgrades take place</a:t>
            </a:r>
          </a:p>
          <a:p>
            <a:pPr defTabSz="931774">
              <a:buFont typeface="Arial" pitchFamily="34" charset="0"/>
              <a:buNone/>
              <a:defRPr/>
            </a:pPr>
            <a:endParaRPr lang="en-US" baseline="0" dirty="0" smtClean="0"/>
          </a:p>
          <a:p>
            <a:pPr defTabSz="931774">
              <a:buFont typeface="Arial" pitchFamily="34" charset="0"/>
              <a:buNone/>
              <a:defRPr/>
            </a:pPr>
            <a:endParaRPr lang="en-US" dirty="0" smtClean="0"/>
          </a:p>
          <a:p>
            <a:pPr defTabSz="931774">
              <a:buFont typeface="Arial" pitchFamily="34" charset="0"/>
              <a:buNone/>
              <a:defRPr/>
            </a:pPr>
            <a:r>
              <a:rPr lang="en-US" dirty="0" smtClean="0"/>
              <a:t>So,</a:t>
            </a:r>
            <a:r>
              <a:rPr lang="en-US" baseline="0" dirty="0" smtClean="0"/>
              <a:t> I’m s</a:t>
            </a:r>
            <a:r>
              <a:rPr lang="en-US" dirty="0" smtClean="0"/>
              <a:t>haring this to simply say you also need to consider </a:t>
            </a:r>
            <a:r>
              <a:rPr lang="en-US" b="1" dirty="0" smtClean="0"/>
              <a:t>future use of data PAUSE FOR EXAMPLES OF WHERE</a:t>
            </a:r>
            <a:r>
              <a:rPr lang="en-US" b="1" baseline="0" dirty="0" smtClean="0"/>
              <a:t> FUTURE USE WAS NOT CONSIDERED</a:t>
            </a:r>
            <a:endParaRPr lang="en-US" dirty="0" smtClean="0"/>
          </a:p>
          <a:p>
            <a:pPr defTabSz="931774">
              <a:buFont typeface="Arial" pitchFamily="34" charset="0"/>
              <a:buNone/>
              <a:defRPr/>
            </a:pPr>
            <a:r>
              <a:rPr lang="en-US" dirty="0" smtClean="0"/>
              <a:t> </a:t>
            </a:r>
          </a:p>
          <a:p>
            <a:pPr defTabSz="931774">
              <a:buFont typeface="Arial" pitchFamily="34" charset="0"/>
              <a:buChar char="•"/>
              <a:defRPr/>
            </a:pPr>
            <a:r>
              <a:rPr lang="en-US" dirty="0" smtClean="0"/>
              <a:t>It is </a:t>
            </a:r>
            <a:r>
              <a:rPr lang="en-US" b="1" dirty="0" smtClean="0"/>
              <a:t>very likely that the future users of this data are not the system owners or generators</a:t>
            </a:r>
            <a:r>
              <a:rPr lang="en-US" dirty="0" smtClean="0"/>
              <a:t>, so identifying who the possible future</a:t>
            </a:r>
            <a:r>
              <a:rPr lang="en-US" baseline="0" dirty="0" smtClean="0"/>
              <a:t> users might be a worthwhile exercise</a:t>
            </a:r>
          </a:p>
          <a:p>
            <a:pPr defTabSz="931774">
              <a:buFont typeface="Arial" pitchFamily="34" charset="0"/>
              <a:buChar char="•"/>
              <a:defRPr/>
            </a:pPr>
            <a:endParaRPr lang="en-US" dirty="0" smtClean="0"/>
          </a:p>
          <a:p>
            <a:pPr defTabSz="931774">
              <a:buFont typeface="Arial" pitchFamily="34" charset="0"/>
              <a:buChar char="•"/>
              <a:defRPr/>
            </a:pPr>
            <a:r>
              <a:rPr lang="en-US" dirty="0" smtClean="0"/>
              <a:t>The really difficult piece from a system </a:t>
            </a:r>
            <a:r>
              <a:rPr lang="en-US" dirty="0" err="1" smtClean="0"/>
              <a:t>decomm</a:t>
            </a:r>
            <a:r>
              <a:rPr lang="en-US" dirty="0" smtClean="0"/>
              <a:t> perspective is </a:t>
            </a:r>
            <a:r>
              <a:rPr lang="en-US" b="1" dirty="0" smtClean="0"/>
              <a:t>what happens if the future need is for </a:t>
            </a:r>
            <a:r>
              <a:rPr lang="en-US" b="1" i="1" dirty="0" smtClean="0"/>
              <a:t>reprocessing</a:t>
            </a:r>
            <a:r>
              <a:rPr lang="en-US" dirty="0" smtClean="0"/>
              <a:t>……..(I don’t have the answer by the way!) (EG, having to re-run data analysis</a:t>
            </a:r>
            <a:r>
              <a:rPr lang="en-US" baseline="0" dirty="0" smtClean="0"/>
              <a:t> from a clinical trial; or where you divest of a product, and the future owner need to re-process data, etc)</a:t>
            </a:r>
            <a:endParaRPr lang="en-US" dirty="0" smtClean="0"/>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FB8BFB43-0D1F-45A6-B2CE-27FCEE54F972}" type="slidenum">
              <a:rPr lang="en-GB" smtClean="0"/>
              <a:pPr/>
              <a:t>9</a:t>
            </a:fld>
            <a:endParaRPr lang="en-GB"/>
          </a:p>
        </p:txBody>
      </p:sp>
    </p:spTree>
    <p:extLst>
      <p:ext uri="{BB962C8B-B14F-4D97-AF65-F5344CB8AC3E}">
        <p14:creationId xmlns:p14="http://schemas.microsoft.com/office/powerpoint/2010/main" xmlns="" val="156268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5/10/2016</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5/10/2016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5/10/2016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5/10/2016</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5/10/2016</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Archiving strategy for decommissioned systems</a:t>
            </a:r>
            <a:endParaRPr lang="en-US" dirty="0"/>
          </a:p>
        </p:txBody>
      </p:sp>
      <p:sp>
        <p:nvSpPr>
          <p:cNvPr id="3" name="Subtitle 2"/>
          <p:cNvSpPr>
            <a:spLocks noGrp="1"/>
          </p:cNvSpPr>
          <p:nvPr>
            <p:ph type="subTitle" idx="1"/>
          </p:nvPr>
        </p:nvSpPr>
        <p:spPr/>
        <p:txBody>
          <a:bodyPr/>
          <a:lstStyle/>
          <a:p>
            <a:r>
              <a:rPr lang="en-US" dirty="0" smtClean="0"/>
              <a:t>Becky Pezzoni, MBA, CRM</a:t>
            </a:r>
          </a:p>
          <a:p>
            <a:r>
              <a:rPr lang="en-US" dirty="0" smtClean="0"/>
              <a:t>May 5,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Migration for Further Retention</a:t>
            </a:r>
            <a:endParaRPr lang="en-US" dirty="0"/>
          </a:p>
        </p:txBody>
      </p:sp>
      <p:sp>
        <p:nvSpPr>
          <p:cNvPr id="3" name="Content Placeholder 2"/>
          <p:cNvSpPr>
            <a:spLocks noGrp="1"/>
          </p:cNvSpPr>
          <p:nvPr>
            <p:ph idx="1"/>
          </p:nvPr>
        </p:nvSpPr>
        <p:spPr>
          <a:xfrm>
            <a:off x="457200" y="1600200"/>
            <a:ext cx="8153400" cy="4953000"/>
          </a:xfrm>
        </p:spPr>
        <p:txBody>
          <a:bodyPr>
            <a:normAutofit lnSpcReduction="10000"/>
          </a:bodyPr>
          <a:lstStyle/>
          <a:p>
            <a:r>
              <a:rPr lang="en-US" dirty="0" smtClean="0"/>
              <a:t>Objectives</a:t>
            </a:r>
          </a:p>
          <a:p>
            <a:pPr lvl="1"/>
            <a:r>
              <a:rPr lang="en-US" dirty="0" smtClean="0"/>
              <a:t>Support business needs</a:t>
            </a:r>
          </a:p>
          <a:p>
            <a:pPr lvl="1"/>
            <a:r>
              <a:rPr lang="en-US" dirty="0" smtClean="0"/>
              <a:t>Maintain accountability</a:t>
            </a:r>
          </a:p>
          <a:p>
            <a:pPr lvl="1"/>
            <a:r>
              <a:rPr lang="en-US" dirty="0" smtClean="0"/>
              <a:t>Create Documented Migration Strategies</a:t>
            </a:r>
          </a:p>
          <a:p>
            <a:pPr lvl="1"/>
            <a:r>
              <a:rPr lang="en-US" dirty="0" smtClean="0"/>
              <a:t>Ensure Data Integrity</a:t>
            </a:r>
          </a:p>
          <a:p>
            <a:pPr lvl="1"/>
            <a:r>
              <a:rPr lang="en-US" dirty="0" smtClean="0"/>
              <a:t>Maintain Information accessibility</a:t>
            </a:r>
          </a:p>
          <a:p>
            <a:pPr lvl="1"/>
            <a:endParaRPr lang="en-US" dirty="0" smtClean="0"/>
          </a:p>
          <a:p>
            <a:r>
              <a:rPr lang="en-US" dirty="0" smtClean="0"/>
              <a:t>Migration is very system specific, and the methodology should be structured and support the process of migrating records required to be kept as digital archives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Methodology</a:t>
            </a:r>
            <a:endParaRPr lang="en-US" dirty="0"/>
          </a:p>
        </p:txBody>
      </p:sp>
      <p:pic>
        <p:nvPicPr>
          <p:cNvPr id="4" name="Content Placeholder 3" descr="http://www.records.nsw.gov.au/recordkeeping/images/Phasessmall.png"/>
          <p:cNvPicPr>
            <a:picLocks noGrp="1"/>
          </p:cNvPicPr>
          <p:nvPr>
            <p:ph idx="1"/>
          </p:nvPr>
        </p:nvPicPr>
        <p:blipFill>
          <a:blip r:embed="rId3" cstate="print"/>
          <a:srcRect/>
          <a:stretch>
            <a:fillRect/>
          </a:stretch>
        </p:blipFill>
        <p:spPr bwMode="auto">
          <a:xfrm>
            <a:off x="381000" y="1905000"/>
            <a:ext cx="8382000" cy="2209799"/>
          </a:xfrm>
          <a:prstGeom prst="rect">
            <a:avLst/>
          </a:prstGeom>
          <a:noFill/>
          <a:ln w="9525">
            <a:noFill/>
            <a:miter lim="800000"/>
            <a:headEnd/>
            <a:tailEnd/>
          </a:ln>
        </p:spPr>
      </p:pic>
      <p:pic>
        <p:nvPicPr>
          <p:cNvPr id="5" name="Picture 4" descr="http://www.records.nsw.gov.au/recordkeeping/images/Phasesdetail.jpg"/>
          <p:cNvPicPr/>
          <p:nvPr/>
        </p:nvPicPr>
        <p:blipFill>
          <a:blip r:embed="rId4" cstate="print"/>
          <a:srcRect/>
          <a:stretch>
            <a:fillRect/>
          </a:stretch>
        </p:blipFill>
        <p:spPr bwMode="auto">
          <a:xfrm>
            <a:off x="914400" y="2895600"/>
            <a:ext cx="78486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Migration Methodology: Key Elements</a:t>
            </a:r>
            <a:endParaRPr lang="en-US" dirty="0"/>
          </a:p>
        </p:txBody>
      </p:sp>
      <p:sp>
        <p:nvSpPr>
          <p:cNvPr id="3" name="Content Placeholder 2"/>
          <p:cNvSpPr>
            <a:spLocks noGrp="1"/>
          </p:cNvSpPr>
          <p:nvPr>
            <p:ph idx="1"/>
          </p:nvPr>
        </p:nvSpPr>
        <p:spPr>
          <a:xfrm>
            <a:off x="308345" y="1600200"/>
            <a:ext cx="8686800" cy="5257800"/>
          </a:xfrm>
        </p:spPr>
        <p:txBody>
          <a:bodyPr>
            <a:normAutofit/>
          </a:bodyPr>
          <a:lstStyle/>
          <a:p>
            <a:r>
              <a:rPr lang="en-US" dirty="0" smtClean="0"/>
              <a:t>Your Records Retention Policy should </a:t>
            </a:r>
            <a:r>
              <a:rPr lang="en-US" u="sng" dirty="0" smtClean="0"/>
              <a:t>provide for the authorized disposal</a:t>
            </a:r>
            <a:r>
              <a:rPr lang="en-US" dirty="0" smtClean="0"/>
              <a:t> of records that have been used as the input or source records for successful migration</a:t>
            </a:r>
          </a:p>
          <a:p>
            <a:r>
              <a:rPr lang="en-US" dirty="0" smtClean="0"/>
              <a:t>The policy or procedure should </a:t>
            </a:r>
            <a:r>
              <a:rPr lang="en-US" u="sng" dirty="0" smtClean="0"/>
              <a:t>define conditions which must be satisfied before source records can be destroyed</a:t>
            </a:r>
            <a:r>
              <a:rPr lang="en-US" dirty="0" smtClean="0"/>
              <a:t>, as well as guidelines on documenting and preserving the essential characteristics of digital records through migration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Residual Data</a:t>
            </a:r>
            <a:endParaRPr lang="en-US" dirty="0"/>
          </a:p>
        </p:txBody>
      </p:sp>
      <p:sp>
        <p:nvSpPr>
          <p:cNvPr id="3" name="Content Placeholder 2"/>
          <p:cNvSpPr>
            <a:spLocks noGrp="1"/>
          </p:cNvSpPr>
          <p:nvPr>
            <p:ph idx="1"/>
          </p:nvPr>
        </p:nvSpPr>
        <p:spPr/>
        <p:txBody>
          <a:bodyPr/>
          <a:lstStyle/>
          <a:p>
            <a:r>
              <a:rPr lang="en-US" dirty="0" smtClean="0"/>
              <a:t>Some systems still containing key data stay in an ‘operational state’ with reluctance to decommission</a:t>
            </a:r>
          </a:p>
          <a:p>
            <a:r>
              <a:rPr lang="en-US" dirty="0" smtClean="0"/>
              <a:t>Risks to this approach if this data:</a:t>
            </a:r>
          </a:p>
          <a:p>
            <a:pPr lvl="1"/>
            <a:r>
              <a:rPr lang="en-US" dirty="0" smtClean="0"/>
              <a:t>Poses significant privacy risks</a:t>
            </a:r>
          </a:p>
          <a:p>
            <a:pPr lvl="1"/>
            <a:r>
              <a:rPr lang="en-US" dirty="0" smtClean="0"/>
              <a:t>Poses significant commercial risks</a:t>
            </a:r>
          </a:p>
          <a:p>
            <a:pPr lvl="1"/>
            <a:r>
              <a:rPr lang="en-US" dirty="0" smtClean="0"/>
              <a:t>Poses other significant organizational risks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There’s got to be a better way</a:t>
            </a:r>
            <a:r>
              <a:rPr lang="is-IS" dirty="0" smtClean="0"/>
              <a: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22400" y="1862931"/>
            <a:ext cx="5537200" cy="4000500"/>
          </a:xfrm>
        </p:spPr>
      </p:pic>
    </p:spTree>
    <p:extLst>
      <p:ext uri="{BB962C8B-B14F-4D97-AF65-F5344CB8AC3E}">
        <p14:creationId xmlns:p14="http://schemas.microsoft.com/office/powerpoint/2010/main" xmlns="" val="1002384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Selecting an Archiving Pattern</a:t>
            </a:r>
            <a:endParaRPr lang="en-US" dirty="0"/>
          </a:p>
        </p:txBody>
      </p:sp>
      <p:graphicFrame>
        <p:nvGraphicFramePr>
          <p:cNvPr id="4" name="Content Placeholder 3"/>
          <p:cNvGraphicFramePr>
            <a:graphicFrameLocks noGrp="1"/>
          </p:cNvGraphicFramePr>
          <p:nvPr>
            <p:ph idx="1"/>
          </p:nvPr>
        </p:nvGraphicFramePr>
        <p:xfrm>
          <a:off x="838200" y="16002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p:cNvSpPr/>
          <p:nvPr/>
        </p:nvSpPr>
        <p:spPr>
          <a:xfrm>
            <a:off x="990600" y="1600200"/>
            <a:ext cx="1981200" cy="990600"/>
          </a:xfrm>
          <a:prstGeom prst="wedgeRoundRectCallout">
            <a:avLst>
              <a:gd name="adj1" fmla="val 93337"/>
              <a:gd name="adj2" fmla="val -4301"/>
              <a:gd name="adj3" fmla="val 16667"/>
            </a:avLst>
          </a:prstGeom>
          <a:effectLst>
            <a:innerShdw blurRad="63500" dist="50800" dir="27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120650">
              <a:buFont typeface="Arial" pitchFamily="34" charset="0"/>
              <a:buChar char="•"/>
            </a:pPr>
            <a:r>
              <a:rPr lang="en-US" sz="1200" dirty="0" smtClean="0"/>
              <a:t>Record Category</a:t>
            </a:r>
          </a:p>
          <a:p>
            <a:pPr marL="120650" indent="-120650">
              <a:buFont typeface="Arial" pitchFamily="34" charset="0"/>
              <a:buChar char="•"/>
            </a:pPr>
            <a:r>
              <a:rPr lang="en-US" sz="1200" dirty="0" smtClean="0"/>
              <a:t>Retention Period</a:t>
            </a:r>
          </a:p>
          <a:p>
            <a:pPr marL="120650" indent="-120650">
              <a:buFont typeface="Arial" pitchFamily="34" charset="0"/>
              <a:buChar char="•"/>
            </a:pPr>
            <a:r>
              <a:rPr lang="en-US" sz="1200" dirty="0" smtClean="0"/>
              <a:t>Preservation Notice</a:t>
            </a:r>
          </a:p>
          <a:p>
            <a:pPr marL="120650" indent="-120650">
              <a:buFont typeface="Arial" pitchFamily="34" charset="0"/>
              <a:buChar char="•"/>
            </a:pPr>
            <a:r>
              <a:rPr lang="en-US" sz="1200" dirty="0" smtClean="0"/>
              <a:t>Information Sensitivity</a:t>
            </a:r>
          </a:p>
          <a:p>
            <a:pPr marL="120650" indent="-120650">
              <a:buFont typeface="Arial" pitchFamily="34" charset="0"/>
              <a:buChar char="•"/>
            </a:pPr>
            <a:r>
              <a:rPr lang="en-US" sz="1200" dirty="0" smtClean="0"/>
              <a:t>Data Privacy</a:t>
            </a:r>
            <a:endParaRPr lang="en-US" sz="1200" dirty="0"/>
          </a:p>
        </p:txBody>
      </p:sp>
      <p:sp>
        <p:nvSpPr>
          <p:cNvPr id="6" name="Rounded Rectangular Callout 5"/>
          <p:cNvSpPr/>
          <p:nvPr/>
        </p:nvSpPr>
        <p:spPr>
          <a:xfrm>
            <a:off x="6172200" y="1828800"/>
            <a:ext cx="2057400" cy="1371600"/>
          </a:xfrm>
          <a:prstGeom prst="wedgeRoundRectCallout">
            <a:avLst>
              <a:gd name="adj1" fmla="val -23841"/>
              <a:gd name="adj2" fmla="val 65461"/>
              <a:gd name="adj3" fmla="val 16667"/>
            </a:avLst>
          </a:prstGeom>
          <a:effectLst>
            <a:innerShdw blurRad="63500" dist="50800" dir="27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120650">
              <a:buFont typeface="Arial" pitchFamily="34" charset="0"/>
              <a:buChar char="•"/>
            </a:pPr>
            <a:r>
              <a:rPr lang="en-US" sz="1200" dirty="0" smtClean="0"/>
              <a:t>Regulatory need for retention</a:t>
            </a:r>
          </a:p>
          <a:p>
            <a:pPr marL="120650" indent="-120650">
              <a:buFont typeface="Arial" pitchFamily="34" charset="0"/>
              <a:buChar char="•"/>
            </a:pPr>
            <a:r>
              <a:rPr lang="en-US" sz="1200" dirty="0" smtClean="0"/>
              <a:t>Regulatory need for analysis and retrieval</a:t>
            </a:r>
          </a:p>
          <a:p>
            <a:pPr marL="120650" indent="-120650">
              <a:buFont typeface="Arial" pitchFamily="34" charset="0"/>
              <a:buChar char="•"/>
            </a:pPr>
            <a:r>
              <a:rPr lang="en-US" sz="1200" dirty="0" smtClean="0"/>
              <a:t>Specific Regulatory in-market / country requirements</a:t>
            </a:r>
            <a:endParaRPr lang="en-US" sz="1200" dirty="0"/>
          </a:p>
        </p:txBody>
      </p:sp>
      <p:sp>
        <p:nvSpPr>
          <p:cNvPr id="7" name="Rounded Rectangular Callout 6"/>
          <p:cNvSpPr/>
          <p:nvPr/>
        </p:nvSpPr>
        <p:spPr>
          <a:xfrm>
            <a:off x="6172200" y="5181600"/>
            <a:ext cx="2133600" cy="1371600"/>
          </a:xfrm>
          <a:prstGeom prst="wedgeRoundRectCallout">
            <a:avLst>
              <a:gd name="adj1" fmla="val -89066"/>
              <a:gd name="adj2" fmla="val -18202"/>
              <a:gd name="adj3" fmla="val 16667"/>
            </a:avLst>
          </a:prstGeom>
          <a:effectLst>
            <a:innerShdw blurRad="63500" dist="50800" dir="27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120650">
              <a:buFont typeface="Arial" pitchFamily="34" charset="0"/>
              <a:buChar char="•"/>
            </a:pPr>
            <a:r>
              <a:rPr lang="en-US" sz="1200" dirty="0" smtClean="0"/>
              <a:t>Life cycle of existing business process</a:t>
            </a:r>
          </a:p>
          <a:p>
            <a:pPr marL="120650" indent="-120650">
              <a:buFont typeface="Arial" pitchFamily="34" charset="0"/>
              <a:buChar char="•"/>
            </a:pPr>
            <a:r>
              <a:rPr lang="en-US" sz="1200" dirty="0" smtClean="0"/>
              <a:t>Define users, scope and frequency</a:t>
            </a:r>
          </a:p>
          <a:p>
            <a:pPr marL="120650" indent="-120650">
              <a:buFont typeface="Arial" pitchFamily="34" charset="0"/>
              <a:buChar char="•"/>
            </a:pPr>
            <a:r>
              <a:rPr lang="en-US" sz="1200" dirty="0" smtClean="0"/>
              <a:t>Who is business owner of data</a:t>
            </a:r>
          </a:p>
          <a:p>
            <a:pPr marL="120650" indent="-120650">
              <a:buFont typeface="Arial" pitchFamily="34" charset="0"/>
              <a:buChar char="•"/>
            </a:pPr>
            <a:r>
              <a:rPr lang="en-US" sz="1200" dirty="0" smtClean="0"/>
              <a:t>Existing risks</a:t>
            </a:r>
            <a:endParaRPr lang="en-US" sz="1200" dirty="0"/>
          </a:p>
        </p:txBody>
      </p:sp>
      <p:sp>
        <p:nvSpPr>
          <p:cNvPr id="8" name="Rounded Rectangular Callout 7"/>
          <p:cNvSpPr/>
          <p:nvPr/>
        </p:nvSpPr>
        <p:spPr>
          <a:xfrm>
            <a:off x="381000" y="4572000"/>
            <a:ext cx="2438400" cy="2133600"/>
          </a:xfrm>
          <a:prstGeom prst="wedgeRoundRectCallout">
            <a:avLst>
              <a:gd name="adj1" fmla="val 34657"/>
              <a:gd name="adj2" fmla="val -57568"/>
              <a:gd name="adj3" fmla="val 16667"/>
            </a:avLst>
          </a:prstGeom>
          <a:effectLst>
            <a:innerShdw blurRad="63500" dist="50800" dir="27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120650">
              <a:buFont typeface="Arial" pitchFamily="34" charset="0"/>
              <a:buChar char="•"/>
            </a:pPr>
            <a:r>
              <a:rPr lang="en-US" sz="1200" dirty="0" smtClean="0"/>
              <a:t>Can content be extracted from legacy system</a:t>
            </a:r>
          </a:p>
          <a:p>
            <a:pPr marL="120650" indent="-120650">
              <a:buFont typeface="Arial" pitchFamily="34" charset="0"/>
              <a:buChar char="•"/>
            </a:pPr>
            <a:r>
              <a:rPr lang="en-US" sz="1200" dirty="0" smtClean="0"/>
              <a:t>What formats are available for extracted data</a:t>
            </a:r>
          </a:p>
          <a:p>
            <a:pPr marL="120650" indent="-120650">
              <a:buFont typeface="Arial" pitchFamily="34" charset="0"/>
              <a:buChar char="•"/>
            </a:pPr>
            <a:r>
              <a:rPr lang="en-US" sz="1200" dirty="0" smtClean="0"/>
              <a:t>Are there data validation requirements</a:t>
            </a:r>
          </a:p>
          <a:p>
            <a:pPr marL="120650" indent="-120650">
              <a:buFont typeface="Arial" pitchFamily="34" charset="0"/>
              <a:buChar char="•"/>
            </a:pPr>
            <a:r>
              <a:rPr lang="en-US" sz="1200" dirty="0" smtClean="0"/>
              <a:t>Will the business be able to support User </a:t>
            </a:r>
            <a:r>
              <a:rPr lang="en-US" sz="1200" smtClean="0"/>
              <a:t>Acceptance Testing </a:t>
            </a:r>
            <a:r>
              <a:rPr lang="en-US" sz="1200" dirty="0" smtClean="0"/>
              <a:t>and verification</a:t>
            </a:r>
          </a:p>
          <a:p>
            <a:pPr marL="120650" indent="-120650">
              <a:buFont typeface="Arial" pitchFamily="34" charset="0"/>
              <a:buChar char="•"/>
            </a:pPr>
            <a:r>
              <a:rPr lang="en-US" sz="1200" dirty="0" smtClean="0"/>
              <a:t>What are the data volumes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Archiving Pattern Guidelines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13317065"/>
              </p:ext>
            </p:extLst>
          </p:nvPr>
        </p:nvGraphicFramePr>
        <p:xfrm>
          <a:off x="228600" y="1447800"/>
          <a:ext cx="8686801" cy="4480560"/>
        </p:xfrm>
        <a:graphic>
          <a:graphicData uri="http://schemas.openxmlformats.org/drawingml/2006/table">
            <a:tbl>
              <a:tblPr firstRow="1" bandRow="1">
                <a:tableStyleId>{5C22544A-7EE6-4342-B048-85BDC9FD1C3A}</a:tableStyleId>
              </a:tblPr>
              <a:tblGrid>
                <a:gridCol w="1724384"/>
                <a:gridCol w="2484684"/>
                <a:gridCol w="2043308"/>
                <a:gridCol w="2434425"/>
              </a:tblGrid>
              <a:tr h="370840">
                <a:tc>
                  <a:txBody>
                    <a:bodyPr/>
                    <a:lstStyle/>
                    <a:p>
                      <a:r>
                        <a:rPr lang="en-US" sz="1200" dirty="0" smtClean="0"/>
                        <a:t>Pattern – typically dealing with:</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Solutions Examples</a:t>
                      </a:r>
                      <a:endParaRPr lang="en-US" sz="1200" dirty="0"/>
                    </a:p>
                  </a:txBody>
                  <a:tcPr/>
                </a:tc>
                <a:tc>
                  <a:txBody>
                    <a:bodyPr/>
                    <a:lstStyle/>
                    <a:p>
                      <a:r>
                        <a:rPr lang="en-US" sz="1200" dirty="0" smtClean="0"/>
                        <a:t>When to use</a:t>
                      </a:r>
                      <a:endParaRPr lang="en-US" sz="1200" dirty="0"/>
                    </a:p>
                  </a:txBody>
                  <a:tcPr/>
                </a:tc>
              </a:tr>
              <a:tr h="370840">
                <a:tc>
                  <a:txBody>
                    <a:bodyPr/>
                    <a:lstStyle/>
                    <a:p>
                      <a:r>
                        <a:rPr lang="en-US" sz="1200" dirty="0" smtClean="0"/>
                        <a:t>1. Files / Object (structured</a:t>
                      </a:r>
                      <a:r>
                        <a:rPr lang="en-US" sz="1200" baseline="0" dirty="0" smtClean="0"/>
                        <a:t> or unstructured data)</a:t>
                      </a:r>
                      <a:endParaRPr lang="en-US" sz="1200" dirty="0"/>
                    </a:p>
                  </a:txBody>
                  <a:tcPr/>
                </a:tc>
                <a:tc>
                  <a:txBody>
                    <a:bodyPr/>
                    <a:lstStyle/>
                    <a:p>
                      <a:r>
                        <a:rPr lang="en-US" sz="1200" dirty="0" smtClean="0"/>
                        <a:t>Files in archive-agreed format, extracted</a:t>
                      </a:r>
                      <a:r>
                        <a:rPr lang="en-US" sz="1200" baseline="0" dirty="0" smtClean="0"/>
                        <a:t> from system and transferred to managed archive repository system</a:t>
                      </a:r>
                      <a:endParaRPr lang="en-US" sz="1200" dirty="0"/>
                    </a:p>
                  </a:txBody>
                  <a:tcPr/>
                </a:tc>
                <a:tc>
                  <a:txBody>
                    <a:bodyPr/>
                    <a:lstStyle/>
                    <a:p>
                      <a:pPr marL="120650" indent="-120650">
                        <a:buFont typeface="Arial" pitchFamily="34" charset="0"/>
                        <a:buChar char="•"/>
                      </a:pPr>
                      <a:r>
                        <a:rPr lang="en-US" sz="1200" dirty="0" smtClean="0"/>
                        <a:t>Electronic archive repository</a:t>
                      </a:r>
                      <a:r>
                        <a:rPr lang="en-US" sz="1200" baseline="0" dirty="0" smtClean="0"/>
                        <a:t> (i.e. Documentum)</a:t>
                      </a:r>
                      <a:endParaRPr lang="en-US" sz="1200" dirty="0" smtClean="0"/>
                    </a:p>
                    <a:p>
                      <a:pPr marL="120650" indent="-120650">
                        <a:buFont typeface="Arial" pitchFamily="34" charset="0"/>
                        <a:buChar char="•"/>
                      </a:pPr>
                      <a:r>
                        <a:rPr lang="en-US" sz="1200" dirty="0" smtClean="0"/>
                        <a:t>Other solutions according to specific</a:t>
                      </a:r>
                      <a:r>
                        <a:rPr lang="en-US" sz="1200" baseline="0" dirty="0" smtClean="0"/>
                        <a:t> needs</a:t>
                      </a:r>
                      <a:endParaRPr lang="en-US" sz="1200" dirty="0"/>
                    </a:p>
                  </a:txBody>
                  <a:tcPr/>
                </a:tc>
                <a:tc>
                  <a:txBody>
                    <a:bodyPr/>
                    <a:lstStyle/>
                    <a:p>
                      <a:pPr marL="120650" indent="-120650">
                        <a:buFont typeface="Arial" pitchFamily="34" charset="0"/>
                        <a:buChar char="•"/>
                      </a:pPr>
                      <a:r>
                        <a:rPr lang="en-US" sz="1200" dirty="0" smtClean="0"/>
                        <a:t>For file preservation and viewing</a:t>
                      </a:r>
                    </a:p>
                    <a:p>
                      <a:pPr marL="120650" indent="-120650">
                        <a:buFont typeface="Arial" pitchFamily="34" charset="0"/>
                        <a:buChar char="•"/>
                      </a:pPr>
                      <a:r>
                        <a:rPr lang="en-US" sz="1200" dirty="0" smtClean="0"/>
                        <a:t>For</a:t>
                      </a:r>
                      <a:r>
                        <a:rPr lang="en-US" sz="1200" baseline="0" dirty="0" smtClean="0"/>
                        <a:t> files extracted from source system (especially where source is being decommissioned)</a:t>
                      </a:r>
                      <a:endParaRPr lang="en-US" sz="1200" dirty="0"/>
                    </a:p>
                  </a:txBody>
                  <a:tcPr/>
                </a:tc>
              </a:tr>
              <a:tr h="370840">
                <a:tc>
                  <a:txBody>
                    <a:bodyPr/>
                    <a:lstStyle/>
                    <a:p>
                      <a:r>
                        <a:rPr lang="en-US" sz="1200" dirty="0" smtClean="0"/>
                        <a:t>2. Structured Data</a:t>
                      </a:r>
                      <a:endParaRPr lang="en-US" sz="1200" dirty="0"/>
                    </a:p>
                  </a:txBody>
                  <a:tcPr/>
                </a:tc>
                <a:tc>
                  <a:txBody>
                    <a:bodyPr/>
                    <a:lstStyle/>
                    <a:p>
                      <a:r>
                        <a:rPr lang="en-US" sz="1200" dirty="0" smtClean="0"/>
                        <a:t>Vendor-provided</a:t>
                      </a:r>
                      <a:r>
                        <a:rPr lang="en-US" sz="1200" baseline="0" dirty="0" smtClean="0"/>
                        <a:t> capability to support archiving</a:t>
                      </a:r>
                      <a:endParaRPr lang="en-US" sz="1200" dirty="0"/>
                    </a:p>
                  </a:txBody>
                  <a:tcPr/>
                </a:tc>
                <a:tc>
                  <a:txBody>
                    <a:bodyPr/>
                    <a:lstStyle/>
                    <a:p>
                      <a:pPr marL="120650" indent="-120650">
                        <a:buFont typeface="Arial" pitchFamily="34" charset="0"/>
                        <a:buChar char="•"/>
                      </a:pPr>
                      <a:r>
                        <a:rPr lang="en-US" sz="1200" dirty="0" smtClean="0"/>
                        <a:t>ECM</a:t>
                      </a:r>
                      <a:r>
                        <a:rPr lang="en-US" sz="1200" baseline="0" dirty="0" smtClean="0"/>
                        <a:t> for data</a:t>
                      </a:r>
                    </a:p>
                    <a:p>
                      <a:pPr marL="120650" indent="-120650">
                        <a:buFont typeface="Arial" pitchFamily="34" charset="0"/>
                        <a:buChar char="•"/>
                      </a:pPr>
                      <a:r>
                        <a:rPr lang="en-US" sz="1200" baseline="0" dirty="0" smtClean="0"/>
                        <a:t>Various solutions</a:t>
                      </a:r>
                      <a:endParaRPr lang="en-US" sz="1200" dirty="0"/>
                    </a:p>
                  </a:txBody>
                  <a:tcPr/>
                </a:tc>
                <a:tc>
                  <a:txBody>
                    <a:bodyPr/>
                    <a:lstStyle/>
                    <a:p>
                      <a:pPr marL="120650" indent="-120650">
                        <a:buFont typeface="Arial" pitchFamily="34" charset="0"/>
                        <a:buChar char="•"/>
                      </a:pPr>
                      <a:r>
                        <a:rPr lang="en-US" sz="1200" dirty="0" smtClean="0"/>
                        <a:t>Specific tool for viewing and analysis</a:t>
                      </a:r>
                    </a:p>
                    <a:p>
                      <a:pPr marL="120650" indent="-120650">
                        <a:buFont typeface="Arial" pitchFamily="34" charset="0"/>
                        <a:buChar char="•"/>
                      </a:pPr>
                      <a:r>
                        <a:rPr lang="en-US" sz="1200" dirty="0" smtClean="0"/>
                        <a:t>Existing</a:t>
                      </a:r>
                      <a:r>
                        <a:rPr lang="en-US" sz="1200" baseline="0" dirty="0" smtClean="0"/>
                        <a:t> capability within IT</a:t>
                      </a:r>
                    </a:p>
                    <a:p>
                      <a:pPr marL="120650" indent="-120650">
                        <a:buFont typeface="Arial" pitchFamily="34" charset="0"/>
                        <a:buChar char="•"/>
                      </a:pPr>
                      <a:r>
                        <a:rPr lang="en-US" sz="1200" baseline="0" dirty="0" smtClean="0"/>
                        <a:t>May require archiving within the system (in place) for shorter retention period</a:t>
                      </a:r>
                      <a:endParaRPr lang="en-US" sz="1200" dirty="0"/>
                    </a:p>
                  </a:txBody>
                  <a:tcPr/>
                </a:tc>
              </a:tr>
              <a:tr h="370840">
                <a:tc>
                  <a:txBody>
                    <a:bodyPr/>
                    <a:lstStyle/>
                    <a:p>
                      <a:r>
                        <a:rPr lang="en-US" sz="1200" dirty="0" smtClean="0"/>
                        <a:t>3. Database (Structured)</a:t>
                      </a:r>
                      <a:endParaRPr lang="en-US" sz="1200" dirty="0"/>
                    </a:p>
                  </a:txBody>
                  <a:tcPr/>
                </a:tc>
                <a:tc>
                  <a:txBody>
                    <a:bodyPr/>
                    <a:lstStyle/>
                    <a:p>
                      <a:r>
                        <a:rPr lang="en-US" sz="1200" dirty="0" smtClean="0"/>
                        <a:t>Required data extracted</a:t>
                      </a:r>
                      <a:r>
                        <a:rPr lang="en-US" sz="1200" baseline="0" dirty="0" smtClean="0"/>
                        <a:t> and migrated into purpose-built relational database (with reporting capability)</a:t>
                      </a:r>
                      <a:endParaRPr lang="en-US" sz="1200" dirty="0"/>
                    </a:p>
                  </a:txBody>
                  <a:tcPr/>
                </a:tc>
                <a:tc>
                  <a:txBody>
                    <a:bodyPr/>
                    <a:lstStyle/>
                    <a:p>
                      <a:pPr marL="120650" indent="-120650">
                        <a:buFont typeface="Arial" pitchFamily="34" charset="0"/>
                        <a:buChar char="•"/>
                      </a:pPr>
                      <a:r>
                        <a:rPr lang="en-US" sz="1200" dirty="0" smtClean="0"/>
                        <a:t>Oracle DB service,</a:t>
                      </a:r>
                    </a:p>
                    <a:p>
                      <a:pPr marL="120650" indent="-120650">
                        <a:buFont typeface="Arial" pitchFamily="34" charset="0"/>
                        <a:buChar char="•"/>
                      </a:pPr>
                      <a:r>
                        <a:rPr lang="en-US" sz="1200" dirty="0" smtClean="0"/>
                        <a:t>SAP / Data Warehouse</a:t>
                      </a:r>
                      <a:endParaRPr lang="en-US" sz="1200" dirty="0"/>
                    </a:p>
                  </a:txBody>
                  <a:tcPr/>
                </a:tc>
                <a:tc>
                  <a:txBody>
                    <a:bodyPr/>
                    <a:lstStyle/>
                    <a:p>
                      <a:pPr>
                        <a:buFont typeface="Arial" pitchFamily="34" charset="0"/>
                        <a:buChar char="•"/>
                      </a:pPr>
                      <a:endParaRPr lang="en-US" sz="1200" dirty="0"/>
                    </a:p>
                  </a:txBody>
                  <a:tcPr/>
                </a:tc>
              </a:tr>
              <a:tr h="370840">
                <a:tc>
                  <a:txBody>
                    <a:bodyPr/>
                    <a:lstStyle/>
                    <a:p>
                      <a:r>
                        <a:rPr lang="en-US" sz="1200" dirty="0" smtClean="0"/>
                        <a:t>4.</a:t>
                      </a:r>
                      <a:r>
                        <a:rPr lang="en-US" sz="1200" baseline="0" dirty="0" smtClean="0"/>
                        <a:t> Graveyard (Structured)</a:t>
                      </a:r>
                      <a:endParaRPr lang="en-US" sz="1200" dirty="0"/>
                    </a:p>
                  </a:txBody>
                  <a:tcPr/>
                </a:tc>
                <a:tc>
                  <a:txBody>
                    <a:bodyPr/>
                    <a:lstStyle/>
                    <a:p>
                      <a:r>
                        <a:rPr lang="en-US" sz="1200" dirty="0" smtClean="0"/>
                        <a:t>Dedicated instance of the system retained; may</a:t>
                      </a:r>
                      <a:r>
                        <a:rPr lang="en-US" sz="1200" baseline="0" dirty="0" smtClean="0"/>
                        <a:t> aggregate data from decommissioned systems into single instance</a:t>
                      </a:r>
                      <a:endParaRPr lang="en-US" sz="1200" dirty="0"/>
                    </a:p>
                  </a:txBody>
                  <a:tcPr/>
                </a:tc>
                <a:tc>
                  <a:txBody>
                    <a:bodyPr/>
                    <a:lstStyle/>
                    <a:p>
                      <a:pPr marL="120650" indent="-120650">
                        <a:buFont typeface="Arial" pitchFamily="34" charset="0"/>
                        <a:buChar char="•"/>
                      </a:pPr>
                      <a:r>
                        <a:rPr lang="en-US" sz="1200" dirty="0" smtClean="0"/>
                        <a:t>Retain existing system</a:t>
                      </a:r>
                      <a:endParaRPr lang="en-US" sz="1200" dirty="0"/>
                    </a:p>
                  </a:txBody>
                  <a:tcPr/>
                </a:tc>
                <a:tc>
                  <a:txBody>
                    <a:bodyPr/>
                    <a:lstStyle/>
                    <a:p>
                      <a:r>
                        <a:rPr lang="en-US" sz="1200" dirty="0" smtClean="0"/>
                        <a:t>Higher risk;</a:t>
                      </a:r>
                      <a:r>
                        <a:rPr lang="en-US" sz="1200" baseline="0" dirty="0" smtClean="0"/>
                        <a:t> for short-term retention period (e.g., two years, with low activity)</a:t>
                      </a:r>
                      <a:endParaRPr lang="en-US" sz="1200" dirty="0"/>
                    </a:p>
                  </a:txBody>
                  <a:tcPr/>
                </a:tc>
              </a:tr>
            </a:tbl>
          </a:graphicData>
        </a:graphic>
      </p:graphicFrame>
      <p:sp>
        <p:nvSpPr>
          <p:cNvPr id="6" name="Oval 5"/>
          <p:cNvSpPr/>
          <p:nvPr/>
        </p:nvSpPr>
        <p:spPr>
          <a:xfrm>
            <a:off x="-23191" y="1173480"/>
            <a:ext cx="8839200" cy="25146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382000" cy="1143000"/>
          </a:xfrm>
        </p:spPr>
        <p:txBody>
          <a:bodyPr>
            <a:normAutofit/>
          </a:bodyPr>
          <a:lstStyle/>
          <a:p>
            <a:r>
              <a:rPr lang="en-US" sz="4000" dirty="0" smtClean="0"/>
              <a:t>System Decommissioning Process</a:t>
            </a:r>
            <a:endParaRPr lang="en-US" sz="4000" dirty="0"/>
          </a:p>
        </p:txBody>
      </p:sp>
      <p:pic>
        <p:nvPicPr>
          <p:cNvPr id="5" name="Picture 2"/>
          <p:cNvPicPr>
            <a:picLocks noGrp="1" noChangeAspect="1" noChangeArrowheads="1"/>
          </p:cNvPicPr>
          <p:nvPr>
            <p:ph idx="1"/>
          </p:nvPr>
        </p:nvPicPr>
        <p:blipFill>
          <a:blip r:embed="rId3" cstate="print"/>
          <a:srcRect l="16876" t="18329" r="12838" b="47219"/>
          <a:stretch>
            <a:fillRect/>
          </a:stretch>
        </p:blipFill>
        <p:spPr bwMode="auto">
          <a:xfrm>
            <a:off x="304800" y="1752600"/>
            <a:ext cx="8534400" cy="2057961"/>
          </a:xfrm>
          <a:prstGeom prst="rect">
            <a:avLst/>
          </a:prstGeom>
          <a:noFill/>
          <a:ln w="9525">
            <a:noFill/>
            <a:miter lim="800000"/>
            <a:headEnd/>
            <a:tailEnd/>
          </a:ln>
        </p:spPr>
      </p:pic>
      <p:graphicFrame>
        <p:nvGraphicFramePr>
          <p:cNvPr id="6" name="Diagram 5"/>
          <p:cNvGraphicFramePr/>
          <p:nvPr/>
        </p:nvGraphicFramePr>
        <p:xfrm>
          <a:off x="304800" y="3810000"/>
          <a:ext cx="8589818" cy="1757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76600" y="1905000"/>
            <a:ext cx="914400" cy="1752600"/>
          </a:xfrm>
          <a:prstGeom prst="ellipse">
            <a:avLst/>
          </a:prstGeom>
          <a:noFill/>
          <a:ln w="28575">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715000"/>
            <a:ext cx="3581400" cy="415498"/>
          </a:xfrm>
          <a:prstGeom prst="rect">
            <a:avLst/>
          </a:prstGeom>
          <a:noFill/>
          <a:ln>
            <a:solidFill>
              <a:schemeClr val="accent1"/>
            </a:solidFill>
          </a:ln>
        </p:spPr>
        <p:txBody>
          <a:bodyPr wrap="square" rtlCol="0">
            <a:spAutoFit/>
          </a:bodyPr>
          <a:lstStyle/>
          <a:p>
            <a:pPr algn="ctr"/>
            <a:r>
              <a:rPr lang="en-GB" sz="1050" b="1" dirty="0" smtClean="0"/>
              <a:t> NOTE: </a:t>
            </a:r>
            <a:r>
              <a:rPr lang="en-GB" sz="1050" dirty="0" smtClean="0"/>
              <a:t>Ensure data migration / archival is verified complete before executing decommissioning tasks</a:t>
            </a:r>
            <a:r>
              <a:rPr lang="en-GB" sz="1050" dirty="0" smtClean="0">
                <a:solidFill>
                  <a:schemeClr val="bg1"/>
                </a:solidFill>
              </a:rPr>
              <a:t>.</a:t>
            </a:r>
            <a:endParaRPr lang="en-GB" sz="10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txBody>
          <a:bodyPr>
            <a:normAutofit/>
          </a:bodyPr>
          <a:lstStyle/>
          <a:p>
            <a:r>
              <a:rPr lang="en-US" b="1" dirty="0" smtClean="0"/>
              <a:t>Data Retention / Archiving</a:t>
            </a:r>
            <a:endParaRPr lang="en-US" dirty="0"/>
          </a:p>
        </p:txBody>
      </p:sp>
      <p:sp>
        <p:nvSpPr>
          <p:cNvPr id="3" name="Content Placeholder 2"/>
          <p:cNvSpPr>
            <a:spLocks noGrp="1"/>
          </p:cNvSpPr>
          <p:nvPr>
            <p:ph idx="1"/>
          </p:nvPr>
        </p:nvSpPr>
        <p:spPr>
          <a:xfrm>
            <a:off x="304800" y="1143000"/>
            <a:ext cx="8610600" cy="5715000"/>
          </a:xfrm>
        </p:spPr>
        <p:txBody>
          <a:bodyPr>
            <a:noAutofit/>
          </a:bodyPr>
          <a:lstStyle/>
          <a:p>
            <a:pPr marL="342900" indent="-342900"/>
            <a:r>
              <a:rPr lang="en-US" sz="1800" dirty="0" smtClean="0"/>
              <a:t>The system may have built-in reports that enable data to be printed out, such as to PDF/A files, which can be moved to target repository (Pattern 1)</a:t>
            </a:r>
          </a:p>
          <a:p>
            <a:pPr marL="342900" indent="-342900"/>
            <a:r>
              <a:rPr lang="en-US" sz="1800" dirty="0" smtClean="0"/>
              <a:t>Where reports are not possible or sufficient to support the type of access, use of data needed, an alternative solution could be investigated</a:t>
            </a:r>
          </a:p>
          <a:p>
            <a:pPr marL="342900" indent="-342900"/>
            <a:r>
              <a:rPr lang="en-US" sz="1800" dirty="0" smtClean="0"/>
              <a:t>For each decommissioning, a plan should be created with the data owners input to confirm the requirements for:</a:t>
            </a:r>
          </a:p>
          <a:p>
            <a:pPr marL="644652" lvl="1" indent="-342900"/>
            <a:r>
              <a:rPr lang="en-US" sz="1600" dirty="0" smtClean="0"/>
              <a:t>Retaining the data (scope and  timeframe)</a:t>
            </a:r>
          </a:p>
          <a:p>
            <a:pPr marL="644652" lvl="1" indent="-342900"/>
            <a:r>
              <a:rPr lang="en-US" sz="1600" dirty="0" smtClean="0"/>
              <a:t>Archive approach (eg pattern, future use, search, and access needs)</a:t>
            </a:r>
          </a:p>
          <a:p>
            <a:pPr marL="355600" indent="-355600"/>
            <a:r>
              <a:rPr lang="en-US" sz="1800" dirty="0" smtClean="0"/>
              <a:t>Working with IT Support, the data owner(s) may need to provide:</a:t>
            </a:r>
          </a:p>
          <a:p>
            <a:pPr marL="644652" lvl="1" indent="-342900"/>
            <a:r>
              <a:rPr lang="en-US" sz="1600" dirty="0" smtClean="0"/>
              <a:t>Input and approval of the data Retention and Archival requirements </a:t>
            </a:r>
          </a:p>
          <a:p>
            <a:pPr marL="644652" lvl="1" indent="-342900"/>
            <a:r>
              <a:rPr lang="en-US" sz="1600" dirty="0" smtClean="0"/>
              <a:t>Accountability for the continued ownership &amp; eventual deletion of the archived data / documents</a:t>
            </a:r>
          </a:p>
          <a:p>
            <a:pPr marL="644652" lvl="1" indent="-342900"/>
            <a:r>
              <a:rPr lang="en-US" sz="1600" dirty="0" smtClean="0"/>
              <a:t>Timely approval for formal plans and reports </a:t>
            </a:r>
          </a:p>
          <a:p>
            <a:pPr marL="644652" lvl="1" indent="-342900"/>
            <a:r>
              <a:rPr lang="en-US" sz="1600" dirty="0" smtClean="0"/>
              <a:t>Necessary accounts &amp; access to the system and its data for those who will carry out the archiving</a:t>
            </a:r>
          </a:p>
          <a:p>
            <a:pPr marL="644652" lvl="1" indent="-342900"/>
            <a:r>
              <a:rPr lang="en-US" sz="1600" dirty="0" smtClean="0"/>
              <a:t>Appropriate test environments which replicated the production environment for script or code tests</a:t>
            </a:r>
          </a:p>
          <a:p>
            <a:pPr marL="644652" lvl="1" indent="-342900"/>
            <a:r>
              <a:rPr lang="en-US" sz="1600" dirty="0" smtClean="0"/>
              <a:t>Someone to verify data extraction  is accurate and complete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into Action</a:t>
            </a:r>
            <a:endParaRPr lang="en-US" dirty="0"/>
          </a:p>
        </p:txBody>
      </p:sp>
      <p:sp>
        <p:nvSpPr>
          <p:cNvPr id="3" name="Content Placeholder 2"/>
          <p:cNvSpPr>
            <a:spLocks noGrp="1"/>
          </p:cNvSpPr>
          <p:nvPr>
            <p:ph idx="1"/>
          </p:nvPr>
        </p:nvSpPr>
        <p:spPr/>
        <p:txBody>
          <a:bodyPr/>
          <a:lstStyle/>
          <a:p>
            <a:r>
              <a:rPr lang="en-US" dirty="0" smtClean="0"/>
              <a:t>Establish Digital Preservation Mandate</a:t>
            </a:r>
          </a:p>
          <a:p>
            <a:r>
              <a:rPr lang="en-US" dirty="0" smtClean="0"/>
              <a:t>Understand current situation</a:t>
            </a:r>
          </a:p>
          <a:p>
            <a:r>
              <a:rPr lang="en-US" dirty="0" smtClean="0"/>
              <a:t>Define where you want to be</a:t>
            </a:r>
          </a:p>
          <a:p>
            <a:r>
              <a:rPr lang="en-US" dirty="0" smtClean="0"/>
              <a:t>Develop business case</a:t>
            </a:r>
          </a:p>
          <a:p>
            <a:r>
              <a:rPr lang="en-US" dirty="0" smtClean="0"/>
              <a:t>Define and communicate requirements</a:t>
            </a:r>
          </a:p>
          <a:p>
            <a:r>
              <a:rPr lang="en-US" dirty="0" smtClean="0"/>
              <a:t>Develop and deliver a model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l="29442" t="60533" r="15534" b="5067"/>
          <a:stretch>
            <a:fillRect/>
          </a:stretch>
        </p:blipFill>
        <p:spPr bwMode="auto">
          <a:xfrm>
            <a:off x="1066800" y="1600200"/>
            <a:ext cx="7086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 Rodenberry’s Lost Writings</a:t>
            </a:r>
            <a:endParaRPr lang="en-US" dirty="0"/>
          </a:p>
        </p:txBody>
      </p:sp>
      <p:pic>
        <p:nvPicPr>
          <p:cNvPr id="4" name="Content Placeholder 3" descr="star trek recovery.jpg"/>
          <p:cNvPicPr>
            <a:picLocks noGrp="1" noChangeAspect="1"/>
          </p:cNvPicPr>
          <p:nvPr>
            <p:ph idx="1"/>
          </p:nvPr>
        </p:nvPicPr>
        <p:blipFill>
          <a:blip r:embed="rId3" cstate="print"/>
          <a:stretch>
            <a:fillRect/>
          </a:stretch>
        </p:blipFill>
        <p:spPr>
          <a:xfrm>
            <a:off x="609600" y="1295399"/>
            <a:ext cx="7848600" cy="52334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Decommissioning: What and When</a:t>
            </a:r>
            <a:endParaRPr lang="en-US" dirty="0"/>
          </a:p>
        </p:txBody>
      </p:sp>
      <p:sp>
        <p:nvSpPr>
          <p:cNvPr id="3" name="Content Placeholder 2"/>
          <p:cNvSpPr>
            <a:spLocks noGrp="1"/>
          </p:cNvSpPr>
          <p:nvPr>
            <p:ph idx="1"/>
          </p:nvPr>
        </p:nvSpPr>
        <p:spPr>
          <a:xfrm>
            <a:off x="0" y="1371600"/>
            <a:ext cx="9296400" cy="4876800"/>
          </a:xfrm>
        </p:spPr>
        <p:txBody>
          <a:bodyPr>
            <a:noAutofit/>
          </a:bodyPr>
          <a:lstStyle/>
          <a:p>
            <a:pPr fontAlgn="t"/>
            <a:r>
              <a:rPr lang="en-US" sz="2400" dirty="0" smtClean="0"/>
              <a:t>A process by which a business application is removed from use</a:t>
            </a:r>
          </a:p>
          <a:p>
            <a:pPr fontAlgn="t"/>
            <a:r>
              <a:rPr lang="en-US" sz="2400" dirty="0" smtClean="0"/>
              <a:t>Requires analysis of  the system and identification of: 	</a:t>
            </a:r>
          </a:p>
          <a:p>
            <a:pPr lvl="1" fontAlgn="t"/>
            <a:r>
              <a:rPr lang="en-US" sz="2400" dirty="0" smtClean="0"/>
              <a:t>data</a:t>
            </a:r>
            <a:endParaRPr lang="en-US" sz="2000" dirty="0" smtClean="0"/>
          </a:p>
          <a:p>
            <a:pPr lvl="1" fontAlgn="t"/>
            <a:r>
              <a:rPr lang="en-US" sz="2400" dirty="0" smtClean="0"/>
              <a:t>metadata</a:t>
            </a:r>
          </a:p>
          <a:p>
            <a:pPr lvl="1" fontAlgn="t"/>
            <a:r>
              <a:rPr lang="en-US" sz="2400" dirty="0" smtClean="0"/>
              <a:t>system documentation that must be brought forward and retained</a:t>
            </a:r>
          </a:p>
          <a:p>
            <a:pPr fontAlgn="t"/>
            <a:r>
              <a:rPr lang="en-US" sz="2400" dirty="0" smtClean="0"/>
              <a:t>An accountable process for deletion of residual data in the system</a:t>
            </a:r>
          </a:p>
          <a:p>
            <a:pPr fontAlgn="t"/>
            <a:endParaRPr lang="en-US" sz="2400" dirty="0" smtClean="0"/>
          </a:p>
          <a:p>
            <a:pPr fontAlgn="t"/>
            <a:r>
              <a:rPr lang="en-US" sz="2400" dirty="0" smtClean="0"/>
              <a:t>A system should be decommissioned when the system is either:</a:t>
            </a:r>
          </a:p>
          <a:p>
            <a:pPr lvl="1" fontAlgn="t"/>
            <a:r>
              <a:rPr lang="en-US" sz="2400" dirty="0" smtClean="0"/>
              <a:t>replaced by a new target system covering the same functionality, or</a:t>
            </a:r>
          </a:p>
          <a:p>
            <a:pPr lvl="1" fontAlgn="t"/>
            <a:r>
              <a:rPr lang="en-US" sz="2400" dirty="0" smtClean="0"/>
              <a:t>obsolete because it no longer supports the business process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t>
            </a:r>
            <a:endParaRPr lang="en-US" dirty="0"/>
          </a:p>
        </p:txBody>
      </p:sp>
      <p:sp>
        <p:nvSpPr>
          <p:cNvPr id="3" name="Content Placeholder 2"/>
          <p:cNvSpPr>
            <a:spLocks noGrp="1"/>
          </p:cNvSpPr>
          <p:nvPr>
            <p:ph idx="1"/>
          </p:nvPr>
        </p:nvSpPr>
        <p:spPr/>
        <p:txBody>
          <a:bodyPr>
            <a:normAutofit/>
          </a:bodyPr>
          <a:lstStyle/>
          <a:p>
            <a:r>
              <a:rPr lang="en-US" dirty="0" smtClean="0"/>
              <a:t>Systems / Applications are targeted to be decommissioned</a:t>
            </a:r>
          </a:p>
          <a:p>
            <a:r>
              <a:rPr lang="en-US" dirty="0" smtClean="0"/>
              <a:t>Data contained within such systems may need to be retained</a:t>
            </a:r>
          </a:p>
          <a:p>
            <a:r>
              <a:rPr lang="en-US" dirty="0" smtClean="0"/>
              <a:t>The organizational data preservation / archival strategy will vary depending on the type of data and records retention needs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Dealing with Misconceptions</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2400" dirty="0" smtClean="0"/>
              <a:t>There is a assumption that System Decommissioning is</a:t>
            </a:r>
          </a:p>
          <a:p>
            <a:pPr lvl="1"/>
            <a:r>
              <a:rPr lang="en-US" sz="1600" dirty="0" smtClean="0"/>
              <a:t>Difficult</a:t>
            </a:r>
          </a:p>
          <a:p>
            <a:pPr lvl="1"/>
            <a:r>
              <a:rPr lang="en-US" sz="1600" dirty="0" smtClean="0"/>
              <a:t>Expensive</a:t>
            </a:r>
          </a:p>
          <a:p>
            <a:pPr lvl="1"/>
            <a:r>
              <a:rPr lang="en-US" sz="1600" dirty="0" smtClean="0"/>
              <a:t>Un-necessary / Waste of Time </a:t>
            </a:r>
          </a:p>
          <a:p>
            <a:pPr lvl="2"/>
            <a:r>
              <a:rPr lang="en-US" sz="1400" i="1" dirty="0" smtClean="0"/>
              <a:t>We need all that legacy data anyway, it’s easier &amp; cheaper to just keep the legacy system!</a:t>
            </a:r>
          </a:p>
          <a:p>
            <a:endParaRPr lang="en-US" sz="1600" dirty="0" smtClean="0"/>
          </a:p>
        </p:txBody>
      </p:sp>
      <p:graphicFrame>
        <p:nvGraphicFramePr>
          <p:cNvPr id="4" name="Table 3"/>
          <p:cNvGraphicFramePr>
            <a:graphicFrameLocks noGrp="1"/>
          </p:cNvGraphicFramePr>
          <p:nvPr/>
        </p:nvGraphicFramePr>
        <p:xfrm>
          <a:off x="304800" y="3124200"/>
          <a:ext cx="8534400" cy="2926080"/>
        </p:xfrm>
        <a:graphic>
          <a:graphicData uri="http://schemas.openxmlformats.org/drawingml/2006/table">
            <a:tbl>
              <a:tblPr firstRow="1" bandRow="1">
                <a:tableStyleId>{5C22544A-7EE6-4342-B048-85BDC9FD1C3A}</a:tableStyleId>
              </a:tblPr>
              <a:tblGrid>
                <a:gridCol w="4267200"/>
                <a:gridCol w="4267200"/>
              </a:tblGrid>
              <a:tr h="370840">
                <a:tc>
                  <a:txBody>
                    <a:bodyPr/>
                    <a:lstStyle/>
                    <a:p>
                      <a:r>
                        <a:rPr lang="en-US" sz="2400" dirty="0" smtClean="0"/>
                        <a:t>Challenge</a:t>
                      </a:r>
                      <a:endParaRPr lang="en-US" sz="2400" dirty="0"/>
                    </a:p>
                  </a:txBody>
                  <a:tcPr/>
                </a:tc>
                <a:tc>
                  <a:txBody>
                    <a:bodyPr/>
                    <a:lstStyle/>
                    <a:p>
                      <a:r>
                        <a:rPr lang="en-US" sz="2400" dirty="0" smtClean="0"/>
                        <a:t>Mitigation</a:t>
                      </a:r>
                      <a:endParaRPr lang="en-US" sz="2400" dirty="0"/>
                    </a:p>
                  </a:txBody>
                  <a:tcPr/>
                </a:tc>
              </a:tr>
              <a:tr h="370840">
                <a:tc>
                  <a:txBody>
                    <a:bodyPr/>
                    <a:lstStyle/>
                    <a:p>
                      <a:r>
                        <a:rPr lang="en-US" sz="1800" dirty="0" smtClean="0"/>
                        <a:t>One-off, difficult, expensive  decommissioning in isolation</a:t>
                      </a:r>
                      <a:endParaRPr lang="en-US" dirty="0"/>
                    </a:p>
                  </a:txBody>
                  <a:tcPr/>
                </a:tc>
                <a:tc>
                  <a:txBody>
                    <a:bodyPr/>
                    <a:lstStyle/>
                    <a:p>
                      <a:r>
                        <a:rPr lang="en-US" sz="1800" dirty="0" smtClean="0"/>
                        <a:t>Repeatable,</a:t>
                      </a:r>
                      <a:r>
                        <a:rPr lang="en-US" sz="1800" baseline="0" dirty="0" smtClean="0"/>
                        <a:t> efficient</a:t>
                      </a:r>
                      <a:r>
                        <a:rPr lang="en-US" sz="1800" dirty="0" smtClean="0"/>
                        <a:t> , rapid Decommissioning Service model</a:t>
                      </a:r>
                      <a:endParaRPr lang="en-US" dirty="0"/>
                    </a:p>
                  </a:txBody>
                  <a:tcPr/>
                </a:tc>
              </a:tr>
              <a:tr h="370840">
                <a:tc>
                  <a:txBody>
                    <a:bodyPr/>
                    <a:lstStyle/>
                    <a:p>
                      <a:r>
                        <a:rPr lang="en-US" dirty="0" smtClean="0"/>
                        <a:t>“Head in the Sand”</a:t>
                      </a:r>
                      <a:endParaRPr lang="en-US" dirty="0"/>
                    </a:p>
                  </a:txBody>
                  <a:tcPr/>
                </a:tc>
                <a:tc>
                  <a:txBody>
                    <a:bodyPr/>
                    <a:lstStyle/>
                    <a:p>
                      <a:r>
                        <a:rPr lang="en-US" sz="1800" dirty="0" smtClean="0"/>
                        <a:t>Define decommissioning and archiving approach up front when new system is developed</a:t>
                      </a:r>
                      <a:endParaRPr lang="en-US" dirty="0"/>
                    </a:p>
                  </a:txBody>
                  <a:tcPr/>
                </a:tc>
              </a:tr>
              <a:tr h="370840">
                <a:tc>
                  <a:txBody>
                    <a:bodyPr/>
                    <a:lstStyle/>
                    <a:p>
                      <a:r>
                        <a:rPr lang="en-US" sz="1800" dirty="0" smtClean="0"/>
                        <a:t>Assuming all data must be maintained</a:t>
                      </a:r>
                      <a:endParaRPr lang="en-US" dirty="0"/>
                    </a:p>
                  </a:txBody>
                  <a:tcPr/>
                </a:tc>
                <a:tc>
                  <a:txBody>
                    <a:bodyPr/>
                    <a:lstStyle/>
                    <a:p>
                      <a:r>
                        <a:rPr lang="en-US" sz="1800" dirty="0" smtClean="0"/>
                        <a:t>Understanding the business process driving the perceived need to retain legacy system / data</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Retain?</a:t>
            </a:r>
            <a:br>
              <a:rPr lang="en-US" dirty="0" smtClean="0"/>
            </a:br>
            <a:r>
              <a:rPr lang="en-US" sz="2700" dirty="0" smtClean="0"/>
              <a:t>Triggers and Pre-requisites to retaining data/records</a:t>
            </a:r>
            <a:endParaRPr lang="en-US" sz="2700" dirty="0"/>
          </a:p>
        </p:txBody>
      </p:sp>
      <p:sp>
        <p:nvSpPr>
          <p:cNvPr id="5" name="Content Placeholder 4"/>
          <p:cNvSpPr>
            <a:spLocks noGrp="1"/>
          </p:cNvSpPr>
          <p:nvPr>
            <p:ph idx="1"/>
          </p:nvPr>
        </p:nvSpPr>
        <p:spPr>
          <a:xfrm>
            <a:off x="304800" y="1447800"/>
            <a:ext cx="8839200" cy="4724400"/>
          </a:xfrm>
        </p:spPr>
        <p:txBody>
          <a:bodyPr>
            <a:normAutofit fontScale="70000" lnSpcReduction="20000"/>
          </a:bodyPr>
          <a:lstStyle/>
          <a:p>
            <a:endParaRPr lang="en-US" dirty="0" smtClean="0"/>
          </a:p>
          <a:p>
            <a:pPr marL="60325" indent="-23813">
              <a:buNone/>
            </a:pPr>
            <a:r>
              <a:rPr lang="en-US" sz="3400" dirty="0" smtClean="0"/>
              <a:t>Triggers - legal, fiscal, regulatory &amp; business requirements to retain records: </a:t>
            </a:r>
          </a:p>
          <a:p>
            <a:r>
              <a:rPr lang="en-US" dirty="0" smtClean="0"/>
              <a:t>Business Process (i.e., approval of record, closure of project) </a:t>
            </a:r>
          </a:p>
          <a:p>
            <a:r>
              <a:rPr lang="en-US" dirty="0" smtClean="0"/>
              <a:t>System Decommissioning </a:t>
            </a:r>
          </a:p>
          <a:p>
            <a:r>
              <a:rPr lang="en-US" dirty="0" smtClean="0"/>
              <a:t>System Performance and Capacity Constraints </a:t>
            </a:r>
          </a:p>
          <a:p>
            <a:r>
              <a:rPr lang="en-US" dirty="0" smtClean="0"/>
              <a:t>Mergers, Acquisitions or Divestitures </a:t>
            </a:r>
          </a:p>
          <a:p>
            <a:endParaRPr lang="en-US" dirty="0" smtClean="0"/>
          </a:p>
          <a:p>
            <a:pPr>
              <a:buNone/>
            </a:pPr>
            <a:r>
              <a:rPr lang="en-US" sz="3400" dirty="0" smtClean="0"/>
              <a:t>Pre-requisites: </a:t>
            </a:r>
          </a:p>
          <a:p>
            <a:r>
              <a:rPr lang="en-US" dirty="0" smtClean="0"/>
              <a:t>Knowledge/understanding of the data/records </a:t>
            </a:r>
          </a:p>
          <a:p>
            <a:r>
              <a:rPr lang="en-US" dirty="0" smtClean="0"/>
              <a:t>Knowledge of hardware, software, OS, system and how to use it</a:t>
            </a:r>
          </a:p>
          <a:p>
            <a:r>
              <a:rPr lang="en-US" dirty="0" smtClean="0"/>
              <a:t>Thorough assessment of the real need to retain data/records </a:t>
            </a:r>
          </a:p>
          <a:p>
            <a:r>
              <a:rPr lang="en-US" dirty="0" smtClean="0"/>
              <a:t>Identified business data/record owner </a:t>
            </a:r>
          </a:p>
          <a:p>
            <a:r>
              <a:rPr lang="en-US" dirty="0" smtClean="0"/>
              <a:t>Knowledge of the future use / readability / </a:t>
            </a:r>
            <a:r>
              <a:rPr lang="en-US" dirty="0" err="1" smtClean="0"/>
              <a:t>retrievability</a:t>
            </a:r>
            <a:r>
              <a:rPr lang="en-US" dirty="0" smtClean="0"/>
              <a:t> requirements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down)">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wipe(down)">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wipe(down)">
                                      <p:cBhvr>
                                        <p:cTn id="5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Decommissioning Checklist</a:t>
            </a:r>
            <a:endParaRPr lang="en-US" dirty="0"/>
          </a:p>
        </p:txBody>
      </p:sp>
      <p:sp>
        <p:nvSpPr>
          <p:cNvPr id="3" name="Content Placeholder 2"/>
          <p:cNvSpPr>
            <a:spLocks noGrp="1"/>
          </p:cNvSpPr>
          <p:nvPr>
            <p:ph idx="1"/>
          </p:nvPr>
        </p:nvSpPr>
        <p:spPr>
          <a:xfrm>
            <a:off x="381000" y="1447800"/>
            <a:ext cx="8382000" cy="5029200"/>
          </a:xfrm>
        </p:spPr>
        <p:txBody>
          <a:bodyPr>
            <a:noAutofit/>
          </a:bodyPr>
          <a:lstStyle/>
          <a:p>
            <a:r>
              <a:rPr lang="en-US" sz="2800" dirty="0" smtClean="0"/>
              <a:t>Protection of records</a:t>
            </a:r>
          </a:p>
          <a:p>
            <a:pPr lvl="1"/>
            <a:r>
              <a:rPr lang="en-US" sz="2400" dirty="0" smtClean="0"/>
              <a:t>Have records been mapped to specific Records Retention category?</a:t>
            </a:r>
          </a:p>
          <a:p>
            <a:pPr lvl="1"/>
            <a:r>
              <a:rPr lang="en-US" sz="2400" dirty="0" smtClean="0"/>
              <a:t>Does system contain records scheduled for long term retention?</a:t>
            </a:r>
          </a:p>
          <a:p>
            <a:pPr lvl="1"/>
            <a:r>
              <a:rPr lang="en-US" sz="2400" dirty="0" smtClean="0"/>
              <a:t>Are there records in the system not covered by an existing record retention category?</a:t>
            </a:r>
          </a:p>
          <a:p>
            <a:pPr lvl="1"/>
            <a:r>
              <a:rPr lang="en-US" sz="2400" dirty="0" smtClean="0"/>
              <a:t>Has metadata and system documentation necessary to support the integrity of the records been identified?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Decommissioning Checklist</a:t>
            </a:r>
            <a:endParaRPr lang="en-US" dirty="0"/>
          </a:p>
        </p:txBody>
      </p:sp>
      <p:sp>
        <p:nvSpPr>
          <p:cNvPr id="3" name="Content Placeholder 2"/>
          <p:cNvSpPr>
            <a:spLocks noGrp="1"/>
          </p:cNvSpPr>
          <p:nvPr>
            <p:ph idx="1"/>
          </p:nvPr>
        </p:nvSpPr>
        <p:spPr>
          <a:xfrm>
            <a:off x="381000" y="1219200"/>
            <a:ext cx="8610600" cy="5410200"/>
          </a:xfrm>
        </p:spPr>
        <p:txBody>
          <a:bodyPr>
            <a:noAutofit/>
          </a:bodyPr>
          <a:lstStyle/>
          <a:p>
            <a:pPr>
              <a:lnSpc>
                <a:spcPct val="170000"/>
              </a:lnSpc>
            </a:pPr>
            <a:r>
              <a:rPr lang="en-US" sz="2800" dirty="0" smtClean="0"/>
              <a:t>Requirements relating to retention of data</a:t>
            </a:r>
            <a:endParaRPr lang="en-US" sz="1400" dirty="0" smtClean="0"/>
          </a:p>
          <a:p>
            <a:pPr lvl="1"/>
            <a:r>
              <a:rPr lang="en-US" sz="2000" dirty="0" smtClean="0"/>
              <a:t>Have information architectures been reviewed to ensure all dependencies on the data in this system have been resolved?</a:t>
            </a:r>
          </a:p>
          <a:p>
            <a:pPr lvl="1"/>
            <a:r>
              <a:rPr lang="en-US" sz="2000" dirty="0" smtClean="0"/>
              <a:t>Are the records/information in this system duplicated across multiple systems or repositories?</a:t>
            </a:r>
          </a:p>
          <a:p>
            <a:pPr lvl="1"/>
            <a:r>
              <a:rPr lang="en-US" sz="2000" dirty="0" smtClean="0"/>
              <a:t>Does the system contain information which is personally valuable to individuals?</a:t>
            </a:r>
          </a:p>
          <a:p>
            <a:pPr lvl="1"/>
            <a:r>
              <a:rPr lang="en-US" sz="2000" dirty="0" smtClean="0"/>
              <a:t>Does the system function as a source of authority for a high value dataset?</a:t>
            </a:r>
          </a:p>
          <a:p>
            <a:pPr lvl="1"/>
            <a:r>
              <a:rPr lang="en-US" sz="2000" dirty="0" smtClean="0"/>
              <a:t>Does the system contain valuable information about businesses and individual clients’ interactions with the organization?</a:t>
            </a:r>
          </a:p>
          <a:p>
            <a:pPr lvl="1"/>
            <a:r>
              <a:rPr lang="en-US" sz="2000" dirty="0" smtClean="0"/>
              <a:t>Does the system contain records/information which otherwise have a high public or commercial value?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GB" dirty="0" smtClean="0"/>
              <a:t>Retrieval / Future Use Considerations</a:t>
            </a:r>
            <a:br>
              <a:rPr lang="en-GB" dirty="0" smtClean="0"/>
            </a:br>
            <a:r>
              <a:rPr lang="en-GB" sz="3600" dirty="0" smtClean="0"/>
              <a:t>Data recovery strategies</a:t>
            </a:r>
            <a:endParaRPr lang="en-GB" sz="3600" dirty="0"/>
          </a:p>
        </p:txBody>
      </p:sp>
      <p:graphicFrame>
        <p:nvGraphicFramePr>
          <p:cNvPr id="4" name="Content Placeholder 3"/>
          <p:cNvGraphicFramePr>
            <a:graphicFrameLocks noGrp="1"/>
          </p:cNvGraphicFramePr>
          <p:nvPr>
            <p:ph idx="1"/>
          </p:nvPr>
        </p:nvGraphicFramePr>
        <p:xfrm>
          <a:off x="395536" y="1628801"/>
          <a:ext cx="8496944" cy="5112857"/>
        </p:xfrm>
        <a:graphic>
          <a:graphicData uri="http://schemas.openxmlformats.org/drawingml/2006/table">
            <a:tbl>
              <a:tblPr firstRow="1" bandRow="1">
                <a:tableStyleId>{5C22544A-7EE6-4342-B048-85BDC9FD1C3A}</a:tableStyleId>
              </a:tblPr>
              <a:tblGrid>
                <a:gridCol w="1433264"/>
                <a:gridCol w="2581486"/>
                <a:gridCol w="2357958"/>
                <a:gridCol w="2124236"/>
              </a:tblGrid>
              <a:tr h="590960">
                <a:tc>
                  <a:txBody>
                    <a:bodyPr/>
                    <a:lstStyle/>
                    <a:p>
                      <a:endParaRPr lang="en-US" sz="1600" dirty="0"/>
                    </a:p>
                  </a:txBody>
                  <a:tcPr/>
                </a:tc>
                <a:tc>
                  <a:txBody>
                    <a:bodyPr/>
                    <a:lstStyle/>
                    <a:p>
                      <a:pPr algn="ctr"/>
                      <a:r>
                        <a:rPr lang="en-US" sz="1600" dirty="0" smtClean="0"/>
                        <a:t>Re-Integration of Data</a:t>
                      </a:r>
                      <a:endParaRPr lang="en-US" sz="1600" dirty="0"/>
                    </a:p>
                  </a:txBody>
                  <a:tcPr/>
                </a:tc>
                <a:tc>
                  <a:txBody>
                    <a:bodyPr/>
                    <a:lstStyle/>
                    <a:p>
                      <a:pPr algn="ctr"/>
                      <a:r>
                        <a:rPr lang="en-US" sz="1600" dirty="0" smtClean="0"/>
                        <a:t>Structured  Query/ Transformation</a:t>
                      </a:r>
                      <a:endParaRPr lang="en-US" sz="1600" dirty="0"/>
                    </a:p>
                  </a:txBody>
                  <a:tcPr/>
                </a:tc>
                <a:tc>
                  <a:txBody>
                    <a:bodyPr/>
                    <a:lstStyle/>
                    <a:p>
                      <a:pPr algn="ctr"/>
                      <a:r>
                        <a:rPr lang="en-US" sz="1600" dirty="0" smtClean="0"/>
                        <a:t>Read Only</a:t>
                      </a:r>
                      <a:endParaRPr lang="en-US" sz="1600" dirty="0"/>
                    </a:p>
                  </a:txBody>
                  <a:tcPr/>
                </a:tc>
              </a:tr>
              <a:tr h="902163">
                <a:tc>
                  <a:txBody>
                    <a:bodyPr/>
                    <a:lstStyle/>
                    <a:p>
                      <a:r>
                        <a:rPr lang="en-US" sz="1400" b="1" dirty="0" smtClean="0"/>
                        <a:t>Definition:</a:t>
                      </a:r>
                      <a:endParaRPr lang="en-US" sz="1400" b="1" dirty="0"/>
                    </a:p>
                  </a:txBody>
                  <a:tcPr/>
                </a:tc>
                <a:tc>
                  <a:txBody>
                    <a:bodyPr/>
                    <a:lstStyle/>
                    <a:p>
                      <a:pPr>
                        <a:buFont typeface="Arial" pitchFamily="34" charset="0"/>
                        <a:buNone/>
                      </a:pPr>
                      <a:r>
                        <a:rPr lang="en-US" sz="1400" dirty="0" smtClean="0"/>
                        <a:t>Data flows from/to live system </a:t>
                      </a:r>
                      <a:r>
                        <a:rPr lang="en-US" sz="1400" baseline="0" dirty="0" smtClean="0"/>
                        <a:t>allowing re-processing</a:t>
                      </a:r>
                      <a:endParaRPr lang="en-US" sz="1400" dirty="0"/>
                    </a:p>
                  </a:txBody>
                  <a:tcPr/>
                </a:tc>
                <a:tc>
                  <a:txBody>
                    <a:bodyPr/>
                    <a:lstStyle/>
                    <a:p>
                      <a:pPr marL="169863" indent="-169863">
                        <a:buFont typeface="Arial" pitchFamily="34" charset="0"/>
                        <a:buNone/>
                      </a:pPr>
                      <a:r>
                        <a:rPr lang="en-US" sz="1400" dirty="0" smtClean="0"/>
                        <a:t>Stored in </a:t>
                      </a:r>
                      <a:r>
                        <a:rPr lang="en-US" sz="1400" baseline="0" dirty="0" smtClean="0"/>
                        <a:t> database or in</a:t>
                      </a:r>
                    </a:p>
                    <a:p>
                      <a:pPr marL="169863" indent="-169863">
                        <a:buFont typeface="Arial" pitchFamily="34" charset="0"/>
                        <a:buNone/>
                      </a:pPr>
                      <a:r>
                        <a:rPr lang="en-US" sz="1400" dirty="0" smtClean="0"/>
                        <a:t>structured</a:t>
                      </a:r>
                      <a:r>
                        <a:rPr lang="en-US" sz="1400" baseline="0" dirty="0" smtClean="0"/>
                        <a:t> format</a:t>
                      </a:r>
                      <a:endParaRPr lang="en-US" sz="1400" dirty="0"/>
                    </a:p>
                  </a:txBody>
                  <a:tcPr/>
                </a:tc>
                <a:tc>
                  <a:txBody>
                    <a:bodyPr/>
                    <a:lstStyle/>
                    <a:p>
                      <a:pPr>
                        <a:buFont typeface="Arial" pitchFamily="34" charset="0"/>
                        <a:buNone/>
                      </a:pPr>
                      <a:r>
                        <a:rPr lang="en-US" sz="1400" dirty="0" smtClean="0"/>
                        <a:t>Extract and </a:t>
                      </a:r>
                      <a:r>
                        <a:rPr lang="en-US" sz="1400" baseline="0" dirty="0" smtClean="0"/>
                        <a:t>save in long term formats (e.g. PDF,  Text) </a:t>
                      </a:r>
                      <a:endParaRPr lang="en-US" sz="1400" dirty="0"/>
                    </a:p>
                  </a:txBody>
                  <a:tcPr/>
                </a:tc>
              </a:tr>
              <a:tr h="1105877">
                <a:tc>
                  <a:txBody>
                    <a:bodyPr/>
                    <a:lstStyle/>
                    <a:p>
                      <a:r>
                        <a:rPr lang="en-US" sz="1400" b="1" dirty="0" smtClean="0"/>
                        <a:t>Requirements</a:t>
                      </a:r>
                      <a:r>
                        <a:rPr lang="en-US" sz="1400" b="1" baseline="0" dirty="0" smtClean="0"/>
                        <a:t> </a:t>
                      </a:r>
                    </a:p>
                    <a:p>
                      <a:r>
                        <a:rPr lang="en-US" sz="1400" b="1" baseline="0" dirty="0" smtClean="0"/>
                        <a:t>to create:</a:t>
                      </a:r>
                      <a:endParaRPr lang="en-US" sz="1400" b="1" dirty="0"/>
                    </a:p>
                  </a:txBody>
                  <a:tcPr/>
                </a:tc>
                <a:tc>
                  <a:txBody>
                    <a:bodyPr/>
                    <a:lstStyle/>
                    <a:p>
                      <a:pPr marL="107950" indent="-107950">
                        <a:buFont typeface="Arial" pitchFamily="34" charset="0"/>
                        <a:buChar char="•"/>
                      </a:pPr>
                      <a:r>
                        <a:rPr lang="en-US" sz="1400" dirty="0" smtClean="0"/>
                        <a:t>Migration</a:t>
                      </a:r>
                      <a:r>
                        <a:rPr lang="en-US" sz="1400" baseline="0" dirty="0" smtClean="0"/>
                        <a:t> from source format into application</a:t>
                      </a:r>
                    </a:p>
                    <a:p>
                      <a:pPr marL="107950" indent="-107950">
                        <a:buFont typeface="Arial" pitchFamily="34" charset="0"/>
                        <a:buChar char="•"/>
                      </a:pPr>
                      <a:r>
                        <a:rPr lang="en-US" sz="1400" baseline="0" dirty="0" smtClean="0"/>
                        <a:t>Import/export process in receiving org</a:t>
                      </a:r>
                      <a:endParaRPr lang="en-US" sz="1400" dirty="0"/>
                    </a:p>
                  </a:txBody>
                  <a:tcPr/>
                </a:tc>
                <a:tc>
                  <a:txBody>
                    <a:bodyPr/>
                    <a:lstStyle/>
                    <a:p>
                      <a:pPr marL="107950" indent="-107950">
                        <a:buFont typeface="Arial" pitchFamily="34" charset="0"/>
                        <a:buChar char="•"/>
                      </a:pPr>
                      <a:r>
                        <a:rPr lang="en-US" sz="1400" dirty="0" smtClean="0"/>
                        <a:t>Formatted Data Extracts</a:t>
                      </a:r>
                    </a:p>
                    <a:p>
                      <a:pPr marL="107950" indent="-107950">
                        <a:buFont typeface="Arial" pitchFamily="34" charset="0"/>
                        <a:buChar char="•"/>
                      </a:pPr>
                      <a:r>
                        <a:rPr lang="en-US" sz="1400" dirty="0" smtClean="0"/>
                        <a:t>Metadata</a:t>
                      </a:r>
                      <a:r>
                        <a:rPr lang="en-US" sz="1400" baseline="0" dirty="0" smtClean="0"/>
                        <a:t> /</a:t>
                      </a:r>
                      <a:r>
                        <a:rPr lang="en-US" sz="1400" dirty="0" smtClean="0"/>
                        <a:t> schema</a:t>
                      </a:r>
                      <a:r>
                        <a:rPr lang="en-US" sz="1400" baseline="0" dirty="0" smtClean="0"/>
                        <a:t> for rebuilding</a:t>
                      </a:r>
                    </a:p>
                    <a:p>
                      <a:pPr marL="107950" indent="-107950">
                        <a:buFont typeface="Arial" pitchFamily="34" charset="0"/>
                        <a:buChar char="•"/>
                      </a:pPr>
                      <a:r>
                        <a:rPr lang="en-US" sz="1400" baseline="0" dirty="0" smtClean="0"/>
                        <a:t>Documented data definitions &amp; relationships </a:t>
                      </a:r>
                      <a:endParaRPr lang="en-US" sz="1400" dirty="0"/>
                    </a:p>
                  </a:txBody>
                  <a:tcPr/>
                </a:tc>
                <a:tc>
                  <a:txBody>
                    <a:bodyPr/>
                    <a:lstStyle/>
                    <a:p>
                      <a:r>
                        <a:rPr lang="en-US" sz="1400" dirty="0" smtClean="0"/>
                        <a:t>Format of report to link data</a:t>
                      </a:r>
                    </a:p>
                    <a:p>
                      <a:r>
                        <a:rPr lang="en-US" sz="1400" dirty="0" smtClean="0"/>
                        <a:t>Creation of the report</a:t>
                      </a:r>
                      <a:endParaRPr lang="en-US" sz="1400" dirty="0"/>
                    </a:p>
                  </a:txBody>
                  <a:tcPr/>
                </a:tc>
              </a:tr>
              <a:tr h="734561">
                <a:tc>
                  <a:txBody>
                    <a:bodyPr/>
                    <a:lstStyle/>
                    <a:p>
                      <a:r>
                        <a:rPr lang="en-US" sz="1400" b="1" dirty="0" smtClean="0"/>
                        <a:t>Requirements to keep current:</a:t>
                      </a:r>
                      <a:endParaRPr lang="en-US" sz="1400" b="1" dirty="0"/>
                    </a:p>
                  </a:txBody>
                  <a:tcPr/>
                </a:tc>
                <a:tc>
                  <a:txBody>
                    <a:bodyPr/>
                    <a:lstStyle/>
                    <a:p>
                      <a:r>
                        <a:rPr lang="en-US" sz="1400" dirty="0" smtClean="0"/>
                        <a:t>Routine testing of interface</a:t>
                      </a:r>
                    </a:p>
                  </a:txBody>
                  <a:tcPr/>
                </a:tc>
                <a:tc>
                  <a:txBody>
                    <a:bodyPr/>
                    <a:lstStyle/>
                    <a:p>
                      <a:r>
                        <a:rPr lang="en-US" sz="1400" dirty="0" smtClean="0"/>
                        <a:t>For</a:t>
                      </a:r>
                      <a:r>
                        <a:rPr lang="en-US" sz="1400" baseline="0" dirty="0" smtClean="0"/>
                        <a:t> p</a:t>
                      </a:r>
                      <a:r>
                        <a:rPr lang="en-US" sz="1400" dirty="0" smtClean="0"/>
                        <a:t>roprietary</a:t>
                      </a:r>
                      <a:r>
                        <a:rPr lang="en-US" sz="1400" baseline="0" dirty="0" smtClean="0"/>
                        <a:t> formats, need to upgrade when supported version changes </a:t>
                      </a:r>
                      <a:endParaRPr lang="en-US" sz="1400" dirty="0"/>
                    </a:p>
                  </a:txBody>
                  <a:tcPr/>
                </a:tc>
                <a:tc>
                  <a:txBody>
                    <a:bodyPr/>
                    <a:lstStyle/>
                    <a:p>
                      <a:r>
                        <a:rPr lang="en-US" sz="1400" dirty="0" smtClean="0"/>
                        <a:t>Use</a:t>
                      </a:r>
                      <a:r>
                        <a:rPr lang="en-US" sz="1400" baseline="0" dirty="0" smtClean="0"/>
                        <a:t> of long term formats </a:t>
                      </a:r>
                      <a:endParaRPr lang="en-US" sz="1400" dirty="0"/>
                    </a:p>
                  </a:txBody>
                  <a:tcPr/>
                </a:tc>
              </a:tr>
              <a:tr h="568693">
                <a:tc>
                  <a:txBody>
                    <a:bodyPr/>
                    <a:lstStyle/>
                    <a:p>
                      <a:r>
                        <a:rPr lang="en-US" sz="1400" b="1" dirty="0" smtClean="0"/>
                        <a:t>Recovery Options:</a:t>
                      </a:r>
                      <a:endParaRPr lang="en-US" sz="1400" b="1" dirty="0"/>
                    </a:p>
                  </a:txBody>
                  <a:tcPr/>
                </a:tc>
                <a:tc>
                  <a:txBody>
                    <a:bodyPr/>
                    <a:lstStyle/>
                    <a:p>
                      <a:r>
                        <a:rPr lang="en-US" sz="1400" dirty="0" smtClean="0"/>
                        <a:t>Execute</a:t>
                      </a:r>
                      <a:r>
                        <a:rPr lang="en-US" sz="1400" baseline="0" dirty="0" smtClean="0"/>
                        <a:t> the import </a:t>
                      </a:r>
                      <a:endParaRPr lang="en-US" sz="1400" dirty="0"/>
                    </a:p>
                  </a:txBody>
                  <a:tcPr/>
                </a:tc>
                <a:tc>
                  <a:txBody>
                    <a:bodyPr/>
                    <a:lstStyle/>
                    <a:p>
                      <a:r>
                        <a:rPr lang="en-US" sz="1400" dirty="0" smtClean="0"/>
                        <a:t>SQL expertise</a:t>
                      </a:r>
                      <a:r>
                        <a:rPr lang="en-US" sz="1400" baseline="0" dirty="0" smtClean="0"/>
                        <a:t> </a:t>
                      </a:r>
                      <a:r>
                        <a:rPr lang="en-US" sz="1400" dirty="0" smtClean="0"/>
                        <a:t>for export and assistance</a:t>
                      </a:r>
                      <a:endParaRPr lang="en-US" sz="1400" dirty="0"/>
                    </a:p>
                  </a:txBody>
                  <a:tcPr/>
                </a:tc>
                <a:tc>
                  <a:txBody>
                    <a:bodyPr/>
                    <a:lstStyle/>
                    <a:p>
                      <a:r>
                        <a:rPr lang="en-US" sz="1400" dirty="0" smtClean="0"/>
                        <a:t>Search within PDF</a:t>
                      </a:r>
                      <a:r>
                        <a:rPr lang="en-US" sz="1400" baseline="0" dirty="0" smtClean="0"/>
                        <a:t> or</a:t>
                      </a:r>
                      <a:endParaRPr lang="en-US" sz="1400" dirty="0" smtClean="0"/>
                    </a:p>
                    <a:p>
                      <a:r>
                        <a:rPr lang="en-US" sz="1400" dirty="0" smtClean="0"/>
                        <a:t>retype</a:t>
                      </a:r>
                      <a:r>
                        <a:rPr lang="en-US" sz="1400" baseline="0" dirty="0" smtClean="0"/>
                        <a:t> data</a:t>
                      </a:r>
                      <a:endParaRPr lang="en-US" sz="1400" dirty="0"/>
                    </a:p>
                  </a:txBody>
                  <a:tcPr/>
                </a:tc>
              </a:tr>
              <a:tr h="1066298">
                <a:tc>
                  <a:txBody>
                    <a:bodyPr/>
                    <a:lstStyle/>
                    <a:p>
                      <a:r>
                        <a:rPr lang="en-US" sz="1400" b="1" dirty="0" smtClean="0"/>
                        <a:t>Continuity</a:t>
                      </a:r>
                      <a:r>
                        <a:rPr lang="en-US" sz="1400" b="1" baseline="0" dirty="0" smtClean="0"/>
                        <a:t> Approach:</a:t>
                      </a:r>
                      <a:endParaRPr lang="en-US" sz="1400" b="1" dirty="0"/>
                    </a:p>
                  </a:txBody>
                  <a:tcPr/>
                </a:tc>
                <a:tc>
                  <a:txBody>
                    <a:bodyPr/>
                    <a:lstStyle/>
                    <a:p>
                      <a:r>
                        <a:rPr lang="en-US" sz="1400" baseline="0" dirty="0" smtClean="0"/>
                        <a:t>Execute the import and  pre-defined tests by user</a:t>
                      </a:r>
                      <a:endParaRPr lang="en-US" sz="1400" dirty="0"/>
                    </a:p>
                  </a:txBody>
                  <a:tcPr/>
                </a:tc>
                <a:tc>
                  <a:txBody>
                    <a:bodyPr/>
                    <a:lstStyle/>
                    <a:p>
                      <a:pPr marL="107950" indent="-107950">
                        <a:buFont typeface="Arial" pitchFamily="34" charset="0"/>
                        <a:buChar char="•"/>
                      </a:pPr>
                      <a:r>
                        <a:rPr lang="en-US" sz="1400" dirty="0" smtClean="0"/>
                        <a:t>Project to rebuild data</a:t>
                      </a:r>
                      <a:r>
                        <a:rPr lang="en-US" sz="1400" baseline="0" dirty="0" smtClean="0"/>
                        <a:t> </a:t>
                      </a:r>
                      <a:endParaRPr lang="en-US" sz="1400" dirty="0" smtClean="0"/>
                    </a:p>
                    <a:p>
                      <a:pPr marL="107950" indent="-107950">
                        <a:buFont typeface="Arial" pitchFamily="34" charset="0"/>
                        <a:buChar char="•"/>
                      </a:pPr>
                      <a:r>
                        <a:rPr lang="en-US" sz="1400" dirty="0" smtClean="0"/>
                        <a:t>SQL experts to build queries</a:t>
                      </a:r>
                    </a:p>
                    <a:p>
                      <a:pPr marL="107950" indent="-107950">
                        <a:buFont typeface="Arial" pitchFamily="34" charset="0"/>
                        <a:buChar char="•"/>
                      </a:pPr>
                      <a:r>
                        <a:rPr lang="en-US" sz="1400" dirty="0" smtClean="0"/>
                        <a:t>Evaluation by user via pre-defined queries</a:t>
                      </a:r>
                      <a:endParaRPr lang="en-US" sz="1400" dirty="0"/>
                    </a:p>
                  </a:txBody>
                  <a:tcPr/>
                </a:tc>
                <a:tc>
                  <a:txBody>
                    <a:bodyPr/>
                    <a:lstStyle/>
                    <a:p>
                      <a:r>
                        <a:rPr lang="en-US" sz="1400" dirty="0" smtClean="0"/>
                        <a:t>Periodic verification by user (manual -</a:t>
                      </a:r>
                      <a:r>
                        <a:rPr lang="en-US" sz="1400" baseline="0" dirty="0" smtClean="0"/>
                        <a:t> </a:t>
                      </a:r>
                      <a:r>
                        <a:rPr lang="en-US" sz="1400" dirty="0" smtClean="0"/>
                        <a:t>open and search)</a:t>
                      </a:r>
                      <a:endParaRPr lang="en-US"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4"/>
                                        </p:tgtEl>
                                        <p:attrNameLst>
                                          <p:attrName>style.color</p:attrName>
                                        </p:attrNameLst>
                                      </p:cBhvr>
                                      <p:to>
                                        <a:schemeClr val="accent2"/>
                                      </p:to>
                                    </p:animClr>
                                    <p:animClr clrSpc="rgb" dir="cw">
                                      <p:cBhvr>
                                        <p:cTn id="7" dur="100" fill="hold"/>
                                        <p:tgtEl>
                                          <p:spTgt spid="4"/>
                                        </p:tgtEl>
                                        <p:attrNameLst>
                                          <p:attrName>fillcolor</p:attrName>
                                        </p:attrNameLst>
                                      </p:cBhvr>
                                      <p:to>
                                        <a:schemeClr val="accent2"/>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11202</TotalTime>
  <Words>4841</Words>
  <Application>Microsoft Office PowerPoint</Application>
  <PresentationFormat>On-screen Show (4:3)</PresentationFormat>
  <Paragraphs>529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Archiving strategy for decommissioned systems</vt:lpstr>
      <vt:lpstr>Slide 2</vt:lpstr>
      <vt:lpstr>Decommissioning: What and When</vt:lpstr>
      <vt:lpstr>Situation</vt:lpstr>
      <vt:lpstr>Dealing with Misconceptions</vt:lpstr>
      <vt:lpstr>Why Retain? Triggers and Pre-requisites to retaining data/records</vt:lpstr>
      <vt:lpstr>Decommissioning Checklist</vt:lpstr>
      <vt:lpstr>Decommissioning Checklist</vt:lpstr>
      <vt:lpstr>Retrieval / Future Use Considerations Data recovery strategies</vt:lpstr>
      <vt:lpstr>Migration for Further Retention</vt:lpstr>
      <vt:lpstr>Migration Methodology</vt:lpstr>
      <vt:lpstr>Migration Methodology: Key Elements</vt:lpstr>
      <vt:lpstr>Managing Residual Data</vt:lpstr>
      <vt:lpstr>There’s got to be a better way…</vt:lpstr>
      <vt:lpstr>Selecting an Archiving Pattern</vt:lpstr>
      <vt:lpstr>Archiving Pattern Guidelines</vt:lpstr>
      <vt:lpstr>System Decommissioning Process</vt:lpstr>
      <vt:lpstr>Data Retention / Archiving</vt:lpstr>
      <vt:lpstr>Putting it into Action</vt:lpstr>
      <vt:lpstr>Gene Rodenberry’s Lost Writings</vt:lpstr>
      <vt:lpstr>Q&amp;A</vt:lpstr>
    </vt:vector>
  </TitlesOfParts>
  <Company>GlaxoSmithKline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rjp31517</dc:creator>
  <cp:lastModifiedBy>rjp31517</cp:lastModifiedBy>
  <cp:revision>719</cp:revision>
  <cp:lastPrinted>2016-05-05T03:03:27Z</cp:lastPrinted>
  <dcterms:created xsi:type="dcterms:W3CDTF">2015-12-29T03:02:10Z</dcterms:created>
  <dcterms:modified xsi:type="dcterms:W3CDTF">2016-05-10T15:01:36Z</dcterms:modified>
</cp:coreProperties>
</file>