
<file path=[Content_Types].xml><?xml version="1.0" encoding="utf-8"?>
<Types xmlns="http://schemas.openxmlformats.org/package/2006/content-types">
  <Default Extension="png" ContentType="image/png"/>
  <Default Extension="jpg&amp;ehk=x30AUpbyWqqFkrngrLEMWg&amp;r=0&amp;pid=OfficeInsert"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Lst>
  <p:notesMasterIdLst>
    <p:notesMasterId r:id="rId35"/>
  </p:notesMasterIdLst>
  <p:sldIdLst>
    <p:sldId id="285" r:id="rId4"/>
    <p:sldId id="280" r:id="rId5"/>
    <p:sldId id="257" r:id="rId6"/>
    <p:sldId id="275" r:id="rId7"/>
    <p:sldId id="287" r:id="rId8"/>
    <p:sldId id="278" r:id="rId9"/>
    <p:sldId id="279" r:id="rId10"/>
    <p:sldId id="289" r:id="rId11"/>
    <p:sldId id="290" r:id="rId12"/>
    <p:sldId id="292" r:id="rId13"/>
    <p:sldId id="291" r:id="rId14"/>
    <p:sldId id="293" r:id="rId15"/>
    <p:sldId id="276" r:id="rId16"/>
    <p:sldId id="258" r:id="rId17"/>
    <p:sldId id="259" r:id="rId18"/>
    <p:sldId id="260"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84" r:id="rId33"/>
    <p:sldId id="294" r:id="rId34"/>
  </p:sldIdLst>
  <p:sldSz cx="9144000" cy="6858000" type="screen4x3"/>
  <p:notesSz cx="7010400" cy="9296400"/>
  <p:defaultText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celyn Gunter" initials="J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586" autoAdjust="0"/>
  </p:normalViewPr>
  <p:slideViewPr>
    <p:cSldViewPr>
      <p:cViewPr varScale="1">
        <p:scale>
          <a:sx n="122" d="100"/>
          <a:sy n="122" d="100"/>
        </p:scale>
        <p:origin x="111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0D372ED-6A23-4903-A5DE-D2F1F9BC9A37}" type="datetimeFigureOut">
              <a:rPr lang="en-US" smtClean="0"/>
              <a:t>11/27/2017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E3D65B1-69BD-4BC7-8C98-2B39517A128D}" type="slidenum">
              <a:rPr lang="en-US" smtClean="0"/>
              <a:t>‹#›</a:t>
            </a:fld>
            <a:endParaRPr lang="en-US"/>
          </a:p>
        </p:txBody>
      </p:sp>
    </p:spTree>
    <p:extLst>
      <p:ext uri="{BB962C8B-B14F-4D97-AF65-F5344CB8AC3E}">
        <p14:creationId xmlns:p14="http://schemas.microsoft.com/office/powerpoint/2010/main" val="1725052853"/>
      </p:ext>
    </p:extLst>
  </p:cSld>
  <p:clrMap bg1="lt1" tx1="dk1" bg2="lt2" tx2="dk2" accent1="accent1" accent2="accent2" accent3="accent3" accent4="accent4" accent5="accent5" accent6="accent6" hlink="hlink" folHlink="folHlink"/>
  <p:notesStyle>
    <a:lvl1pPr marL="0" algn="l" defTabSz="914332" rtl="0" eaLnBrk="1" latinLnBrk="0" hangingPunct="1">
      <a:defRPr sz="1200" kern="1200">
        <a:solidFill>
          <a:schemeClr val="tx1"/>
        </a:solidFill>
        <a:latin typeface="+mn-lt"/>
        <a:ea typeface="+mn-ea"/>
        <a:cs typeface="+mn-cs"/>
      </a:defRPr>
    </a:lvl1pPr>
    <a:lvl2pPr marL="457167"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4" algn="l" defTabSz="914332" rtl="0" eaLnBrk="1" latinLnBrk="0" hangingPunct="1">
      <a:defRPr sz="1200" kern="1200">
        <a:solidFill>
          <a:schemeClr val="tx1"/>
        </a:solidFill>
        <a:latin typeface="+mn-lt"/>
        <a:ea typeface="+mn-ea"/>
        <a:cs typeface="+mn-cs"/>
      </a:defRPr>
    </a:lvl5pPr>
    <a:lvl6pPr marL="2285830"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7"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rmaedfoundation.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us share how ARMA involvement and certification have helped in our career paths (as part of introduction / bio)</a:t>
            </a:r>
          </a:p>
          <a:p>
            <a:endParaRPr lang="en-US" dirty="0"/>
          </a:p>
          <a:p>
            <a:r>
              <a:rPr lang="en-US" dirty="0"/>
              <a:t>Brad go first!</a:t>
            </a:r>
          </a:p>
          <a:p>
            <a:endParaRPr lang="en-US" dirty="0"/>
          </a:p>
          <a:p>
            <a:r>
              <a:rPr lang="en-US" b="1" dirty="0"/>
              <a:t>&lt;&lt;Have www.ARMA.org ,</a:t>
            </a:r>
            <a:r>
              <a:rPr lang="en-US" b="1" baseline="0" dirty="0"/>
              <a:t> www.ARMATriangle.org , and http://armaedfoundation.org/  websites open&gt;&gt;</a:t>
            </a:r>
          </a:p>
          <a:p>
            <a:endParaRPr lang="en-US" b="1" baseline="0" dirty="0"/>
          </a:p>
          <a:p>
            <a:endParaRPr lang="en-US" b="0" dirty="0"/>
          </a:p>
        </p:txBody>
      </p:sp>
      <p:sp>
        <p:nvSpPr>
          <p:cNvPr id="4" name="Slide Number Placeholder 3"/>
          <p:cNvSpPr>
            <a:spLocks noGrp="1"/>
          </p:cNvSpPr>
          <p:nvPr>
            <p:ph type="sldNum" sz="quarter" idx="10"/>
          </p:nvPr>
        </p:nvSpPr>
        <p:spPr/>
        <p:txBody>
          <a:bodyPr/>
          <a:lstStyle/>
          <a:p>
            <a:pPr defTabSz="465887">
              <a:defRPr/>
            </a:pPr>
            <a:fld id="{4CCCE67D-F62D-4BC3-8407-CFFFF8045E00}" type="slidenum">
              <a:rPr lang="en-US">
                <a:solidFill>
                  <a:prstClr val="black"/>
                </a:solidFill>
              </a:rPr>
              <a:pPr defTabSz="465887">
                <a:defRPr/>
              </a:pPr>
              <a:t>1</a:t>
            </a:fld>
            <a:endParaRPr lang="en-US">
              <a:solidFill>
                <a:prstClr val="black"/>
              </a:solidFill>
            </a:endParaRPr>
          </a:p>
        </p:txBody>
      </p:sp>
    </p:spTree>
    <p:extLst>
      <p:ext uri="{BB962C8B-B14F-4D97-AF65-F5344CB8AC3E}">
        <p14:creationId xmlns:p14="http://schemas.microsoft.com/office/powerpoint/2010/main" val="1726840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Brad</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As IT moved to mainstream in the 80’s it was debated who should be in charge of information.  The CIO emerged and dominated but 30 years later most organizations seem to still be without a rudder.  </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The most critical questions about our information assets go unanswered.  </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30 years have passed and we are still without a solution to the problem.</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Organizations such as the IGI (Information Governance Initiative) which is made up of many big name ARMA members have been meeting for years now to discuss what the solution is and who should lead this charge in organizations and from this the concept of a new title C level position has come to fruition that is being supported with much research.</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465887">
              <a:defRPr/>
            </a:pPr>
            <a:fld id="{4CCCE67D-F62D-4BC3-8407-CFFFF8045E00}" type="slidenum">
              <a:rPr lang="en-US" smtClean="0">
                <a:solidFill>
                  <a:prstClr val="black"/>
                </a:solidFill>
              </a:rPr>
              <a:pPr defTabSz="465887">
                <a:defRPr/>
              </a:pPr>
              <a:t>10</a:t>
            </a:fld>
            <a:endParaRPr lang="en-US">
              <a:solidFill>
                <a:prstClr val="black"/>
              </a:solidFill>
            </a:endParaRPr>
          </a:p>
        </p:txBody>
      </p:sp>
    </p:spTree>
    <p:extLst>
      <p:ext uri="{BB962C8B-B14F-4D97-AF65-F5344CB8AC3E}">
        <p14:creationId xmlns:p14="http://schemas.microsoft.com/office/powerpoint/2010/main" val="721294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Brad</a:t>
            </a:r>
          </a:p>
          <a:p>
            <a:endParaRPr lang="en-US" sz="1200" b="0" i="0" kern="120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Introducing the Chief Information Governance Officer</a:t>
            </a:r>
          </a:p>
          <a:p>
            <a:pPr marL="0" marR="0" lvl="0" indent="0" algn="l" defTabSz="914332"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 position created to give our profession a better place at the table.</a:t>
            </a:r>
          </a:p>
          <a:p>
            <a:pPr marL="0" marR="0" lvl="0" indent="0" algn="l" defTabSz="914332"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332"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The topic of the CIGO could be an entire presentation in itself so I just want to give a few key points about the “WHY’s of the CIGO.</a:t>
            </a:r>
          </a:p>
        </p:txBody>
      </p:sp>
      <p:sp>
        <p:nvSpPr>
          <p:cNvPr id="4" name="Slide Number Placeholder 3"/>
          <p:cNvSpPr>
            <a:spLocks noGrp="1"/>
          </p:cNvSpPr>
          <p:nvPr>
            <p:ph type="sldNum" sz="quarter" idx="10"/>
          </p:nvPr>
        </p:nvSpPr>
        <p:spPr/>
        <p:txBody>
          <a:bodyPr/>
          <a:lstStyle/>
          <a:p>
            <a:pPr defTabSz="465887">
              <a:defRPr/>
            </a:pPr>
            <a:fld id="{4CCCE67D-F62D-4BC3-8407-CFFFF8045E00}" type="slidenum">
              <a:rPr lang="en-US" smtClean="0">
                <a:solidFill>
                  <a:prstClr val="black"/>
                </a:solidFill>
              </a:rPr>
              <a:pPr defTabSz="465887">
                <a:defRPr/>
              </a:pPr>
              <a:t>11</a:t>
            </a:fld>
            <a:endParaRPr lang="en-US">
              <a:solidFill>
                <a:prstClr val="black"/>
              </a:solidFill>
            </a:endParaRPr>
          </a:p>
        </p:txBody>
      </p:sp>
    </p:spTree>
    <p:extLst>
      <p:ext uri="{BB962C8B-B14F-4D97-AF65-F5344CB8AC3E}">
        <p14:creationId xmlns:p14="http://schemas.microsoft.com/office/powerpoint/2010/main" val="2923024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Brad</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Those in the IG community understand the necessity of the CIGO role, but for those outside of the world of IG it is critical to explain why CIGO’s are needed.  This is a new role and not a rebranding of an existing one.</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The CIO position of the 1980’scentered on the automation of financial and accounting processes using new database technologies.  As more technology entered the workplace, this technology was given to the CIO.  Overtime, the CIO went from leveraging new technology to improve business to becoming the custodian of all technology.  They got bogged down in making sure organizations had reliable infrastructure leaving little time to pay attention to the information itself.</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CIO became focused on simply supplying basic computer services to the business.  Time pressure increased, which led to high failure rate of IT projects.  This led to increased pressure to deliver and thus the cycle became self perpetuating.  The road of the CIO has been tough and so its important in the creation of the CIGO that the goals and purpose are clearly defined.</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baseline="0" dirty="0">
                <a:solidFill>
                  <a:schemeClr val="tx1"/>
                </a:solidFill>
                <a:effectLst/>
                <a:latin typeface="+mn-lt"/>
                <a:ea typeface="+mn-ea"/>
                <a:cs typeface="+mn-cs"/>
              </a:rPr>
              <a:t>These are the three gaps filled by the CIGO</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Information Focused Leader – At most organizations nobody owns the information problem, at least not like the CIO owns infrastructure or the CISO owns information security.  The CIGO fills that gap.  The CIGO would address and understand the information itself as this is critical.  There are vast amounts of information that in most organizations accumulate and remain unassessed or dark.  Understanding what your information is converts an undifferentiated mass into something useable and actionable.</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An Organization Wide Information Coordinator – CIGO fills a coordinating role for all information related functions at an organization.  A commonly reported problem is that these facets often act separate from one another sometimes called silo-</a:t>
            </a:r>
            <a:r>
              <a:rPr lang="en-US" sz="1200" b="0" i="0" kern="1200" baseline="0" dirty="0" err="1">
                <a:solidFill>
                  <a:schemeClr val="tx1"/>
                </a:solidFill>
                <a:effectLst/>
                <a:latin typeface="+mn-lt"/>
                <a:ea typeface="+mn-ea"/>
                <a:cs typeface="+mn-cs"/>
              </a:rPr>
              <a:t>ing</a:t>
            </a:r>
            <a:r>
              <a:rPr lang="en-US" sz="1200" b="0" i="0" kern="1200" baseline="0" dirty="0">
                <a:solidFill>
                  <a:schemeClr val="tx1"/>
                </a:solidFill>
                <a:effectLst/>
                <a:latin typeface="+mn-lt"/>
                <a:ea typeface="+mn-ea"/>
                <a:cs typeface="+mn-cs"/>
              </a:rPr>
              <a:t>.  So much sometimes, that the coordination is often haphazard, incidental and not maximized.  Because pieces of information is likely to be important in various parts of an organization, this lack of coordination can be a severe impediment to the effective use of an organization’s information.  The CIGO serves as a coordinating role for the different facets of IG across the entire organization and brings the proper people to the table.</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A Balancer of Information Risk and Value: Information is a business asset. It has both risk and a value side.  Most orgs have barely begun to think of their information this way.  To the extent that they have there is no one tasked with balancing and prioritizing the organizations’ interests in risk and value.  To do this the CIGO must be able to look at each equally and tie information and its effective governance to the business strategy.</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There is so much more that we could discuss about the CIGO but what this should show is that there is mobility being created in the profession and with this comes hope for many who feel like their positions are a dead end.</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With this push for a CIGO position and a seat at the table with the rest of the C-Suite, many doors are opened for better salaries, better and increased positions within the organization and a line of site that will raise the profession from the doldrums to a much more pivotal part of the organization.  (i.e. title changes from records clerks to records governance assistants, etc.)  And with this as an example we can see that ARMA’s goals hold true and that they are really and truly working for us and that we should be sure to invest back into ARMA and our profession as they are helping to pave the way for us by doing the research and providing the verification that was for so long impossible to find.</a:t>
            </a:r>
          </a:p>
        </p:txBody>
      </p:sp>
      <p:sp>
        <p:nvSpPr>
          <p:cNvPr id="4" name="Slide Number Placeholder 3"/>
          <p:cNvSpPr>
            <a:spLocks noGrp="1"/>
          </p:cNvSpPr>
          <p:nvPr>
            <p:ph type="sldNum" sz="quarter" idx="10"/>
          </p:nvPr>
        </p:nvSpPr>
        <p:spPr/>
        <p:txBody>
          <a:bodyPr/>
          <a:lstStyle/>
          <a:p>
            <a:pPr defTabSz="465887">
              <a:defRPr/>
            </a:pPr>
            <a:fld id="{4CCCE67D-F62D-4BC3-8407-CFFFF8045E00}" type="slidenum">
              <a:rPr lang="en-US" smtClean="0">
                <a:solidFill>
                  <a:prstClr val="black"/>
                </a:solidFill>
              </a:rPr>
              <a:pPr defTabSz="465887">
                <a:defRPr/>
              </a:pPr>
              <a:t>12</a:t>
            </a:fld>
            <a:endParaRPr lang="en-US">
              <a:solidFill>
                <a:prstClr val="black"/>
              </a:solidFill>
            </a:endParaRPr>
          </a:p>
        </p:txBody>
      </p:sp>
    </p:spTree>
    <p:extLst>
      <p:ext uri="{BB962C8B-B14F-4D97-AF65-F5344CB8AC3E}">
        <p14:creationId xmlns:p14="http://schemas.microsoft.com/office/powerpoint/2010/main" val="1615255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0488" y="696913"/>
            <a:ext cx="1704975" cy="1277937"/>
          </a:xfrm>
        </p:spPr>
      </p:sp>
      <p:sp>
        <p:nvSpPr>
          <p:cNvPr id="3" name="Notes Placeholder 2"/>
          <p:cNvSpPr>
            <a:spLocks noGrp="1"/>
          </p:cNvSpPr>
          <p:nvPr>
            <p:ph type="body" idx="1"/>
          </p:nvPr>
        </p:nvSpPr>
        <p:spPr>
          <a:xfrm>
            <a:off x="701040" y="4473111"/>
            <a:ext cx="5608320" cy="3661833"/>
          </a:xfrm>
          <a:prstGeom prst="rect">
            <a:avLst/>
          </a:prstGeom>
        </p:spPr>
        <p:txBody>
          <a:bodyPr/>
          <a:lstStyle/>
          <a:p>
            <a:r>
              <a:rPr lang="en-US" sz="3600" b="0" i="0" kern="1200" dirty="0">
                <a:solidFill>
                  <a:schemeClr val="tx1"/>
                </a:solidFill>
                <a:effectLst/>
                <a:latin typeface="+mn-lt"/>
                <a:ea typeface="+mn-ea"/>
                <a:cs typeface="+mn-cs"/>
              </a:rPr>
              <a:t>Brad</a:t>
            </a:r>
          </a:p>
          <a:p>
            <a:endParaRPr lang="en-US" sz="3600" b="0" i="0" kern="1200" dirty="0">
              <a:solidFill>
                <a:schemeClr val="tx1"/>
              </a:solidFill>
              <a:effectLst/>
              <a:latin typeface="+mn-lt"/>
              <a:ea typeface="+mn-ea"/>
              <a:cs typeface="+mn-cs"/>
            </a:endParaRPr>
          </a:p>
          <a:p>
            <a:r>
              <a:rPr lang="en-US" sz="3300" b="1" dirty="0"/>
              <a:t>ARMA Goals </a:t>
            </a:r>
            <a:r>
              <a:rPr lang="en-US" sz="3300" b="1" i="1" dirty="0"/>
              <a:t>(At a highest level, what we want to accomplish this fiscal year)</a:t>
            </a:r>
          </a:p>
          <a:p>
            <a:endParaRPr lang="en-US" sz="3300" dirty="0"/>
          </a:p>
          <a:p>
            <a:r>
              <a:rPr lang="en-US" sz="3300" dirty="0"/>
              <a:t>As the authority on RIM and a leader in IG, our goals are to:</a:t>
            </a:r>
          </a:p>
          <a:p>
            <a:endParaRPr lang="en-US" sz="3300" dirty="0"/>
          </a:p>
          <a:p>
            <a:pPr marL="465887" indent="-465887">
              <a:buFont typeface="Arial" panose="020B0604020202020204" pitchFamily="34" charset="0"/>
              <a:buChar char="•"/>
            </a:pPr>
            <a:r>
              <a:rPr lang="en-US" sz="3300" dirty="0"/>
              <a:t>Employ progressive and sustainable technologies </a:t>
            </a:r>
          </a:p>
          <a:p>
            <a:pPr marL="465887" indent="-465887">
              <a:buFont typeface="Arial" panose="020B0604020202020204" pitchFamily="34" charset="0"/>
              <a:buChar char="•"/>
            </a:pPr>
            <a:r>
              <a:rPr lang="en-US" sz="3300" dirty="0"/>
              <a:t>Provide an exceptional membership experience</a:t>
            </a:r>
          </a:p>
          <a:p>
            <a:pPr marL="465887" indent="-465887">
              <a:buFont typeface="Arial" panose="020B0604020202020204" pitchFamily="34" charset="0"/>
              <a:buChar char="•"/>
            </a:pPr>
            <a:r>
              <a:rPr lang="en-US" sz="3300" dirty="0"/>
              <a:t>Improve the satisfaction and success of Regions and Chapters, on a local</a:t>
            </a:r>
            <a:r>
              <a:rPr lang="en-US" sz="3300" baseline="0" dirty="0"/>
              <a:t> level</a:t>
            </a:r>
            <a:endParaRPr lang="en-US" sz="3300" dirty="0"/>
          </a:p>
          <a:p>
            <a:pPr marL="465887" indent="-465887">
              <a:buFont typeface="Arial" panose="020B0604020202020204" pitchFamily="34" charset="0"/>
              <a:buChar char="•"/>
            </a:pPr>
            <a:r>
              <a:rPr lang="en-US" sz="3300" dirty="0"/>
              <a:t>Increase the size and engagement of membership</a:t>
            </a:r>
          </a:p>
          <a:p>
            <a:pPr marL="465887" indent="-465887">
              <a:buFont typeface="Arial" panose="020B0604020202020204" pitchFamily="34" charset="0"/>
              <a:buChar char="•"/>
            </a:pPr>
            <a:r>
              <a:rPr lang="en-US" sz="3300" dirty="0"/>
              <a:t>Increase visibility and influence of ARMA</a:t>
            </a:r>
          </a:p>
          <a:p>
            <a:pPr marL="465887" indent="-465887">
              <a:buFont typeface="Arial" panose="020B0604020202020204" pitchFamily="34" charset="0"/>
              <a:buChar char="•"/>
            </a:pPr>
            <a:r>
              <a:rPr lang="en-US" sz="3300" dirty="0"/>
              <a:t>Pursue professional opportunities for ARMA members</a:t>
            </a:r>
          </a:p>
          <a:p>
            <a:pPr marL="465887" indent="-465887">
              <a:buFont typeface="Arial" panose="020B0604020202020204" pitchFamily="34" charset="0"/>
              <a:buChar char="•"/>
            </a:pPr>
            <a:r>
              <a:rPr lang="en-US" sz="3300" i="1" dirty="0"/>
              <a:t>Internal Efficiencies</a:t>
            </a:r>
            <a:endParaRPr lang="en-US" sz="3300" dirty="0"/>
          </a:p>
          <a:p>
            <a:r>
              <a:rPr lang="en-US" sz="3300" dirty="0"/>
              <a:t> </a:t>
            </a:r>
          </a:p>
          <a:p>
            <a:endParaRPr lang="en-US" dirty="0"/>
          </a:p>
        </p:txBody>
      </p:sp>
      <p:sp>
        <p:nvSpPr>
          <p:cNvPr id="4" name="Slide Number Placeholder 3"/>
          <p:cNvSpPr>
            <a:spLocks noGrp="1"/>
          </p:cNvSpPr>
          <p:nvPr>
            <p:ph type="sldNum" sz="quarter" idx="10"/>
          </p:nvPr>
        </p:nvSpPr>
        <p:spPr/>
        <p:txBody>
          <a:bodyPr/>
          <a:lstStyle/>
          <a:p>
            <a:pPr defTabSz="931774">
              <a:defRPr/>
            </a:pPr>
            <a:fld id="{09C34E64-7256-5642-BFEE-F9DB2797A29F}" type="slidenum">
              <a:rPr lang="en-US" sz="1800" kern="0">
                <a:solidFill>
                  <a:sysClr val="windowText" lastClr="000000"/>
                </a:solidFill>
              </a:rPr>
              <a:pPr defTabSz="931774">
                <a:defRPr/>
              </a:pPr>
              <a:t>13</a:t>
            </a:fld>
            <a:endParaRPr lang="en-US" sz="1800" kern="0" dirty="0">
              <a:solidFill>
                <a:sysClr val="windowText" lastClr="000000"/>
              </a:solidFill>
            </a:endParaRPr>
          </a:p>
        </p:txBody>
      </p:sp>
    </p:spTree>
    <p:extLst>
      <p:ext uri="{BB962C8B-B14F-4D97-AF65-F5344CB8AC3E}">
        <p14:creationId xmlns:p14="http://schemas.microsoft.com/office/powerpoint/2010/main" val="4173257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6031" y="4450114"/>
            <a:ext cx="5808246" cy="4216892"/>
          </a:xfrm>
        </p:spPr>
        <p:txBody>
          <a:bodyPr/>
          <a:lstStyle/>
          <a:p>
            <a:pPr marL="0" marR="0" indent="0" algn="l" defTabSz="914332" rtl="0" eaLnBrk="1" fontAlgn="auto" latinLnBrk="0" hangingPunct="1">
              <a:lnSpc>
                <a:spcPct val="100000"/>
              </a:lnSpc>
              <a:spcBef>
                <a:spcPts val="0"/>
              </a:spcBef>
              <a:spcAft>
                <a:spcPts val="0"/>
              </a:spcAft>
              <a:buClrTx/>
              <a:buSzTx/>
              <a:buFontTx/>
              <a:buNone/>
              <a:tabLst/>
              <a:defRPr/>
            </a:pPr>
            <a:r>
              <a:rPr lang="en-US" sz="1600" dirty="0"/>
              <a:t>Becky</a:t>
            </a:r>
          </a:p>
          <a:p>
            <a:endParaRPr lang="en-US" sz="1600" dirty="0"/>
          </a:p>
          <a:p>
            <a:r>
              <a:rPr lang="en-US" sz="1600" dirty="0"/>
              <a:t>This next bit of</a:t>
            </a:r>
            <a:r>
              <a:rPr lang="en-US" sz="1600" baseline="0" dirty="0"/>
              <a:t> our presentation is </a:t>
            </a:r>
            <a:r>
              <a:rPr lang="en-US" sz="1600" dirty="0"/>
              <a:t>about the ARMA International Educational</a:t>
            </a:r>
            <a:r>
              <a:rPr lang="en-US" sz="1600" baseline="0" dirty="0"/>
              <a:t> </a:t>
            </a:r>
            <a:r>
              <a:rPr lang="en-US" sz="1600" dirty="0"/>
              <a:t>Foundation Two of the</a:t>
            </a:r>
            <a:r>
              <a:rPr lang="en-US" sz="1600" baseline="0" dirty="0"/>
              <a:t> Trustees on the Board from our MA Region are </a:t>
            </a:r>
            <a:r>
              <a:rPr lang="en-US" sz="1600" dirty="0"/>
              <a:t>Carolyn Offutt and Ray Davis</a:t>
            </a:r>
            <a:r>
              <a:rPr lang="en-US" sz="1600" baseline="0" dirty="0"/>
              <a:t> – remember those names, hit them up on LinkedIn, and </a:t>
            </a:r>
            <a:r>
              <a:rPr lang="en-US" sz="1600" dirty="0"/>
              <a:t>stay in touch over email.</a:t>
            </a:r>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ABFF19CD-AD0C-4F8B-A2E6-F5C0227D9D1F}" type="slidenum">
              <a:rPr lang="en-US" altLang="en-US">
                <a:solidFill>
                  <a:srgbClr val="000000"/>
                </a:solidFill>
                <a:latin typeface="Arial" panose="020B0604020202020204" pitchFamily="34" charset="0"/>
              </a:rPr>
              <a:pPr defTabSz="931774" fontAlgn="base">
                <a:spcBef>
                  <a:spcPct val="0"/>
                </a:spcBef>
                <a:spcAft>
                  <a:spcPct val="0"/>
                </a:spcAft>
                <a:defRPr/>
              </a:pPr>
              <a:t>14</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813281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32" rtl="0" eaLnBrk="1" fontAlgn="auto" latinLnBrk="0" hangingPunct="1">
              <a:lnSpc>
                <a:spcPct val="100000"/>
              </a:lnSpc>
              <a:spcBef>
                <a:spcPts val="0"/>
              </a:spcBef>
              <a:spcAft>
                <a:spcPts val="0"/>
              </a:spcAft>
              <a:buClrTx/>
              <a:buSzTx/>
              <a:buFontTx/>
              <a:buNone/>
              <a:tabLst/>
              <a:defRPr/>
            </a:pPr>
            <a:r>
              <a:rPr lang="en-US" dirty="0"/>
              <a:t>Becky</a:t>
            </a:r>
          </a:p>
          <a:p>
            <a:endParaRPr lang="en-US" dirty="0"/>
          </a:p>
          <a:p>
            <a:r>
              <a:rPr lang="en-US" dirty="0"/>
              <a:t>This is your Foundation.  With your support – you, your Chapters and other Chapters, your Region and other Regions, Vendors, prior Awardees and Researchers, we invest in the future of records and information management.  You can read our vision and mission statements here but most important is the fact that we focus on providing funding for research to address critical issues in information management,  to enhance the knowledge, skills and abilities of practitioners in the field – like yourselves – and to foster educational initiatives that develop RIM skills and programs.</a:t>
            </a:r>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ABFF19CD-AD0C-4F8B-A2E6-F5C0227D9D1F}" type="slidenum">
              <a:rPr lang="en-US" altLang="en-US">
                <a:solidFill>
                  <a:srgbClr val="000000"/>
                </a:solidFill>
                <a:latin typeface="Arial" panose="020B0604020202020204" pitchFamily="34" charset="0"/>
              </a:rPr>
              <a:pPr defTabSz="931774" fontAlgn="base">
                <a:spcBef>
                  <a:spcPct val="0"/>
                </a:spcBef>
                <a:spcAft>
                  <a:spcPct val="0"/>
                </a:spcAft>
                <a:defRPr/>
              </a:pPr>
              <a:t>15</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691434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32" rtl="0" eaLnBrk="1" fontAlgn="auto" latinLnBrk="0" hangingPunct="1">
              <a:lnSpc>
                <a:spcPct val="100000"/>
              </a:lnSpc>
              <a:spcBef>
                <a:spcPts val="0"/>
              </a:spcBef>
              <a:spcAft>
                <a:spcPts val="0"/>
              </a:spcAft>
              <a:buClrTx/>
              <a:buSzTx/>
              <a:buFontTx/>
              <a:buNone/>
              <a:tabLst/>
              <a:defRPr/>
            </a:pPr>
            <a:r>
              <a:rPr lang="en-US" dirty="0"/>
              <a:t>Becky</a:t>
            </a:r>
          </a:p>
          <a:p>
            <a:endParaRPr lang="en-US" dirty="0"/>
          </a:p>
          <a:p>
            <a:r>
              <a:rPr lang="en-US" dirty="0"/>
              <a:t>These are the names of everyone from either the NE or the Mid-Atlantic Regions who received Scholarships or Tuition Reimbursement from the Foundation over the past five years.  During these years, the Foundation has awarded and invested over $21,000 in scholarships and CRM and RIM reimbursements to RIM practitioners in your Regions.  Do you know anyone listed here?</a:t>
            </a:r>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ABFF19CD-AD0C-4F8B-A2E6-F5C0227D9D1F}" type="slidenum">
              <a:rPr lang="en-US" altLang="en-US">
                <a:solidFill>
                  <a:srgbClr val="000000"/>
                </a:solidFill>
                <a:latin typeface="Arial" panose="020B0604020202020204" pitchFamily="34" charset="0"/>
              </a:rPr>
              <a:pPr defTabSz="931774" fontAlgn="base">
                <a:spcBef>
                  <a:spcPct val="0"/>
                </a:spcBef>
                <a:spcAft>
                  <a:spcPct val="0"/>
                </a:spcAft>
                <a:defRPr/>
              </a:pPr>
              <a:t>16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332667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I am going to talk about is our scholarship and tuition reimbursement programs.</a:t>
            </a:r>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ABFF19CD-AD0C-4F8B-A2E6-F5C0227D9D1F}" type="slidenum">
              <a:rPr lang="en-US" altLang="en-US">
                <a:solidFill>
                  <a:srgbClr val="000000"/>
                </a:solidFill>
                <a:latin typeface="Arial" panose="020B0604020202020204" pitchFamily="34" charset="0"/>
              </a:rPr>
              <a:pPr defTabSz="931774" fontAlgn="base">
                <a:spcBef>
                  <a:spcPct val="0"/>
                </a:spcBef>
                <a:spcAft>
                  <a:spcPct val="0"/>
                </a:spcAft>
                <a:defRPr/>
              </a:pPr>
              <a:t>17</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309386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ten years, the Foundation has awarded 52 graduate scholarships totaling $152,000 to students in colleges and universities across the U.S. and in Canada.  </a:t>
            </a:r>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ABFF19CD-AD0C-4F8B-A2E6-F5C0227D9D1F}" type="slidenum">
              <a:rPr lang="en-US" altLang="en-US">
                <a:solidFill>
                  <a:srgbClr val="000000"/>
                </a:solidFill>
                <a:latin typeface="Arial" panose="020B0604020202020204" pitchFamily="34" charset="0"/>
              </a:rPr>
              <a:pPr defTabSz="931774" fontAlgn="base">
                <a:spcBef>
                  <a:spcPct val="0"/>
                </a:spcBef>
                <a:spcAft>
                  <a:spcPct val="0"/>
                </a:spcAft>
                <a:defRPr/>
              </a:pPr>
              <a:t>18</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325675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three of these individuals received an AIEF graduate scholarship in the years indicated.</a:t>
            </a:r>
          </a:p>
          <a:p>
            <a:r>
              <a:rPr lang="en-US" dirty="0"/>
              <a:t>Susan Duis Haigh received an award in her second semester in the Master of Archives and Records and Administration program at San Jose State.  Since then she completed her degree in December of 2015, received a promotion and has become more active in the professional community.  As of Fall 2016, she is serving as the VP for the Puget Sound ARMA Chapter, is working toward additional professional certifications and is participating as a trainer in a records management training for municipal clerks.</a:t>
            </a:r>
          </a:p>
          <a:p>
            <a:r>
              <a:rPr lang="en-US" dirty="0"/>
              <a:t>Chad Doran is currently responsible for the governance and administration of the records and information management program for an organization consisting of over 5,000 employees and over $1 billion in annual revenue.  In 2015 Chad earned a PhD in Information Studies from the University of Maryland, College Park.  He is the author of a recent Foundation - sponsored Research Report. </a:t>
            </a:r>
            <a:r>
              <a:rPr lang="en-US" b="1" dirty="0"/>
              <a:t>He is also a member of the Foundation Research Committee.</a:t>
            </a:r>
          </a:p>
          <a:p>
            <a:r>
              <a:rPr lang="en-US" dirty="0"/>
              <a:t>Sherry </a:t>
            </a:r>
            <a:r>
              <a:rPr lang="en-US" dirty="0" err="1"/>
              <a:t>Xie</a:t>
            </a:r>
            <a:r>
              <a:rPr lang="en-US" dirty="0"/>
              <a:t> is now Professor, School of Information Resource Management at the </a:t>
            </a:r>
            <a:r>
              <a:rPr lang="en-US" dirty="0" err="1"/>
              <a:t>iSchool</a:t>
            </a:r>
            <a:r>
              <a:rPr lang="en-US" dirty="0"/>
              <a:t> of the </a:t>
            </a:r>
            <a:r>
              <a:rPr lang="en-US" dirty="0" err="1"/>
              <a:t>Reminin</a:t>
            </a:r>
            <a:r>
              <a:rPr lang="en-US" dirty="0"/>
              <a:t> University in China.  She is also Associate Director of the Center for Electronic Records Management Research and Co-Director of the </a:t>
            </a:r>
            <a:r>
              <a:rPr lang="en-US" dirty="0" err="1"/>
              <a:t>ITrust</a:t>
            </a:r>
            <a:r>
              <a:rPr lang="en-US" dirty="0"/>
              <a:t> Team Asia, and involved in Research on Digital Records and Their Management Transformative Technological Environments .  She is also an Adjunct Professor at the </a:t>
            </a:r>
            <a:r>
              <a:rPr lang="en-US" dirty="0" err="1"/>
              <a:t>iSchool</a:t>
            </a:r>
            <a:r>
              <a:rPr lang="en-US" dirty="0"/>
              <a:t> at the University of British Columbia.</a:t>
            </a:r>
          </a:p>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ABFF19CD-AD0C-4F8B-A2E6-F5C0227D9D1F}" type="slidenum">
              <a:rPr lang="en-US" altLang="en-US">
                <a:solidFill>
                  <a:srgbClr val="000000"/>
                </a:solidFill>
                <a:latin typeface="Arial" panose="020B0604020202020204" pitchFamily="34" charset="0"/>
              </a:rPr>
              <a:pPr defTabSz="931774" fontAlgn="base">
                <a:spcBef>
                  <a:spcPct val="0"/>
                </a:spcBef>
                <a:spcAft>
                  <a:spcPct val="0"/>
                </a:spcAft>
                <a:defRPr/>
              </a:pPr>
              <a:t>19</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69129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Becky</a:t>
            </a:r>
          </a:p>
        </p:txBody>
      </p:sp>
      <p:sp>
        <p:nvSpPr>
          <p:cNvPr id="4" name="Slide Number Placeholder 3"/>
          <p:cNvSpPr>
            <a:spLocks noGrp="1"/>
          </p:cNvSpPr>
          <p:nvPr>
            <p:ph type="sldNum" sz="quarter" idx="10"/>
          </p:nvPr>
        </p:nvSpPr>
        <p:spPr/>
        <p:txBody>
          <a:bodyPr/>
          <a:lstStyle/>
          <a:p>
            <a:pPr defTabSz="465887">
              <a:defRPr/>
            </a:pPr>
            <a:fld id="{4CCCE67D-F62D-4BC3-8407-CFFFF8045E00}" type="slidenum">
              <a:rPr lang="en-US">
                <a:solidFill>
                  <a:prstClr val="black"/>
                </a:solidFill>
              </a:rPr>
              <a:pPr defTabSz="465887">
                <a:defRPr/>
              </a:pPr>
              <a:t>2</a:t>
            </a:fld>
            <a:endParaRPr lang="en-US">
              <a:solidFill>
                <a:prstClr val="black"/>
              </a:solidFill>
            </a:endParaRPr>
          </a:p>
        </p:txBody>
      </p:sp>
    </p:spTree>
    <p:extLst>
      <p:ext uri="{BB962C8B-B14F-4D97-AF65-F5344CB8AC3E}">
        <p14:creationId xmlns:p14="http://schemas.microsoft.com/office/powerpoint/2010/main" val="1726840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32" rtl="0" eaLnBrk="1" fontAlgn="auto" latinLnBrk="0" hangingPunct="1">
              <a:lnSpc>
                <a:spcPct val="100000"/>
              </a:lnSpc>
              <a:spcBef>
                <a:spcPts val="0"/>
              </a:spcBef>
              <a:spcAft>
                <a:spcPts val="0"/>
              </a:spcAft>
              <a:buClrTx/>
              <a:buSzTx/>
              <a:buFontTx/>
              <a:buNone/>
              <a:tabLst/>
              <a:defRPr/>
            </a:pPr>
            <a:r>
              <a:rPr lang="en-US" dirty="0"/>
              <a:t>Becky</a:t>
            </a:r>
          </a:p>
          <a:p>
            <a:endParaRPr lang="en-US" dirty="0"/>
          </a:p>
          <a:p>
            <a:r>
              <a:rPr lang="en-US" dirty="0"/>
              <a:t>Since 2014, the Foundation has invested $27,000 in college tuition reimbursement for RIM practitioners.  </a:t>
            </a:r>
          </a:p>
          <a:p>
            <a:endParaRPr lang="en-US" dirty="0"/>
          </a:p>
          <a:p>
            <a:r>
              <a:rPr lang="en-US" dirty="0"/>
              <a:t>During the same time period, the Foundation invested $23,000 in other professional development support for RIM practitioners by providing reimbursement for CRM exams, RIM training, certifications, and conference attendance.</a:t>
            </a:r>
          </a:p>
          <a:p>
            <a:endParaRPr lang="en-US" dirty="0"/>
          </a:p>
          <a:p>
            <a:r>
              <a:rPr lang="en-US" dirty="0"/>
              <a:t>Take advantage of this and tell your colleagues and fellow  Chapter members about this opportunity!</a:t>
            </a:r>
            <a:r>
              <a:rPr lang="en-US" baseline="0" dirty="0"/>
              <a:t>  It’s worth the time to complete an application…</a:t>
            </a:r>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ABFF19CD-AD0C-4F8B-A2E6-F5C0227D9D1F}" type="slidenum">
              <a:rPr lang="en-US" altLang="en-US">
                <a:solidFill>
                  <a:srgbClr val="000000"/>
                </a:solidFill>
                <a:latin typeface="Arial" panose="020B0604020202020204" pitchFamily="34" charset="0"/>
              </a:rPr>
              <a:pPr defTabSz="931774" fontAlgn="base">
                <a:spcBef>
                  <a:spcPct val="0"/>
                </a:spcBef>
                <a:spcAft>
                  <a:spcPct val="0"/>
                </a:spcAft>
                <a:defRPr/>
              </a:pPr>
              <a:t>20</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30522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32" rtl="0" eaLnBrk="1" fontAlgn="auto" latinLnBrk="0" hangingPunct="1">
              <a:lnSpc>
                <a:spcPct val="100000"/>
              </a:lnSpc>
              <a:spcBef>
                <a:spcPts val="0"/>
              </a:spcBef>
              <a:spcAft>
                <a:spcPts val="0"/>
              </a:spcAft>
              <a:buClrTx/>
              <a:buSzTx/>
              <a:buFontTx/>
              <a:buNone/>
              <a:tabLst/>
              <a:defRPr/>
            </a:pPr>
            <a:r>
              <a:rPr lang="en-US" dirty="0"/>
              <a:t>Becky</a:t>
            </a:r>
          </a:p>
          <a:p>
            <a:endParaRPr lang="en-US" dirty="0"/>
          </a:p>
          <a:p>
            <a:r>
              <a:rPr lang="en-US" dirty="0"/>
              <a:t>These are all individuals who received Leadership Scholarships under a program administered by the Foundation and funded by ACCESS.  Each of them applied for assistance with collegiate schooling while at the same time working at least part time in the RIM field. </a:t>
            </a:r>
            <a:r>
              <a:rPr lang="en-US" b="0" dirty="0"/>
              <a:t>ACCESS has just agreed to continue this program for another three years.  </a:t>
            </a:r>
          </a:p>
          <a:p>
            <a:r>
              <a:rPr lang="en-US" b="1" dirty="0"/>
              <a:t>Do you know someone who is working and going to school and could use financial support?  </a:t>
            </a:r>
          </a:p>
          <a:p>
            <a:r>
              <a:rPr lang="en-US" b="1" dirty="0"/>
              <a:t>Why not someone from ARMA Triangle?? </a:t>
            </a:r>
          </a:p>
          <a:p>
            <a:r>
              <a:rPr lang="en-US" b="1" dirty="0"/>
              <a:t>The only sure thing is that if you don’t apply, you won’t receive the financial support.  </a:t>
            </a:r>
          </a:p>
          <a:p>
            <a:r>
              <a:rPr lang="en-US" b="1" dirty="0"/>
              <a:t>What have you got to lose!</a:t>
            </a:r>
          </a:p>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ABFF19CD-AD0C-4F8B-A2E6-F5C0227D9D1F}" type="slidenum">
              <a:rPr lang="en-US" altLang="en-US">
                <a:solidFill>
                  <a:srgbClr val="000000"/>
                </a:solidFill>
                <a:latin typeface="Arial" panose="020B0604020202020204" pitchFamily="34" charset="0"/>
              </a:rPr>
              <a:pPr defTabSz="931774" fontAlgn="base">
                <a:spcBef>
                  <a:spcPct val="0"/>
                </a:spcBef>
                <a:spcAft>
                  <a:spcPct val="0"/>
                </a:spcAft>
                <a:defRPr/>
              </a:pPr>
              <a:t>21</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373622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32" rtl="0" eaLnBrk="1" fontAlgn="auto" latinLnBrk="0" hangingPunct="1">
              <a:lnSpc>
                <a:spcPct val="100000"/>
              </a:lnSpc>
              <a:spcBef>
                <a:spcPts val="0"/>
              </a:spcBef>
              <a:spcAft>
                <a:spcPts val="0"/>
              </a:spcAft>
              <a:buClrTx/>
              <a:buSzTx/>
              <a:buFontTx/>
              <a:buNone/>
              <a:tabLst/>
              <a:defRPr/>
            </a:pPr>
            <a:r>
              <a:rPr lang="en-US" dirty="0"/>
              <a:t>Becky</a:t>
            </a:r>
          </a:p>
          <a:p>
            <a:endParaRPr lang="en-US" dirty="0"/>
          </a:p>
          <a:p>
            <a:r>
              <a:rPr lang="en-US" dirty="0"/>
              <a:t>The Foundation also invests in relevant research and wants to hear from you about what would be useful to you.</a:t>
            </a:r>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ABFF19CD-AD0C-4F8B-A2E6-F5C0227D9D1F}" type="slidenum">
              <a:rPr lang="en-US" altLang="en-US">
                <a:solidFill>
                  <a:srgbClr val="000000"/>
                </a:solidFill>
                <a:latin typeface="Arial" panose="020B0604020202020204" pitchFamily="34" charset="0"/>
              </a:rPr>
              <a:pPr defTabSz="931774" fontAlgn="base">
                <a:spcBef>
                  <a:spcPct val="0"/>
                </a:spcBef>
                <a:spcAft>
                  <a:spcPct val="0"/>
                </a:spcAft>
                <a:defRPr/>
              </a:pPr>
              <a:t>22</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535215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32" rtl="0" eaLnBrk="1" fontAlgn="auto" latinLnBrk="0" hangingPunct="1">
              <a:lnSpc>
                <a:spcPct val="100000"/>
              </a:lnSpc>
              <a:spcBef>
                <a:spcPts val="0"/>
              </a:spcBef>
              <a:spcAft>
                <a:spcPts val="0"/>
              </a:spcAft>
              <a:buClrTx/>
              <a:buSzTx/>
              <a:buFontTx/>
              <a:buNone/>
              <a:tabLst/>
              <a:defRPr/>
            </a:pPr>
            <a:r>
              <a:rPr lang="en-US" dirty="0"/>
              <a:t>Becky</a:t>
            </a:r>
          </a:p>
          <a:p>
            <a:endParaRPr lang="en-US" dirty="0"/>
          </a:p>
          <a:p>
            <a:r>
              <a:rPr lang="en-US" dirty="0"/>
              <a:t>Examples of research that has been completed and which is available for free download from the website – </a:t>
            </a:r>
            <a:r>
              <a:rPr lang="en-US" dirty="0">
                <a:hlinkClick r:id="rId3"/>
              </a:rPr>
              <a:t>www.armaedfoundation.org</a:t>
            </a:r>
            <a:r>
              <a:rPr lang="en-US" dirty="0"/>
              <a:t> (Free research</a:t>
            </a:r>
            <a:r>
              <a:rPr lang="en-US" baseline="0" dirty="0"/>
              <a:t> results are rare – if they are free, they typically come with tons of solicitation emails!)</a:t>
            </a:r>
            <a:r>
              <a:rPr lang="en-US" dirty="0"/>
              <a:t>- includes:</a:t>
            </a:r>
          </a:p>
          <a:p>
            <a:endParaRPr lang="en-US" dirty="0"/>
          </a:p>
          <a:p>
            <a:pPr marL="171450" indent="-171450">
              <a:buFont typeface="Arial" panose="020B0604020202020204" pitchFamily="34" charset="0"/>
              <a:buChar char="•"/>
            </a:pPr>
            <a:r>
              <a:rPr lang="en-US" dirty="0"/>
              <a:t>Metadata in Court:  What RIM, Legal and IT Need to Know by John </a:t>
            </a:r>
            <a:r>
              <a:rPr lang="en-US" dirty="0" err="1"/>
              <a:t>Isaza</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Mergers, Acquisitions, Divestitures and Closures – Records and Information Management Checklist by John Phillips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Updated Guide to Commonly Used National and International Management Standards and Best Practices, by Virginia Jones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Seeking the Core:  The Development of the Core Works Bibliography for the RIM Profession by April Norris</a:t>
            </a:r>
          </a:p>
          <a:p>
            <a:endParaRPr lang="en-US" dirty="0"/>
          </a:p>
          <a:p>
            <a:r>
              <a:rPr lang="en-US" dirty="0"/>
              <a:t>Also available on the website is the Online Directory of English Language Collegiate RIM Courses, which is updated annually, and is sponsored by the Greater Washington DC Chapter.</a:t>
            </a:r>
          </a:p>
          <a:p>
            <a:endParaRPr lang="en-US" dirty="0"/>
          </a:p>
          <a:p>
            <a:r>
              <a:rPr lang="en-US" dirty="0"/>
              <a:t>All of this is free!</a:t>
            </a:r>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ABFF19CD-AD0C-4F8B-A2E6-F5C0227D9D1F}" type="slidenum">
              <a:rPr lang="en-US" altLang="en-US">
                <a:solidFill>
                  <a:srgbClr val="000000"/>
                </a:solidFill>
                <a:latin typeface="Arial" panose="020B0604020202020204" pitchFamily="34" charset="0"/>
              </a:rPr>
              <a:pPr defTabSz="931774" fontAlgn="base">
                <a:spcBef>
                  <a:spcPct val="0"/>
                </a:spcBef>
                <a:spcAft>
                  <a:spcPct val="0"/>
                </a:spcAft>
                <a:defRPr/>
              </a:pPr>
              <a:t>23</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63924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32" rtl="0" eaLnBrk="1" fontAlgn="auto" latinLnBrk="0" hangingPunct="1">
              <a:lnSpc>
                <a:spcPct val="100000"/>
              </a:lnSpc>
              <a:spcBef>
                <a:spcPts val="0"/>
              </a:spcBef>
              <a:spcAft>
                <a:spcPts val="0"/>
              </a:spcAft>
              <a:buClrTx/>
              <a:buSzTx/>
              <a:buFontTx/>
              <a:buNone/>
              <a:tabLst/>
              <a:defRPr/>
            </a:pPr>
            <a:r>
              <a:rPr lang="en-US" dirty="0"/>
              <a:t>Becky</a:t>
            </a:r>
          </a:p>
          <a:p>
            <a:r>
              <a:rPr lang="en-US" dirty="0"/>
              <a:t> </a:t>
            </a:r>
          </a:p>
          <a:p>
            <a:r>
              <a:rPr lang="en-US" dirty="0"/>
              <a:t>This is a screen shot from the Online Directory of English Language RIM Courses, available free on the Foundation website:  www.armaedfoundation.org.   </a:t>
            </a:r>
          </a:p>
          <a:p>
            <a:endParaRPr lang="en-US" dirty="0"/>
          </a:p>
          <a:p>
            <a:r>
              <a:rPr lang="en-US" dirty="0"/>
              <a:t>It allows anyone to look for any college level RIM courses in their area or anywhere.  </a:t>
            </a:r>
          </a:p>
          <a:p>
            <a:endParaRPr lang="en-US" dirty="0"/>
          </a:p>
          <a:p>
            <a:r>
              <a:rPr lang="en-US" dirty="0"/>
              <a:t>Thanks to the Washington DC chapter for compiling</a:t>
            </a:r>
            <a:r>
              <a:rPr lang="en-US" baseline="0" dirty="0"/>
              <a:t> this and keeping it current </a:t>
            </a:r>
            <a:r>
              <a:rPr lang="en-US" baseline="0"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716EAC02-3B54-4CA4-85F5-B97519DB83DB}" type="slidenum">
              <a:rPr lang="en-US">
                <a:solidFill>
                  <a:srgbClr val="000000"/>
                </a:solidFill>
                <a:latin typeface="Arial" panose="020B0604020202020204" pitchFamily="34" charset="0"/>
              </a:rPr>
              <a:pPr defTabSz="931774" fontAlgn="base">
                <a:spcBef>
                  <a:spcPct val="0"/>
                </a:spcBef>
                <a:spcAft>
                  <a:spcPct val="0"/>
                </a:spcAft>
                <a:defRPr/>
              </a:pPr>
              <a:t>24</a:t>
            </a:fld>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513970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32" rtl="0" eaLnBrk="1" fontAlgn="auto" latinLnBrk="0" hangingPunct="1">
              <a:lnSpc>
                <a:spcPct val="100000"/>
              </a:lnSpc>
              <a:spcBef>
                <a:spcPts val="0"/>
              </a:spcBef>
              <a:spcAft>
                <a:spcPts val="0"/>
              </a:spcAft>
              <a:buClrTx/>
              <a:buSzTx/>
              <a:buFontTx/>
              <a:buNone/>
              <a:tabLst/>
              <a:defRPr/>
            </a:pPr>
            <a:r>
              <a:rPr lang="en-US" dirty="0"/>
              <a:t>Becky</a:t>
            </a:r>
          </a:p>
          <a:p>
            <a:endParaRPr lang="en-US" dirty="0"/>
          </a:p>
          <a:p>
            <a:r>
              <a:rPr lang="en-US" dirty="0"/>
              <a:t>The Greater New York Chapter is funding a research project that is currently in process:  U.S. Current Court Cases.  This will gather the recent, important and relevant information governance and records and information management orders and opinions issued by the Courts since 1994.  An earlier book compiled cases before 1994.  Thank you, Greater NY!  </a:t>
            </a:r>
          </a:p>
          <a:p>
            <a:endParaRPr lang="en-US" dirty="0"/>
          </a:p>
          <a:p>
            <a:r>
              <a:rPr lang="en-US" dirty="0"/>
              <a:t>And thanks also for funding a 2008 research project relating to Requirements for Personal Information Protection.</a:t>
            </a:r>
          </a:p>
          <a:p>
            <a:endParaRPr lang="en-US" dirty="0"/>
          </a:p>
          <a:p>
            <a:r>
              <a:rPr lang="en-US" dirty="0"/>
              <a:t>And</a:t>
            </a:r>
            <a:r>
              <a:rPr lang="en-US" baseline="0" dirty="0"/>
              <a:t> here are to others completed in the past couple of years…</a:t>
            </a:r>
          </a:p>
          <a:p>
            <a:endParaRPr lang="en-US" baseline="0" dirty="0"/>
          </a:p>
          <a:p>
            <a:r>
              <a:rPr lang="en-US" baseline="0" dirty="0"/>
              <a:t>All free for the downloading!</a:t>
            </a:r>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ABFF19CD-AD0C-4F8B-A2E6-F5C0227D9D1F}" type="slidenum">
              <a:rPr lang="en-US" altLang="en-US">
                <a:solidFill>
                  <a:srgbClr val="000000"/>
                </a:solidFill>
                <a:latin typeface="Arial" panose="020B0604020202020204" pitchFamily="34" charset="0"/>
              </a:rPr>
              <a:pPr defTabSz="931774" fontAlgn="base">
                <a:spcBef>
                  <a:spcPct val="0"/>
                </a:spcBef>
                <a:spcAft>
                  <a:spcPct val="0"/>
                </a:spcAft>
                <a:defRPr/>
              </a:pPr>
              <a:t>25</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372226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32" rtl="0" eaLnBrk="1" fontAlgn="auto" latinLnBrk="0" hangingPunct="1">
              <a:lnSpc>
                <a:spcPct val="100000"/>
              </a:lnSpc>
              <a:spcBef>
                <a:spcPts val="0"/>
              </a:spcBef>
              <a:spcAft>
                <a:spcPts val="0"/>
              </a:spcAft>
              <a:buClrTx/>
              <a:buSzTx/>
              <a:buFontTx/>
              <a:buNone/>
              <a:tabLst/>
              <a:defRPr/>
            </a:pPr>
            <a:r>
              <a:rPr lang="en-US" dirty="0"/>
              <a:t>Becky</a:t>
            </a:r>
          </a:p>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ABFF19CD-AD0C-4F8B-A2E6-F5C0227D9D1F}" type="slidenum">
              <a:rPr lang="en-US" altLang="en-US">
                <a:solidFill>
                  <a:srgbClr val="000000"/>
                </a:solidFill>
                <a:latin typeface="Arial" panose="020B0604020202020204" pitchFamily="34" charset="0"/>
              </a:rPr>
              <a:pPr defTabSz="931774" fontAlgn="base">
                <a:spcBef>
                  <a:spcPct val="0"/>
                </a:spcBef>
                <a:spcAft>
                  <a:spcPct val="0"/>
                </a:spcAft>
                <a:defRPr/>
              </a:pPr>
              <a:t>26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662013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32" rtl="0" eaLnBrk="1" fontAlgn="auto" latinLnBrk="0" hangingPunct="1">
              <a:lnSpc>
                <a:spcPct val="100000"/>
              </a:lnSpc>
              <a:spcBef>
                <a:spcPts val="0"/>
              </a:spcBef>
              <a:spcAft>
                <a:spcPts val="0"/>
              </a:spcAft>
              <a:buClrTx/>
              <a:buSzTx/>
              <a:buFontTx/>
              <a:buNone/>
              <a:tabLst/>
              <a:defRPr/>
            </a:pPr>
            <a:r>
              <a:rPr lang="en-US" dirty="0"/>
              <a:t>Becky</a:t>
            </a:r>
          </a:p>
          <a:p>
            <a:endParaRPr lang="en-US" dirty="0"/>
          </a:p>
          <a:p>
            <a:r>
              <a:rPr lang="en-US" dirty="0"/>
              <a:t>So, how can </a:t>
            </a:r>
            <a:r>
              <a:rPr lang="en-US" u="sng" dirty="0"/>
              <a:t>YOU</a:t>
            </a:r>
            <a:r>
              <a:rPr lang="en-US" dirty="0"/>
              <a:t> help?  Remember, this is </a:t>
            </a:r>
            <a:r>
              <a:rPr lang="en-US" b="1" dirty="0"/>
              <a:t>your</a:t>
            </a:r>
            <a:r>
              <a:rPr lang="en-US" dirty="0"/>
              <a:t> profession and </a:t>
            </a:r>
            <a:r>
              <a:rPr lang="en-US" b="1" dirty="0"/>
              <a:t>your</a:t>
            </a:r>
            <a:r>
              <a:rPr lang="en-US" dirty="0"/>
              <a:t> Foundation.</a:t>
            </a:r>
          </a:p>
          <a:p>
            <a:pPr marL="171450" indent="-171450">
              <a:buFont typeface="Arial" panose="020B0604020202020204" pitchFamily="34" charset="0"/>
              <a:buChar char="•"/>
            </a:pPr>
            <a:r>
              <a:rPr lang="en-US" dirty="0"/>
              <a:t>Think about becoming an AIEF Chapter Foundation Champion – the person in the Chapter who serves as a liaison to and representative of AIEF </a:t>
            </a:r>
            <a:r>
              <a:rPr lang="en-US" b="1" dirty="0"/>
              <a:t>to Chapter members &amp; your Board</a:t>
            </a:r>
            <a:r>
              <a:rPr lang="en-US" dirty="0"/>
              <a:t>.  We are ramping up a new CFC program and we  want to work with each Chapter to identify a Champion.  We will be providing each CFC with a CFC Handbook and then be in touch with  regular updates.  If you are interested or know someone who you think would be a great CFC, please see me after the presentation or reach out to Deb Marshall, our Coordinator.</a:t>
            </a:r>
          </a:p>
          <a:p>
            <a:endParaRPr lang="en-US" dirty="0"/>
          </a:p>
          <a:p>
            <a:r>
              <a:rPr lang="en-US" dirty="0"/>
              <a:t>Another way to support the Foundation is to set up a recurring monthly donation/pledge to the Foundation.  </a:t>
            </a:r>
          </a:p>
          <a:p>
            <a:r>
              <a:rPr lang="en-US" dirty="0"/>
              <a:t>Talk up AIEF and its programs.  Take advantage of the Foundation’s programs or research yourself.</a:t>
            </a:r>
          </a:p>
          <a:p>
            <a:r>
              <a:rPr lang="en-US" dirty="0"/>
              <a:t>Also, keep in mind that the Board of Trustees has nine members and they serve rolling terms – there are often openings and we want to hear that you are interested. Contact our Coordinator to help with how you want to contribute or reach out to any Trustee.</a:t>
            </a:r>
          </a:p>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ABFF19CD-AD0C-4F8B-A2E6-F5C0227D9D1F}" type="slidenum">
              <a:rPr lang="en-US" altLang="en-US">
                <a:solidFill>
                  <a:srgbClr val="000000"/>
                </a:solidFill>
                <a:latin typeface="Arial" panose="020B0604020202020204" pitchFamily="34" charset="0"/>
              </a:rPr>
              <a:pPr defTabSz="931774" fontAlgn="base">
                <a:spcBef>
                  <a:spcPct val="0"/>
                </a:spcBef>
                <a:spcAft>
                  <a:spcPct val="0"/>
                </a:spcAft>
                <a:defRPr/>
              </a:pPr>
              <a:t>27</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527552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32" rtl="0" eaLnBrk="1" fontAlgn="auto" latinLnBrk="0" hangingPunct="1">
              <a:lnSpc>
                <a:spcPct val="100000"/>
              </a:lnSpc>
              <a:spcBef>
                <a:spcPts val="0"/>
              </a:spcBef>
              <a:spcAft>
                <a:spcPts val="0"/>
              </a:spcAft>
              <a:buClrTx/>
              <a:buSzTx/>
              <a:buFontTx/>
              <a:buNone/>
              <a:tabLst/>
              <a:defRPr/>
            </a:pPr>
            <a:r>
              <a:rPr lang="en-US" dirty="0"/>
              <a:t>Becky</a:t>
            </a:r>
          </a:p>
          <a:p>
            <a:endParaRPr lang="en-US" dirty="0"/>
          </a:p>
          <a:p>
            <a:r>
              <a:rPr lang="en-US" dirty="0"/>
              <a:t>How can your Chapter help the Foundation? </a:t>
            </a:r>
          </a:p>
          <a:p>
            <a:endParaRPr lang="en-US" dirty="0"/>
          </a:p>
          <a:p>
            <a:pPr marL="171450" indent="-171450">
              <a:buFont typeface="Arial" panose="020B0604020202020204" pitchFamily="34" charset="0"/>
              <a:buChar char="•"/>
            </a:pPr>
            <a:r>
              <a:rPr lang="en-US" dirty="0"/>
              <a:t>Especially encourage your Chapter members to apply for the tuition assistance program.  Like we are doing today!  How many</a:t>
            </a:r>
            <a:r>
              <a:rPr lang="en-US" baseline="0" dirty="0"/>
              <a:t> of you knew about AIEF before today?</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Provide funding for a specific project that is important to your chapter.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Now more than ever, it would be an enormous help if every chapter included a yearly donation to the Foundation in its annual budget.  For many of us, ARMA is where</a:t>
            </a:r>
            <a:r>
              <a:rPr lang="en-US" baseline="0" dirty="0"/>
              <a:t> we get the majority of our professional development</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Finally, we can let AIEF know if there are other programs that are important to our Chapter and members. </a:t>
            </a:r>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ABFF19CD-AD0C-4F8B-A2E6-F5C0227D9D1F}" type="slidenum">
              <a:rPr lang="en-US" altLang="en-US">
                <a:solidFill>
                  <a:srgbClr val="000000"/>
                </a:solidFill>
                <a:latin typeface="Arial" panose="020B0604020202020204" pitchFamily="34" charset="0"/>
              </a:rPr>
              <a:pPr defTabSz="931774" fontAlgn="base">
                <a:spcBef>
                  <a:spcPct val="0"/>
                </a:spcBef>
                <a:spcAft>
                  <a:spcPct val="0"/>
                </a:spcAft>
                <a:defRPr/>
              </a:pPr>
              <a:t>28</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308449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32" rtl="0" eaLnBrk="1" fontAlgn="auto" latinLnBrk="0" hangingPunct="1">
              <a:lnSpc>
                <a:spcPct val="100000"/>
              </a:lnSpc>
              <a:spcBef>
                <a:spcPts val="0"/>
              </a:spcBef>
              <a:spcAft>
                <a:spcPts val="0"/>
              </a:spcAft>
              <a:buClrTx/>
              <a:buSzTx/>
              <a:buFontTx/>
              <a:buNone/>
              <a:tabLst/>
              <a:defRPr/>
            </a:pPr>
            <a:r>
              <a:rPr lang="en-US" dirty="0"/>
              <a:t>Becky</a:t>
            </a:r>
          </a:p>
          <a:p>
            <a:r>
              <a:rPr lang="en-US" b="1" dirty="0"/>
              <a:t> </a:t>
            </a:r>
          </a:p>
          <a:p>
            <a:r>
              <a:rPr lang="en-US" b="1" dirty="0"/>
              <a:t>Are you ready?  We are.  And we need your help.  </a:t>
            </a:r>
          </a:p>
          <a:p>
            <a:endParaRPr lang="en-US" b="1" dirty="0"/>
          </a:p>
          <a:p>
            <a:r>
              <a:rPr lang="en-US" b="1" dirty="0"/>
              <a:t>There are additional research projects ready to roll out—but funding is needed. </a:t>
            </a:r>
          </a:p>
          <a:p>
            <a:endParaRPr lang="en-US" b="1" dirty="0"/>
          </a:p>
          <a:p>
            <a:r>
              <a:rPr lang="en-US" b="1" dirty="0"/>
              <a:t>Additional scholarships could be awarded with more funding; there are more qualified applicants than scholarship monies available – we currently have 29 graduate applications for only 3 awards.   </a:t>
            </a:r>
          </a:p>
          <a:p>
            <a:endParaRPr lang="en-US" b="1" dirty="0"/>
          </a:p>
          <a:p>
            <a:r>
              <a:rPr lang="en-US" b="1" dirty="0"/>
              <a:t>AIEF believes that many more RIM practitioners could use professional development tuition reimbursement.</a:t>
            </a:r>
          </a:p>
          <a:p>
            <a:endParaRPr lang="en-US" b="1" dirty="0"/>
          </a:p>
          <a:p>
            <a:r>
              <a:rPr lang="en-US" b="1" dirty="0"/>
              <a:t>Building the Foundation’s endowment will allow for greater investment back into the RIM community.</a:t>
            </a:r>
          </a:p>
          <a:p>
            <a:endParaRPr lang="en-US" b="1" dirty="0"/>
          </a:p>
          <a:p>
            <a:pPr lvl="0" eaLnBrk="0" hangingPunct="0">
              <a:defRPr/>
            </a:pPr>
            <a:r>
              <a:rPr lang="en-US" b="1" dirty="0"/>
              <a:t>Please contact Ray or Carolyn (names at the beginning of this</a:t>
            </a:r>
            <a:r>
              <a:rPr lang="en-US" b="1" baseline="0" dirty="0"/>
              <a:t> section) for more details!</a:t>
            </a:r>
            <a:endParaRPr lang="en-US" b="1" dirty="0"/>
          </a:p>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ABFF19CD-AD0C-4F8B-A2E6-F5C0227D9D1F}" type="slidenum">
              <a:rPr lang="en-US" altLang="en-US">
                <a:solidFill>
                  <a:srgbClr val="000000"/>
                </a:solidFill>
                <a:latin typeface="Arial" panose="020B0604020202020204" pitchFamily="34" charset="0"/>
              </a:rPr>
              <a:pPr defTabSz="931774" fontAlgn="base">
                <a:spcBef>
                  <a:spcPct val="0"/>
                </a:spcBef>
                <a:spcAft>
                  <a:spcPct val="0"/>
                </a:spcAft>
                <a:defRPr/>
              </a:pPr>
              <a:t>29</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61408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Becky</a:t>
            </a:r>
          </a:p>
          <a:p>
            <a:endParaRPr lang="en-US" dirty="0"/>
          </a:p>
          <a:p>
            <a:r>
              <a:rPr lang="en-US" dirty="0"/>
              <a:t>What do you say when someone asks you ‘what is ARMA’  </a:t>
            </a:r>
            <a:endParaRPr lang="en-US" baseline="0" dirty="0"/>
          </a:p>
          <a:p>
            <a:endParaRPr lang="en-US" baseline="0" dirty="0"/>
          </a:p>
          <a:p>
            <a:r>
              <a:rPr lang="en-US" dirty="0"/>
              <a:t>Here’s some examples of the language being used by ARMA International</a:t>
            </a:r>
            <a:r>
              <a:rPr lang="en-US" baseline="0" dirty="0"/>
              <a:t> - examples of what you could say</a:t>
            </a:r>
            <a:r>
              <a:rPr lang="en-US" dirty="0"/>
              <a:t> – which of these most resonate with you?</a:t>
            </a:r>
          </a:p>
          <a:p>
            <a:endParaRPr lang="en-US" dirty="0"/>
          </a:p>
          <a:p>
            <a:r>
              <a:rPr lang="en-US" dirty="0"/>
              <a:t>The underlined portions are the common language we should all be using for brand clarification purposes. Be sure to emphasize those portions…</a:t>
            </a:r>
          </a:p>
          <a:p>
            <a:endParaRPr lang="en-US" dirty="0"/>
          </a:p>
          <a:p>
            <a:r>
              <a:rPr lang="en-US" dirty="0"/>
              <a:t>If you need</a:t>
            </a:r>
            <a:r>
              <a:rPr lang="en-US" baseline="0" dirty="0"/>
              <a:t> more specifically targeted language for a </a:t>
            </a:r>
            <a:r>
              <a:rPr lang="en-US" dirty="0"/>
              <a:t>particular segment / industry, let us know so that we can customize our language within those segments.</a:t>
            </a:r>
          </a:p>
          <a:p>
            <a:endParaRPr lang="en-US" dirty="0"/>
          </a:p>
          <a:p>
            <a:r>
              <a:rPr lang="en-US" dirty="0"/>
              <a:t>Brad will talk more about elevator speeches</a:t>
            </a:r>
            <a:r>
              <a:rPr lang="en-US" baseline="0" dirty="0"/>
              <a:t> in a bit!</a:t>
            </a:r>
            <a:endParaRPr lang="en-US" dirty="0"/>
          </a:p>
        </p:txBody>
      </p:sp>
      <p:sp>
        <p:nvSpPr>
          <p:cNvPr id="4" name="Slide Number Placeholder 3"/>
          <p:cNvSpPr>
            <a:spLocks noGrp="1"/>
          </p:cNvSpPr>
          <p:nvPr>
            <p:ph type="sldNum" sz="quarter" idx="10"/>
          </p:nvPr>
        </p:nvSpPr>
        <p:spPr/>
        <p:txBody>
          <a:bodyPr/>
          <a:lstStyle/>
          <a:p>
            <a:pPr defTabSz="465887">
              <a:defRPr/>
            </a:pPr>
            <a:fld id="{4CCCE67D-F62D-4BC3-8407-CFFFF8045E00}" type="slidenum">
              <a:rPr lang="en-US" smtClean="0">
                <a:solidFill>
                  <a:prstClr val="black"/>
                </a:solidFill>
              </a:rPr>
              <a:pPr defTabSz="465887">
                <a:defRPr/>
              </a:pPr>
              <a:t>3</a:t>
            </a:fld>
            <a:endParaRPr lang="en-US">
              <a:solidFill>
                <a:prstClr val="black"/>
              </a:solidFill>
            </a:endParaRPr>
          </a:p>
        </p:txBody>
      </p:sp>
    </p:spTree>
    <p:extLst>
      <p:ext uri="{BB962C8B-B14F-4D97-AF65-F5344CB8AC3E}">
        <p14:creationId xmlns:p14="http://schemas.microsoft.com/office/powerpoint/2010/main" val="1726840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32" rtl="0" eaLnBrk="1" fontAlgn="auto" latinLnBrk="0" hangingPunct="1">
              <a:lnSpc>
                <a:spcPct val="100000"/>
              </a:lnSpc>
              <a:spcBef>
                <a:spcPts val="0"/>
              </a:spcBef>
              <a:spcAft>
                <a:spcPts val="0"/>
              </a:spcAft>
              <a:buClrTx/>
              <a:buSzTx/>
              <a:buFontTx/>
              <a:buNone/>
              <a:tabLst/>
              <a:defRPr/>
            </a:pPr>
            <a:r>
              <a:rPr lang="en-US" dirty="0"/>
              <a:t>Becky</a:t>
            </a:r>
          </a:p>
          <a:p>
            <a:r>
              <a:rPr lang="en-US" dirty="0"/>
              <a:t> </a:t>
            </a:r>
          </a:p>
          <a:p>
            <a:r>
              <a:rPr lang="en-US" dirty="0"/>
              <a:t>Starters:</a:t>
            </a:r>
          </a:p>
          <a:p>
            <a:pPr marL="171450" indent="-171450">
              <a:buFont typeface="Arial" panose="020B0604020202020204" pitchFamily="34" charset="0"/>
              <a:buChar char="•"/>
            </a:pPr>
            <a:r>
              <a:rPr lang="en-US" dirty="0"/>
              <a:t>Policy &amp;</a:t>
            </a:r>
            <a:r>
              <a:rPr lang="en-US" baseline="0" dirty="0"/>
              <a:t> Procedure</a:t>
            </a:r>
          </a:p>
          <a:p>
            <a:pPr marL="171450" indent="-171450">
              <a:buFont typeface="Arial" panose="020B0604020202020204" pitchFamily="34" charset="0"/>
              <a:buChar char="•"/>
            </a:pPr>
            <a:r>
              <a:rPr lang="en-US" baseline="0" dirty="0"/>
              <a:t>Data Classification</a:t>
            </a:r>
          </a:p>
          <a:p>
            <a:pPr marL="171450" indent="-171450">
              <a:buFont typeface="Arial" panose="020B0604020202020204" pitchFamily="34" charset="0"/>
              <a:buChar char="•"/>
            </a:pPr>
            <a:r>
              <a:rPr lang="en-US" baseline="0" dirty="0"/>
              <a:t>  </a:t>
            </a:r>
          </a:p>
          <a:p>
            <a:endParaRPr lang="en-US" dirty="0"/>
          </a:p>
        </p:txBody>
      </p:sp>
      <p:sp>
        <p:nvSpPr>
          <p:cNvPr id="4" name="Slide Number Placeholder 3"/>
          <p:cNvSpPr>
            <a:spLocks noGrp="1"/>
          </p:cNvSpPr>
          <p:nvPr>
            <p:ph type="sldNum" sz="quarter" idx="10"/>
          </p:nvPr>
        </p:nvSpPr>
        <p:spPr/>
        <p:txBody>
          <a:bodyPr/>
          <a:lstStyle/>
          <a:p>
            <a:pPr defTabSz="465887">
              <a:defRPr/>
            </a:pPr>
            <a:fld id="{4CCCE67D-F62D-4BC3-8407-CFFFF8045E00}" type="slidenum">
              <a:rPr lang="en-US">
                <a:solidFill>
                  <a:prstClr val="black"/>
                </a:solidFill>
              </a:rPr>
              <a:pPr defTabSz="465887">
                <a:defRPr/>
              </a:pPr>
              <a:t>30</a:t>
            </a:fld>
            <a:endParaRPr lang="en-US">
              <a:solidFill>
                <a:prstClr val="black"/>
              </a:solidFill>
            </a:endParaRPr>
          </a:p>
        </p:txBody>
      </p:sp>
    </p:spTree>
    <p:extLst>
      <p:ext uri="{BB962C8B-B14F-4D97-AF65-F5344CB8AC3E}">
        <p14:creationId xmlns:p14="http://schemas.microsoft.com/office/powerpoint/2010/main" val="1726840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32" rtl="0" eaLnBrk="1" fontAlgn="auto" latinLnBrk="0" hangingPunct="1">
              <a:lnSpc>
                <a:spcPct val="100000"/>
              </a:lnSpc>
              <a:spcBef>
                <a:spcPts val="0"/>
              </a:spcBef>
              <a:spcAft>
                <a:spcPts val="0"/>
              </a:spcAft>
              <a:buClrTx/>
              <a:buSzTx/>
              <a:buFontTx/>
              <a:buNone/>
              <a:tabLst/>
              <a:defRPr/>
            </a:pPr>
            <a:r>
              <a:rPr lang="en-US" dirty="0"/>
              <a:t>Becky</a:t>
            </a:r>
          </a:p>
          <a:p>
            <a:endParaRPr lang="en-US" dirty="0"/>
          </a:p>
        </p:txBody>
      </p:sp>
      <p:sp>
        <p:nvSpPr>
          <p:cNvPr id="4" name="Slide Number Placeholder 3"/>
          <p:cNvSpPr>
            <a:spLocks noGrp="1"/>
          </p:cNvSpPr>
          <p:nvPr>
            <p:ph type="sldNum" sz="quarter" idx="10"/>
          </p:nvPr>
        </p:nvSpPr>
        <p:spPr/>
        <p:txBody>
          <a:bodyPr/>
          <a:lstStyle/>
          <a:p>
            <a:fld id="{8E3D65B1-69BD-4BC7-8C98-2B39517A128D}" type="slidenum">
              <a:rPr lang="en-US" smtClean="0"/>
              <a:t>31</a:t>
            </a:fld>
            <a:endParaRPr lang="en-US"/>
          </a:p>
        </p:txBody>
      </p:sp>
    </p:spTree>
    <p:extLst>
      <p:ext uri="{BB962C8B-B14F-4D97-AF65-F5344CB8AC3E}">
        <p14:creationId xmlns:p14="http://schemas.microsoft.com/office/powerpoint/2010/main" val="1892857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dirty="0"/>
              <a:t>Becky</a:t>
            </a:r>
          </a:p>
          <a:p>
            <a:pPr defTabSz="465887">
              <a:defRPr/>
            </a:pPr>
            <a:endParaRPr lang="en-US" dirty="0"/>
          </a:p>
          <a:p>
            <a:pPr defTabSz="465887">
              <a:defRPr/>
            </a:pPr>
            <a:r>
              <a:rPr lang="en-US" dirty="0"/>
              <a:t>Just to share the current structure of ARMA International – today we will be talking about how you can get</a:t>
            </a:r>
            <a:r>
              <a:rPr lang="en-US" baseline="0" dirty="0"/>
              <a:t> more value out of your membership!</a:t>
            </a:r>
            <a:endParaRPr lang="en-US" dirty="0"/>
          </a:p>
          <a:p>
            <a:endParaRPr lang="en-US" dirty="0"/>
          </a:p>
        </p:txBody>
      </p:sp>
      <p:sp>
        <p:nvSpPr>
          <p:cNvPr id="4" name="Slide Number Placeholder 3"/>
          <p:cNvSpPr>
            <a:spLocks noGrp="1"/>
          </p:cNvSpPr>
          <p:nvPr>
            <p:ph type="sldNum" sz="quarter" idx="10"/>
          </p:nvPr>
        </p:nvSpPr>
        <p:spPr/>
        <p:txBody>
          <a:bodyPr/>
          <a:lstStyle/>
          <a:p>
            <a:pPr defTabSz="465887">
              <a:defRPr/>
            </a:pPr>
            <a:fld id="{4CCCE67D-F62D-4BC3-8407-CFFFF8045E00}" type="slidenum">
              <a:rPr lang="en-US">
                <a:solidFill>
                  <a:prstClr val="black"/>
                </a:solidFill>
                <a:latin typeface="Calibri" panose="020F0502020204030204"/>
              </a:rPr>
              <a:pPr defTabSz="465887">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44820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32" rtl="0" eaLnBrk="1" fontAlgn="auto" latinLnBrk="0" hangingPunct="1">
              <a:lnSpc>
                <a:spcPct val="100000"/>
              </a:lnSpc>
              <a:spcBef>
                <a:spcPts val="0"/>
              </a:spcBef>
              <a:spcAft>
                <a:spcPts val="0"/>
              </a:spcAft>
              <a:buClrTx/>
              <a:buSzTx/>
              <a:buFontTx/>
              <a:buNone/>
              <a:tabLst/>
              <a:defRPr/>
            </a:pPr>
            <a:r>
              <a:rPr lang="en-US" dirty="0"/>
              <a:t>Becky</a:t>
            </a:r>
          </a:p>
          <a:p>
            <a:r>
              <a:rPr lang="en-US" dirty="0"/>
              <a:t>So here are the things ARMA is focusing on that will directly impact Members:</a:t>
            </a:r>
          </a:p>
          <a:p>
            <a:endParaRPr lang="en-US" dirty="0"/>
          </a:p>
          <a:p>
            <a:pPr marL="171450" indent="-171450">
              <a:buFont typeface="Arial" panose="020B0604020202020204" pitchFamily="34" charset="0"/>
              <a:buChar char="•"/>
            </a:pPr>
            <a:r>
              <a:rPr lang="en-US" dirty="0"/>
              <a:t>Attracting students, retaining mentors, welcoming new members with intention, and offering membership incentives campaigns.</a:t>
            </a:r>
          </a:p>
          <a:p>
            <a:pPr marL="171450" indent="-171450">
              <a:buFont typeface="Arial" panose="020B0604020202020204" pitchFamily="34" charset="0"/>
              <a:buChar char="•"/>
            </a:pPr>
            <a:r>
              <a:rPr lang="en-US" dirty="0"/>
              <a:t>Sharing data and encouraging others to share with more personalized communication methods.</a:t>
            </a:r>
            <a:r>
              <a:rPr lang="en-US" baseline="0" dirty="0"/>
              <a:t> </a:t>
            </a:r>
            <a:r>
              <a:rPr lang="en-US" dirty="0"/>
              <a:t>Also just re-post on social, forward emails and resources to prospects.</a:t>
            </a:r>
            <a:r>
              <a:rPr lang="en-US" baseline="0" dirty="0"/>
              <a:t>  ARMA International is working on </a:t>
            </a:r>
            <a:r>
              <a:rPr lang="en-US" dirty="0"/>
              <a:t>doing a better job of leveraging technology and sharing more data.</a:t>
            </a:r>
          </a:p>
          <a:p>
            <a:pPr marL="171450" indent="-171450">
              <a:buFont typeface="Arial" panose="020B0604020202020204" pitchFamily="34" charset="0"/>
              <a:buChar char="•"/>
            </a:pPr>
            <a:r>
              <a:rPr lang="en-US" dirty="0"/>
              <a:t>Differentiating value of our organization. Fully leverage that IP.  AI wants to make sure members have a common understanding of RM / IG best practices and standards and arm you with those resources that will empower them to move the needle in their organization (soft skills and awareness of our roles are a big part of this).  </a:t>
            </a:r>
          </a:p>
          <a:p>
            <a:pPr marL="171450" indent="-171450">
              <a:buFont typeface="Arial" panose="020B0604020202020204" pitchFamily="34" charset="0"/>
              <a:buChar char="•"/>
            </a:pPr>
            <a:r>
              <a:rPr lang="en-US" dirty="0"/>
              <a:t>Doing more to streamline communications and reduce the noise.  We are working hard to better serve you and enhance the face to face experience (which tech. can’t replace).  This is where you can make a huge difference on the ground and in your communities.  What we need to ensure is that we’re spending our time on the right things that will make the biggest impact for you all.  </a:t>
            </a:r>
          </a:p>
        </p:txBody>
      </p:sp>
      <p:sp>
        <p:nvSpPr>
          <p:cNvPr id="4" name="Slide Number Placeholder 3"/>
          <p:cNvSpPr>
            <a:spLocks noGrp="1"/>
          </p:cNvSpPr>
          <p:nvPr>
            <p:ph type="sldNum" sz="quarter" idx="10"/>
          </p:nvPr>
        </p:nvSpPr>
        <p:spPr/>
        <p:txBody>
          <a:bodyPr/>
          <a:lstStyle/>
          <a:p>
            <a:pPr defTabSz="465887">
              <a:defRPr/>
            </a:pPr>
            <a:fld id="{4CCCE67D-F62D-4BC3-8407-CFFFF8045E00}" type="slidenum">
              <a:rPr lang="en-US">
                <a:solidFill>
                  <a:prstClr val="black"/>
                </a:solidFill>
              </a:rPr>
              <a:pPr defTabSz="465887">
                <a:defRPr/>
              </a:pPr>
              <a:t>5</a:t>
            </a:fld>
            <a:endParaRPr lang="en-US">
              <a:solidFill>
                <a:prstClr val="black"/>
              </a:solidFill>
            </a:endParaRPr>
          </a:p>
        </p:txBody>
      </p:sp>
    </p:spTree>
    <p:extLst>
      <p:ext uri="{BB962C8B-B14F-4D97-AF65-F5344CB8AC3E}">
        <p14:creationId xmlns:p14="http://schemas.microsoft.com/office/powerpoint/2010/main" val="172684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32" rtl="0" eaLnBrk="1" fontAlgn="auto" latinLnBrk="0" hangingPunct="1">
              <a:lnSpc>
                <a:spcPct val="100000"/>
              </a:lnSpc>
              <a:spcBef>
                <a:spcPts val="0"/>
              </a:spcBef>
              <a:spcAft>
                <a:spcPts val="0"/>
              </a:spcAft>
              <a:buClrTx/>
              <a:buSzTx/>
              <a:buFontTx/>
              <a:buNone/>
              <a:tabLst/>
              <a:defRPr/>
            </a:pPr>
            <a:r>
              <a:rPr lang="en-US" dirty="0"/>
              <a:t>Becky</a:t>
            </a:r>
          </a:p>
          <a:p>
            <a:endParaRPr lang="en-US" dirty="0"/>
          </a:p>
          <a:p>
            <a:r>
              <a:rPr lang="en-US" dirty="0"/>
              <a:t>It’s all about elevating our profession!</a:t>
            </a:r>
          </a:p>
        </p:txBody>
      </p:sp>
      <p:sp>
        <p:nvSpPr>
          <p:cNvPr id="4" name="Slide Number Placeholder 3"/>
          <p:cNvSpPr>
            <a:spLocks noGrp="1"/>
          </p:cNvSpPr>
          <p:nvPr>
            <p:ph type="sldNum" sz="quarter" idx="10"/>
          </p:nvPr>
        </p:nvSpPr>
        <p:spPr/>
        <p:txBody>
          <a:bodyPr/>
          <a:lstStyle/>
          <a:p>
            <a:pPr defTabSz="465887">
              <a:defRPr/>
            </a:pPr>
            <a:fld id="{4CCCE67D-F62D-4BC3-8407-CFFFF8045E00}" type="slidenum">
              <a:rPr lang="en-US" smtClean="0">
                <a:solidFill>
                  <a:prstClr val="black"/>
                </a:solidFill>
              </a:rPr>
              <a:pPr defTabSz="465887">
                <a:defRPr/>
              </a:pPr>
              <a:t>6</a:t>
            </a:fld>
            <a:endParaRPr lang="en-US">
              <a:solidFill>
                <a:prstClr val="black"/>
              </a:solidFill>
            </a:endParaRPr>
          </a:p>
        </p:txBody>
      </p:sp>
    </p:spTree>
    <p:extLst>
      <p:ext uri="{BB962C8B-B14F-4D97-AF65-F5344CB8AC3E}">
        <p14:creationId xmlns:p14="http://schemas.microsoft.com/office/powerpoint/2010/main" val="3468068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32" rtl="0" eaLnBrk="1" fontAlgn="auto" latinLnBrk="0" hangingPunct="1">
              <a:lnSpc>
                <a:spcPct val="100000"/>
              </a:lnSpc>
              <a:spcBef>
                <a:spcPts val="0"/>
              </a:spcBef>
              <a:spcAft>
                <a:spcPts val="0"/>
              </a:spcAft>
              <a:buClrTx/>
              <a:buSzTx/>
              <a:buFontTx/>
              <a:buNone/>
              <a:tabLst/>
              <a:defRPr/>
            </a:pPr>
            <a:r>
              <a:rPr lang="en-US" dirty="0"/>
              <a:t>Becky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&gt;&gt; Neale Donald </a:t>
            </a:r>
            <a:r>
              <a:rPr lang="en-US" sz="1200" b="0" i="0" kern="1200" dirty="0" err="1">
                <a:solidFill>
                  <a:schemeClr val="tx1"/>
                </a:solidFill>
                <a:effectLst/>
                <a:latin typeface="+mn-lt"/>
                <a:ea typeface="+mn-ea"/>
                <a:cs typeface="+mn-cs"/>
              </a:rPr>
              <a:t>Walsch</a:t>
            </a:r>
            <a:endParaRPr lang="en-US" dirty="0"/>
          </a:p>
          <a:p>
            <a:r>
              <a:rPr lang="en-US" dirty="0"/>
              <a:t>Jocelyn Gunter, CEO of ARMA International, had a member ask her to explain what we wanted her to do as a member.  Not what resources I wanted her to leverage or how I wanted her to engage with ARMA, but what I wanted her to get from it.  </a:t>
            </a:r>
          </a:p>
          <a:p>
            <a:endParaRPr lang="en-US" dirty="0"/>
          </a:p>
          <a:p>
            <a:r>
              <a:rPr lang="en-US" dirty="0"/>
              <a:t>The bottom line is that we want all members, new and existing, to leave every interaction with ARMA feeling excited about what they do as a professional and empowered to work together with ARMA to shape the ever changing industry.</a:t>
            </a:r>
          </a:p>
          <a:p>
            <a:endParaRPr lang="en-US" dirty="0"/>
          </a:p>
          <a:p>
            <a:r>
              <a:rPr lang="en-US" dirty="0"/>
              <a:t>The more our messages about the profession are both personalized and synchronized, the better chance we all have of leaving this powerful impression.</a:t>
            </a:r>
          </a:p>
          <a:p>
            <a:endParaRPr lang="en-US" dirty="0"/>
          </a:p>
          <a:p>
            <a:r>
              <a:rPr lang="en-US" dirty="0"/>
              <a:t>I like this slide because much like the waves of change, we’ll all be challenged to get outside of our comfort zone.  For ARMA HQ, that means listening and being nimble and considering how they can serve you each in an equal yet unique way because one size doesn’t fit all.  </a:t>
            </a:r>
          </a:p>
          <a:p>
            <a:endParaRPr lang="en-US" dirty="0"/>
          </a:p>
          <a:p>
            <a:r>
              <a:rPr lang="en-US" dirty="0"/>
              <a:t>It’s not always easy to step outside your comfort zone but it gets easier. What can you each do to step out?  Reach out to a colleague… a friend… a supervisor… anyone who you think could benefit from a membership in ARMA.</a:t>
            </a:r>
          </a:p>
          <a:p>
            <a:endParaRPr lang="en-US" dirty="0"/>
          </a:p>
          <a:p>
            <a:r>
              <a:rPr lang="en-US" dirty="0"/>
              <a:t>The profession is changing… our roles are changing… and our influence is growing.</a:t>
            </a:r>
          </a:p>
          <a:p>
            <a:endParaRPr lang="en-US" dirty="0"/>
          </a:p>
        </p:txBody>
      </p:sp>
      <p:sp>
        <p:nvSpPr>
          <p:cNvPr id="4" name="Slide Number Placeholder 3"/>
          <p:cNvSpPr>
            <a:spLocks noGrp="1"/>
          </p:cNvSpPr>
          <p:nvPr>
            <p:ph type="sldNum" sz="quarter" idx="10"/>
          </p:nvPr>
        </p:nvSpPr>
        <p:spPr/>
        <p:txBody>
          <a:bodyPr/>
          <a:lstStyle/>
          <a:p>
            <a:pPr defTabSz="465887">
              <a:defRPr/>
            </a:pPr>
            <a:fld id="{4CCCE67D-F62D-4BC3-8407-CFFFF8045E00}" type="slidenum">
              <a:rPr lang="en-US" smtClean="0">
                <a:solidFill>
                  <a:prstClr val="black"/>
                </a:solidFill>
              </a:rPr>
              <a:pPr defTabSz="465887">
                <a:defRPr/>
              </a:pPr>
              <a:t>7</a:t>
            </a:fld>
            <a:endParaRPr lang="en-US">
              <a:solidFill>
                <a:prstClr val="black"/>
              </a:solidFill>
            </a:endParaRPr>
          </a:p>
        </p:txBody>
      </p:sp>
    </p:spTree>
    <p:extLst>
      <p:ext uri="{BB962C8B-B14F-4D97-AF65-F5344CB8AC3E}">
        <p14:creationId xmlns:p14="http://schemas.microsoft.com/office/powerpoint/2010/main" val="3552746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Brad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What’s your elevator speech?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a:t>
            </a:r>
            <a:r>
              <a:rPr lang="en-US" sz="1200" b="0" i="0" kern="1200" baseline="0" dirty="0">
                <a:solidFill>
                  <a:schemeClr val="tx1"/>
                </a:solidFill>
                <a:effectLst/>
                <a:latin typeface="+mn-lt"/>
                <a:ea typeface="+mn-ea"/>
                <a:cs typeface="+mn-cs"/>
              </a:rPr>
              <a:t> do you say when someone asks you what Records Management is or Information Governance or ARMA?  Deer in the headlights?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Do you have an elevator speech?  Are you proud of your career?  Or do you just laugh it off with a joke?</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PROUD</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Information is THE key to everything that everyone else does at their job and without that they couldn’t be.  Remember that.</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baseline="0" dirty="0">
                <a:solidFill>
                  <a:schemeClr val="tx1"/>
                </a:solidFill>
                <a:effectLst/>
                <a:latin typeface="+mn-lt"/>
                <a:ea typeface="+mn-ea"/>
                <a:cs typeface="+mn-cs"/>
              </a:rPr>
              <a:t>Give folks a few minutes to jot down their speech, look back on slide 3 as well.  Challenge folks to finish this exercise as homework!</a:t>
            </a:r>
          </a:p>
          <a:p>
            <a:pPr marL="171450" indent="-171450">
              <a:buFont typeface="Arial" panose="020B0604020202020204" pitchFamily="34" charset="0"/>
              <a:buChar char="•"/>
            </a:pPr>
            <a:endParaRPr lang="en-US" sz="1200" b="1"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baseline="0" dirty="0">
                <a:solidFill>
                  <a:schemeClr val="tx1"/>
                </a:solidFill>
                <a:effectLst/>
                <a:latin typeface="+mn-lt"/>
                <a:ea typeface="+mn-ea"/>
                <a:cs typeface="+mn-cs"/>
              </a:rPr>
              <a:t>Information Governance, </a:t>
            </a:r>
            <a:r>
              <a:rPr lang="en-US" sz="1200" b="0" i="0" kern="1200" baseline="0" dirty="0">
                <a:solidFill>
                  <a:schemeClr val="tx1"/>
                </a:solidFill>
                <a:effectLst/>
                <a:latin typeface="+mn-lt"/>
                <a:ea typeface="+mn-ea"/>
                <a:cs typeface="+mn-cs"/>
              </a:rPr>
              <a:t>or IG:  the set of multi-disciplinary structures, policies, procedures, processes and controls implemented to manage information at an enterprise level, supporting an organization’s immediate and future regulatory, legal, risk, environmental and operational requirements.  </a:t>
            </a:r>
            <a:r>
              <a:rPr lang="en-US" sz="1200" b="1" i="0" u="sng" kern="1200" baseline="0" dirty="0">
                <a:solidFill>
                  <a:schemeClr val="tx1"/>
                </a:solidFill>
                <a:effectLst/>
                <a:latin typeface="+mn-lt"/>
                <a:ea typeface="+mn-ea"/>
                <a:cs typeface="+mn-cs"/>
              </a:rPr>
              <a:t>Shorter version:  </a:t>
            </a:r>
            <a:r>
              <a:rPr lang="en-US" sz="1200" b="0" i="0" kern="1200" baseline="0" dirty="0">
                <a:solidFill>
                  <a:schemeClr val="tx1"/>
                </a:solidFill>
                <a:effectLst/>
                <a:latin typeface="+mn-lt"/>
                <a:ea typeface="+mn-ea"/>
                <a:cs typeface="+mn-cs"/>
              </a:rPr>
              <a:t>All encompassing coordination of all organization Information.  Making sure consistency in information from all departments.</a:t>
            </a:r>
          </a:p>
          <a:p>
            <a:pPr marL="171450" indent="-171450">
              <a:buFont typeface="Arial" panose="020B0604020202020204" pitchFamily="34" charset="0"/>
              <a:buChar char="•"/>
            </a:pPr>
            <a:r>
              <a:rPr lang="en-US" sz="1200" b="1" i="0" kern="1200" baseline="0" dirty="0">
                <a:solidFill>
                  <a:schemeClr val="tx1"/>
                </a:solidFill>
                <a:effectLst/>
                <a:latin typeface="+mn-lt"/>
                <a:ea typeface="+mn-ea"/>
                <a:cs typeface="+mn-cs"/>
              </a:rPr>
              <a:t>Records Management:</a:t>
            </a:r>
            <a:r>
              <a:rPr lang="en-US" sz="1200" b="0" i="0" kern="1200" baseline="0" dirty="0">
                <a:solidFill>
                  <a:schemeClr val="tx1"/>
                </a:solidFill>
                <a:effectLst/>
                <a:latin typeface="+mn-lt"/>
                <a:ea typeface="+mn-ea"/>
                <a:cs typeface="+mn-cs"/>
              </a:rPr>
              <a:t> the professional practice of managing the records of an organization throughout their life cycle, from the time they are created to their eventual disposition.  </a:t>
            </a:r>
            <a:r>
              <a:rPr lang="en-US" sz="1200" b="1" i="0" u="sng" kern="1200" baseline="0" dirty="0">
                <a:solidFill>
                  <a:schemeClr val="tx1"/>
                </a:solidFill>
                <a:effectLst/>
                <a:latin typeface="+mn-lt"/>
                <a:ea typeface="+mn-ea"/>
                <a:cs typeface="+mn-cs"/>
              </a:rPr>
              <a:t>Shorter Version:  </a:t>
            </a:r>
            <a:r>
              <a:rPr lang="en-US" sz="1200" b="0" i="0" kern="1200" baseline="0" dirty="0">
                <a:solidFill>
                  <a:schemeClr val="tx1"/>
                </a:solidFill>
                <a:effectLst/>
                <a:latin typeface="+mn-lt"/>
                <a:ea typeface="+mn-ea"/>
                <a:cs typeface="+mn-cs"/>
              </a:rPr>
              <a:t>The act of managing the information (policy and procedure)</a:t>
            </a:r>
          </a:p>
          <a:p>
            <a:pPr marL="171450" indent="-171450">
              <a:buFont typeface="Arial" panose="020B0604020202020204" pitchFamily="34" charset="0"/>
              <a:buChar char="•"/>
            </a:pPr>
            <a:r>
              <a:rPr lang="en-US" sz="1200" b="1" i="0" kern="1200" baseline="0" dirty="0">
                <a:solidFill>
                  <a:schemeClr val="tx1"/>
                </a:solidFill>
                <a:effectLst/>
                <a:latin typeface="+mn-lt"/>
                <a:ea typeface="+mn-ea"/>
                <a:cs typeface="+mn-cs"/>
              </a:rPr>
              <a:t>ARMA: </a:t>
            </a:r>
            <a:r>
              <a:rPr lang="en-US" sz="1200" b="0" i="0" kern="1200" baseline="0" dirty="0">
                <a:solidFill>
                  <a:schemeClr val="tx1"/>
                </a:solidFill>
                <a:effectLst/>
                <a:latin typeface="+mn-lt"/>
                <a:ea typeface="+mn-ea"/>
                <a:cs typeface="+mn-cs"/>
              </a:rPr>
              <a:t> ARMA International is a not-for-profit professional association for records and information managers and related industry practitioners and vendors.  The Association provides educational opportunities and educational publications covering the principles of records management.  It is also known worldwide for its standards and guidelines.  </a:t>
            </a:r>
            <a:r>
              <a:rPr lang="en-US" sz="1200" b="1" i="0" u="sng" kern="1200" baseline="0" dirty="0">
                <a:solidFill>
                  <a:schemeClr val="tx1"/>
                </a:solidFill>
                <a:effectLst/>
                <a:latin typeface="+mn-lt"/>
                <a:ea typeface="+mn-ea"/>
                <a:cs typeface="+mn-cs"/>
              </a:rPr>
              <a:t>Shorter Version:  </a:t>
            </a:r>
            <a:r>
              <a:rPr lang="en-US" sz="1200" b="0" i="0" kern="1200" baseline="0" dirty="0">
                <a:solidFill>
                  <a:schemeClr val="tx1"/>
                </a:solidFill>
                <a:effectLst/>
                <a:latin typeface="+mn-lt"/>
                <a:ea typeface="+mn-ea"/>
                <a:cs typeface="+mn-cs"/>
              </a:rPr>
              <a:t>ARMA is a community of professionals that provides standards, guidelines and educational opportunities to those in the Records and Information Management profession</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In order to elevate our profession, we all have to be PROUD of what we do</a:t>
            </a:r>
          </a:p>
          <a:p>
            <a:pPr marL="171450" indent="-171450">
              <a:buFont typeface="Arial" panose="020B0604020202020204" pitchFamily="34" charset="0"/>
              <a:buChar char="•"/>
            </a:pPr>
            <a:r>
              <a:rPr lang="en-US" sz="1200" b="1" i="0" kern="1200" baseline="0" dirty="0">
                <a:solidFill>
                  <a:schemeClr val="tx1"/>
                </a:solidFill>
                <a:effectLst/>
                <a:latin typeface="+mn-lt"/>
                <a:ea typeface="+mn-ea"/>
                <a:cs typeface="+mn-cs"/>
              </a:rPr>
              <a:t>We must remember that information is the KEY to everything any organization does, and therefore we are indispensable as a profession!</a:t>
            </a:r>
          </a:p>
        </p:txBody>
      </p:sp>
      <p:sp>
        <p:nvSpPr>
          <p:cNvPr id="4" name="Slide Number Placeholder 3"/>
          <p:cNvSpPr>
            <a:spLocks noGrp="1"/>
          </p:cNvSpPr>
          <p:nvPr>
            <p:ph type="sldNum" sz="quarter" idx="10"/>
          </p:nvPr>
        </p:nvSpPr>
        <p:spPr/>
        <p:txBody>
          <a:bodyPr/>
          <a:lstStyle/>
          <a:p>
            <a:pPr defTabSz="465887">
              <a:defRPr/>
            </a:pPr>
            <a:fld id="{4CCCE67D-F62D-4BC3-8407-CFFFF8045E00}" type="slidenum">
              <a:rPr lang="en-US" smtClean="0">
                <a:solidFill>
                  <a:prstClr val="black"/>
                </a:solidFill>
              </a:rPr>
              <a:pPr defTabSz="465887">
                <a:defRPr/>
              </a:pPr>
              <a:t>8</a:t>
            </a:fld>
            <a:endParaRPr lang="en-US">
              <a:solidFill>
                <a:prstClr val="black"/>
              </a:solidFill>
            </a:endParaRPr>
          </a:p>
        </p:txBody>
      </p:sp>
    </p:spTree>
    <p:extLst>
      <p:ext uri="{BB962C8B-B14F-4D97-AF65-F5344CB8AC3E}">
        <p14:creationId xmlns:p14="http://schemas.microsoft.com/office/powerpoint/2010/main" val="14439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Brad (this is</a:t>
            </a:r>
            <a:r>
              <a:rPr lang="en-US" sz="1200" b="0" i="0" kern="1200" baseline="0" dirty="0">
                <a:solidFill>
                  <a:schemeClr val="tx1"/>
                </a:solidFill>
                <a:effectLst/>
                <a:latin typeface="+mn-lt"/>
                <a:ea typeface="+mn-ea"/>
                <a:cs typeface="+mn-cs"/>
              </a:rPr>
              <a:t> my own quote!)</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Why do we not have the fortitude to stand up for our professions and really make a move toward the table.</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One reason is because many of our professional duties have been mixed up and confused with those of IT.  </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In many organizations, IT is an acronym, that like ARMA, that has become its own noun without needing to know the acronymic values.  </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We have been mistakenly placed under the umbrella of IT and our positions governed by those individuals whose knowledge revolves around how to stand up a server or roll out the next edition of Windows and not around how information should be governed or coordinated among departments – for example – a firm exists that has multiple systems all capturing information a different way among various departments.  None of which speak to the others… </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I am not by any means belittling what IT does because we all know that we would not have the infrastructures on which to build our policy and procedure without IT.  </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But is IT where the functionality of governing and managing corporate information should lie?  This has been the subject of much debate.</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465887">
              <a:defRPr/>
            </a:pPr>
            <a:fld id="{4CCCE67D-F62D-4BC3-8407-CFFFF8045E00}" type="slidenum">
              <a:rPr lang="en-US" smtClean="0">
                <a:solidFill>
                  <a:prstClr val="black"/>
                </a:solidFill>
              </a:rPr>
              <a:pPr defTabSz="465887">
                <a:defRPr/>
              </a:pPr>
              <a:t>9</a:t>
            </a:fld>
            <a:endParaRPr lang="en-US">
              <a:solidFill>
                <a:prstClr val="black"/>
              </a:solidFill>
            </a:endParaRPr>
          </a:p>
        </p:txBody>
      </p:sp>
    </p:spTree>
    <p:extLst>
      <p:ext uri="{BB962C8B-B14F-4D97-AF65-F5344CB8AC3E}">
        <p14:creationId xmlns:p14="http://schemas.microsoft.com/office/powerpoint/2010/main" val="367413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7820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737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31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4953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txBody>
          <a:bodyPr vert="horz" lIns="91434" tIns="45718" rIns="91434" bIns="45718" rtlCol="0" anchor="ctr">
            <a:noAutofit/>
          </a:bodyPr>
          <a:lstStyle>
            <a:lvl1pPr algn="ctr" defTabSz="914400" rtl="0" eaLnBrk="1" latinLnBrk="0" hangingPunct="1">
              <a:spcBef>
                <a:spcPct val="0"/>
              </a:spcBef>
              <a:buNone/>
              <a:defRPr sz="3600" b="1" kern="1200">
                <a:solidFill>
                  <a:schemeClr val="bg1"/>
                </a:solidFill>
                <a:effectLst>
                  <a:outerShdw blurRad="50800" dist="50800" dir="5400000" algn="ctr" rotWithShape="0">
                    <a:srgbClr val="000000">
                      <a:alpha val="14000"/>
                    </a:srgbClr>
                  </a:outerShdw>
                </a:effectLst>
                <a:latin typeface="+mj-lt"/>
                <a:ea typeface="+mj-ea"/>
                <a:cs typeface="+mj-cs"/>
              </a:defRPr>
            </a:lvl1pPr>
          </a:lstStyle>
          <a:p>
            <a:pPr marL="228584" algn="l" fontAlgn="auto">
              <a:spcAft>
                <a:spcPts val="0"/>
              </a:spcAft>
            </a:pPr>
            <a:endParaRPr lang="en-US" sz="4800" dirty="0"/>
          </a:p>
        </p:txBody>
      </p:sp>
      <p:sp>
        <p:nvSpPr>
          <p:cNvPr id="9" name="Rectangle 8"/>
          <p:cNvSpPr/>
          <p:nvPr userDrawn="1"/>
        </p:nvSpPr>
        <p:spPr>
          <a:xfrm>
            <a:off x="0" y="4781253"/>
            <a:ext cx="9144000" cy="1717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endParaRPr lang="en-US" sz="1900" dirty="0"/>
          </a:p>
        </p:txBody>
      </p:sp>
      <p:sp>
        <p:nvSpPr>
          <p:cNvPr id="2" name="Title 1"/>
          <p:cNvSpPr>
            <a:spLocks noGrp="1"/>
          </p:cNvSpPr>
          <p:nvPr>
            <p:ph type="ctrTitle" hasCustomPrompt="1"/>
          </p:nvPr>
        </p:nvSpPr>
        <p:spPr>
          <a:xfrm>
            <a:off x="200027" y="990603"/>
            <a:ext cx="8728956" cy="1470025"/>
          </a:xfrm>
          <a:prstGeom prst="rect">
            <a:avLst/>
          </a:prstGeom>
        </p:spPr>
        <p:txBody>
          <a:bodyPr anchor="b"/>
          <a:lstStyle>
            <a:lvl1pPr algn="l">
              <a:defRPr lang="en-US" sz="5500" b="1" kern="1200" baseline="0" dirty="0">
                <a:solidFill>
                  <a:schemeClr val="bg1"/>
                </a:solidFill>
                <a:effectLst>
                  <a:outerShdw blurRad="50800" dist="50800" dir="5400000" algn="ctr" rotWithShape="0">
                    <a:srgbClr val="000000">
                      <a:alpha val="14000"/>
                    </a:srgbClr>
                  </a:outerShdw>
                </a:effectLst>
                <a:latin typeface="+mj-lt"/>
                <a:ea typeface="+mj-ea"/>
                <a:cs typeface="+mj-cs"/>
              </a:defRPr>
            </a:lvl1pPr>
          </a:lstStyle>
          <a:p>
            <a:r>
              <a:rPr lang="en-US" dirty="0"/>
              <a:t>Title Text Goes Here</a:t>
            </a:r>
          </a:p>
        </p:txBody>
      </p:sp>
      <p:sp>
        <p:nvSpPr>
          <p:cNvPr id="3" name="Subtitle 2"/>
          <p:cNvSpPr>
            <a:spLocks noGrp="1"/>
          </p:cNvSpPr>
          <p:nvPr>
            <p:ph type="subTitle" idx="1" hasCustomPrompt="1"/>
          </p:nvPr>
        </p:nvSpPr>
        <p:spPr>
          <a:xfrm>
            <a:off x="202848" y="2458139"/>
            <a:ext cx="8726133" cy="457200"/>
          </a:xfrm>
          <a:prstGeom prst="rect">
            <a:avLst/>
          </a:prstGeom>
        </p:spPr>
        <p:txBody>
          <a:bodyPr>
            <a:normAutofit/>
          </a:bodyPr>
          <a:lstStyle>
            <a:lvl1pPr marL="0" indent="0" algn="l" defTabSz="914332" rtl="0" eaLnBrk="1" fontAlgn="auto" latinLnBrk="0" hangingPunct="1">
              <a:spcBef>
                <a:spcPct val="20000"/>
              </a:spcBef>
              <a:spcAft>
                <a:spcPts val="0"/>
              </a:spcAft>
              <a:buFont typeface="Courier New" panose="02070309020205020404" pitchFamily="49" charset="0"/>
              <a:buNone/>
              <a:defRPr lang="en-US" sz="2400" b="0" kern="1200" dirty="0">
                <a:solidFill>
                  <a:schemeClr val="bg1">
                    <a:lumMod val="95000"/>
                  </a:schemeClr>
                </a:solidFill>
                <a:effectLst>
                  <a:outerShdw blurRad="50800" dist="50800" dir="5400000" algn="ctr" rotWithShape="0">
                    <a:srgbClr val="000000">
                      <a:alpha val="14000"/>
                    </a:srgbClr>
                  </a:outerShdw>
                </a:effectLst>
                <a:latin typeface="+mj-lt"/>
                <a:ea typeface="+mn-ea"/>
                <a:cs typeface="Arial" panose="020B0604020202020204" pitchFamily="34" charset="0"/>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en-US" dirty="0"/>
              <a:t>Subtitle Text Goes Here</a:t>
            </a:r>
          </a:p>
        </p:txBody>
      </p:sp>
      <p:sp>
        <p:nvSpPr>
          <p:cNvPr id="16" name="Text Placeholder 15"/>
          <p:cNvSpPr>
            <a:spLocks noGrp="1"/>
          </p:cNvSpPr>
          <p:nvPr>
            <p:ph type="body" sz="quarter" idx="11" hasCustomPrompt="1"/>
          </p:nvPr>
        </p:nvSpPr>
        <p:spPr>
          <a:xfrm>
            <a:off x="342900" y="5422900"/>
            <a:ext cx="5257800" cy="547688"/>
          </a:xfrm>
          <a:prstGeom prst="rect">
            <a:avLst/>
          </a:prstGeom>
        </p:spPr>
        <p:txBody>
          <a:bodyPr>
            <a:noAutofit/>
          </a:bodyPr>
          <a:lstStyle>
            <a:lvl1pPr marL="0" indent="0" algn="l" defTabSz="914332" rtl="0" eaLnBrk="1" latinLnBrk="0" hangingPunct="1">
              <a:spcBef>
                <a:spcPts val="0"/>
              </a:spcBef>
              <a:buFont typeface="Courier New" panose="02070309020205020404" pitchFamily="49" charset="0"/>
              <a:buNone/>
              <a:defRPr lang="en-US" sz="1600" b="0" kern="1200" dirty="0" smtClean="0">
                <a:solidFill>
                  <a:schemeClr val="tx1"/>
                </a:solidFill>
                <a:latin typeface="+mj-lt"/>
                <a:ea typeface="+mn-ea"/>
                <a:cs typeface="+mn-cs"/>
              </a:defRPr>
            </a:lvl1pPr>
            <a:lvl2pPr marL="0" indent="0" algn="l" defTabSz="914332" rtl="0" eaLnBrk="1" latinLnBrk="0" hangingPunct="1">
              <a:spcBef>
                <a:spcPts val="0"/>
              </a:spcBef>
              <a:buFont typeface="Courier New" panose="02070309020205020404" pitchFamily="49" charset="0"/>
              <a:buNone/>
              <a:defRPr lang="en-US" sz="2000" b="1" kern="1200" baseline="0" dirty="0" smtClean="0">
                <a:solidFill>
                  <a:schemeClr val="tx1"/>
                </a:solidFill>
                <a:latin typeface="+mj-lt"/>
                <a:ea typeface="+mn-ea"/>
                <a:cs typeface="+mn-cs"/>
              </a:defRPr>
            </a:lvl2pPr>
          </a:lstStyle>
          <a:p>
            <a:pPr lvl="0"/>
            <a:r>
              <a:rPr lang="en-US" dirty="0"/>
              <a:t>Presented By</a:t>
            </a:r>
          </a:p>
          <a:p>
            <a:pPr lvl="1"/>
            <a:r>
              <a:rPr lang="en-US" dirty="0"/>
              <a:t>Presenter Name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0" y="5334000"/>
            <a:ext cx="3253544" cy="1149664"/>
          </a:xfrm>
          <a:prstGeom prst="rect">
            <a:avLst/>
          </a:prstGeom>
        </p:spPr>
      </p:pic>
      <p:pic>
        <p:nvPicPr>
          <p:cNvPr id="17" name="Picture 16"/>
          <p:cNvPicPr>
            <a:picLocks noChangeAspect="1"/>
          </p:cNvPicPr>
          <p:nvPr userDrawn="1"/>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00325" y="4114800"/>
            <a:ext cx="426720" cy="426720"/>
          </a:xfrm>
          <a:prstGeom prst="rect">
            <a:avLst/>
          </a:prstGeom>
        </p:spPr>
      </p:pic>
      <p:pic>
        <p:nvPicPr>
          <p:cNvPr id="18" name="Picture 17"/>
          <p:cNvPicPr>
            <a:picLocks noChangeAspect="1"/>
          </p:cNvPicPr>
          <p:nvPr userDrawn="1"/>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841851" y="4109975"/>
            <a:ext cx="426720" cy="426720"/>
          </a:xfrm>
          <a:prstGeom prst="rect">
            <a:avLst/>
          </a:prstGeom>
        </p:spPr>
      </p:pic>
    </p:spTree>
    <p:extLst>
      <p:ext uri="{BB962C8B-B14F-4D97-AF65-F5344CB8AC3E}">
        <p14:creationId xmlns:p14="http://schemas.microsoft.com/office/powerpoint/2010/main" val="2059125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7200" y="1676401"/>
            <a:ext cx="8229600" cy="4525963"/>
          </a:xfrm>
          <a:prstGeom prst="rect">
            <a:avLst/>
          </a:prstGeom>
        </p:spPr>
        <p:txBody>
          <a:bodyPr>
            <a:normAutofit/>
          </a:bodyPr>
          <a:lstStyle>
            <a:lvl1pPr marL="342874" indent="-342874">
              <a:spcBef>
                <a:spcPts val="600"/>
              </a:spcBef>
              <a:buClr>
                <a:schemeClr val="accent2"/>
              </a:buClr>
              <a:buFont typeface="Century Gothic" panose="020B0502020202020204" pitchFamily="34" charset="0"/>
              <a:buChar char="►"/>
              <a:defRPr sz="1900">
                <a:latin typeface="+mj-lt"/>
              </a:defRPr>
            </a:lvl1pPr>
            <a:lvl2pPr marL="742895" indent="-285730">
              <a:spcBef>
                <a:spcPts val="600"/>
              </a:spcBef>
              <a:buClr>
                <a:schemeClr val="accent2"/>
              </a:buClr>
              <a:buFont typeface="Century Gothic" panose="020B0502020202020204" pitchFamily="34" charset="0"/>
              <a:buChar char="►"/>
              <a:defRPr sz="1600">
                <a:latin typeface="+mj-lt"/>
              </a:defRPr>
            </a:lvl2pPr>
            <a:lvl3pPr marL="1142914" indent="-228584">
              <a:spcBef>
                <a:spcPts val="600"/>
              </a:spcBef>
              <a:buClr>
                <a:schemeClr val="accent2"/>
              </a:buClr>
              <a:buFont typeface="Century Gothic" panose="020B0502020202020204" pitchFamily="34" charset="0"/>
              <a:buChar char="►"/>
              <a:defRPr sz="1500">
                <a:latin typeface="+mj-lt"/>
              </a:defRPr>
            </a:lvl3pPr>
            <a:lvl4pPr marL="1600080" indent="-228584">
              <a:spcBef>
                <a:spcPts val="600"/>
              </a:spcBef>
              <a:buClr>
                <a:schemeClr val="accent2"/>
              </a:buClr>
              <a:buFont typeface="Century Gothic" panose="020B0502020202020204" pitchFamily="34" charset="0"/>
              <a:buChar char="►"/>
              <a:defRPr sz="1200">
                <a:latin typeface="+mj-lt"/>
              </a:defRPr>
            </a:lvl4pPr>
            <a:lvl5pPr marL="2057247" indent="-228584">
              <a:spcBef>
                <a:spcPts val="600"/>
              </a:spcBef>
              <a:buClr>
                <a:schemeClr val="accent2"/>
              </a:buClr>
              <a:buFont typeface="Century Gothic" panose="020B0502020202020204" pitchFamily="34" charset="0"/>
              <a:buChar char="►"/>
              <a:defRPr sz="12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p:cNvSpPr>
            <a:spLocks noGrp="1"/>
          </p:cNvSpPr>
          <p:nvPr>
            <p:ph type="title"/>
          </p:nvPr>
        </p:nvSpPr>
        <p:spPr>
          <a:xfrm>
            <a:off x="355599" y="466700"/>
            <a:ext cx="7886700" cy="738664"/>
          </a:xfrm>
          <a:prstGeom prst="rect">
            <a:avLst/>
          </a:prstGeom>
          <a:noFill/>
          <a:effectLst/>
        </p:spPr>
        <p:txBody>
          <a:bodyPr rtlCol="0" anchor="ctr">
            <a:spAutoFit/>
          </a:bodyPr>
          <a:lstStyle>
            <a:lvl1pPr algn="l">
              <a:defRPr lang="en-US" sz="4000" cap="none" spc="0">
                <a:ln w="0"/>
                <a:solidFill>
                  <a:schemeClr val="bg1"/>
                </a:solidFill>
                <a:effectLst>
                  <a:outerShdw blurRad="152400" dist="38100" dir="5400000" algn="t" rotWithShape="0">
                    <a:prstClr val="black">
                      <a:alpha val="40000"/>
                    </a:prstClr>
                  </a:outerShdw>
                </a:effectLst>
                <a:latin typeface="+mj-lt"/>
                <a:ea typeface="+mn-ea"/>
                <a:cs typeface="+mn-cs"/>
              </a:defRPr>
            </a:lvl1pPr>
          </a:lstStyle>
          <a:p>
            <a:pPr lvl="0" algn="l" fontAlgn="auto">
              <a:spcAft>
                <a:spcPts val="0"/>
              </a:spcAft>
            </a:pPr>
            <a:r>
              <a:rPr lang="en-US" dirty="0"/>
              <a:t>Click to edit Master title style</a:t>
            </a:r>
          </a:p>
        </p:txBody>
      </p:sp>
      <p:sp>
        <p:nvSpPr>
          <p:cNvPr id="17" name="Rectangle 16"/>
          <p:cNvSpPr/>
          <p:nvPr userDrawn="1"/>
        </p:nvSpPr>
        <p:spPr>
          <a:xfrm>
            <a:off x="0" y="6746918"/>
            <a:ext cx="9144000" cy="1290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endParaRPr lang="en-US" sz="1900" dirty="0"/>
          </a:p>
        </p:txBody>
      </p:sp>
    </p:spTree>
    <p:extLst>
      <p:ext uri="{BB962C8B-B14F-4D97-AF65-F5344CB8AC3E}">
        <p14:creationId xmlns:p14="http://schemas.microsoft.com/office/powerpoint/2010/main" val="2701675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255177"/>
            <a:ext cx="7924800" cy="1150683"/>
          </a:xfrm>
          <a:prstGeom prst="rect">
            <a:avLst/>
          </a:prstGeom>
          <a:gradFill>
            <a:gsLst>
              <a:gs pos="0">
                <a:schemeClr val="accent5"/>
              </a:gs>
              <a:gs pos="76000">
                <a:schemeClr val="accent1"/>
              </a:gs>
              <a:gs pos="97000">
                <a:schemeClr val="accent1"/>
              </a:gs>
            </a:gsLst>
            <a:path path="circle">
              <a:fillToRect r="100000" b="100000"/>
            </a:path>
          </a:gradFill>
          <a:ln w="952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lvl="0"/>
            <a:endParaRPr lang="en-US" sz="1900" dirty="0"/>
          </a:p>
        </p:txBody>
      </p:sp>
      <p:sp>
        <p:nvSpPr>
          <p:cNvPr id="15" name="Content Placeholder 2"/>
          <p:cNvSpPr>
            <a:spLocks noGrp="1"/>
          </p:cNvSpPr>
          <p:nvPr>
            <p:ph idx="1"/>
          </p:nvPr>
        </p:nvSpPr>
        <p:spPr>
          <a:xfrm>
            <a:off x="457200" y="1676401"/>
            <a:ext cx="4041648" cy="4525963"/>
          </a:xfrm>
          <a:prstGeom prst="rect">
            <a:avLst/>
          </a:prstGeom>
        </p:spPr>
        <p:txBody>
          <a:bodyPr>
            <a:normAutofit/>
          </a:bodyPr>
          <a:lstStyle>
            <a:lvl1pPr marL="342874" indent="-342874">
              <a:spcBef>
                <a:spcPts val="600"/>
              </a:spcBef>
              <a:buClr>
                <a:schemeClr val="accent2"/>
              </a:buClr>
              <a:buFont typeface="Century Gothic" panose="020B0502020202020204" pitchFamily="34" charset="0"/>
              <a:buChar char="►"/>
              <a:defRPr sz="1900">
                <a:latin typeface="+mj-lt"/>
              </a:defRPr>
            </a:lvl1pPr>
            <a:lvl2pPr marL="742895" indent="-285730">
              <a:spcBef>
                <a:spcPts val="600"/>
              </a:spcBef>
              <a:buClr>
                <a:schemeClr val="accent2"/>
              </a:buClr>
              <a:buFont typeface="Century Gothic" panose="020B0502020202020204" pitchFamily="34" charset="0"/>
              <a:buChar char="►"/>
              <a:defRPr sz="1600">
                <a:latin typeface="+mj-lt"/>
              </a:defRPr>
            </a:lvl2pPr>
            <a:lvl3pPr marL="1142914" indent="-228584">
              <a:spcBef>
                <a:spcPts val="600"/>
              </a:spcBef>
              <a:buClr>
                <a:schemeClr val="accent2"/>
              </a:buClr>
              <a:buFont typeface="Century Gothic" panose="020B0502020202020204" pitchFamily="34" charset="0"/>
              <a:buChar char="►"/>
              <a:defRPr sz="1500">
                <a:latin typeface="+mj-lt"/>
              </a:defRPr>
            </a:lvl3pPr>
            <a:lvl4pPr marL="1600080" indent="-228584">
              <a:spcBef>
                <a:spcPts val="600"/>
              </a:spcBef>
              <a:buClr>
                <a:schemeClr val="accent2"/>
              </a:buClr>
              <a:buFont typeface="Century Gothic" panose="020B0502020202020204" pitchFamily="34" charset="0"/>
              <a:buChar char="►"/>
              <a:defRPr sz="1200">
                <a:latin typeface="+mj-lt"/>
              </a:defRPr>
            </a:lvl4pPr>
            <a:lvl5pPr marL="2057247" indent="-228584">
              <a:spcBef>
                <a:spcPts val="600"/>
              </a:spcBef>
              <a:buClr>
                <a:schemeClr val="accent2"/>
              </a:buClr>
              <a:buFont typeface="Century Gothic" panose="020B0502020202020204" pitchFamily="34" charset="0"/>
              <a:buChar char="►"/>
              <a:defRPr sz="12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p:cNvSpPr>
            <a:spLocks noGrp="1"/>
          </p:cNvSpPr>
          <p:nvPr>
            <p:ph type="title"/>
          </p:nvPr>
        </p:nvSpPr>
        <p:spPr>
          <a:xfrm>
            <a:off x="355599" y="466700"/>
            <a:ext cx="7886700" cy="738664"/>
          </a:xfrm>
          <a:prstGeom prst="rect">
            <a:avLst/>
          </a:prstGeom>
          <a:noFill/>
          <a:effectLst/>
        </p:spPr>
        <p:txBody>
          <a:bodyPr rtlCol="0" anchor="ctr">
            <a:spAutoFit/>
          </a:bodyPr>
          <a:lstStyle>
            <a:lvl1pPr algn="l">
              <a:defRPr lang="en-US" sz="4000" cap="none" spc="0">
                <a:ln w="0"/>
                <a:solidFill>
                  <a:schemeClr val="bg1"/>
                </a:solidFill>
                <a:effectLst>
                  <a:outerShdw blurRad="152400" dist="38100" dir="5400000" algn="t" rotWithShape="0">
                    <a:prstClr val="black">
                      <a:alpha val="40000"/>
                    </a:prstClr>
                  </a:outerShdw>
                </a:effectLst>
                <a:latin typeface="+mj-lt"/>
                <a:ea typeface="+mn-ea"/>
                <a:cs typeface="+mn-cs"/>
              </a:defRPr>
            </a:lvl1pPr>
          </a:lstStyle>
          <a:p>
            <a:pPr lvl="0" algn="l" fontAlgn="auto">
              <a:spcAft>
                <a:spcPts val="0"/>
              </a:spcAft>
            </a:pPr>
            <a:r>
              <a:rPr lang="en-US" dirty="0"/>
              <a:t>Click to edit Master title style</a:t>
            </a:r>
          </a:p>
        </p:txBody>
      </p:sp>
      <p:sp>
        <p:nvSpPr>
          <p:cNvPr id="9" name="Rounded Rectangle 8"/>
          <p:cNvSpPr/>
          <p:nvPr userDrawn="1"/>
        </p:nvSpPr>
        <p:spPr>
          <a:xfrm>
            <a:off x="7123409" y="131849"/>
            <a:ext cx="1874059" cy="1350361"/>
          </a:xfrm>
          <a:prstGeom prst="roundRect">
            <a:avLst/>
          </a:prstGeom>
          <a:solidFill>
            <a:schemeClr val="bg1"/>
          </a:solidFill>
          <a:ln>
            <a:solidFill>
              <a:schemeClr val="bg2">
                <a:lumMod val="60000"/>
                <a:lumOff val="40000"/>
              </a:schemeClr>
            </a:solidFill>
          </a:ln>
          <a:effectLst>
            <a:innerShdw blurRad="292100">
              <a:schemeClr val="bg1">
                <a:lumMod val="85000"/>
                <a:alpha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anchor="ctr"/>
          <a:lstStyle/>
          <a:p>
            <a:pPr algn="ctr">
              <a:defRPr/>
            </a:pPr>
            <a:r>
              <a:rPr lang="en-US" sz="1900" dirty="0"/>
              <a:t>/</a:t>
            </a:r>
          </a:p>
        </p:txBody>
      </p:sp>
      <p:sp>
        <p:nvSpPr>
          <p:cNvPr id="17" name="Rectangle 16"/>
          <p:cNvSpPr/>
          <p:nvPr userDrawn="1"/>
        </p:nvSpPr>
        <p:spPr>
          <a:xfrm>
            <a:off x="0" y="6746918"/>
            <a:ext cx="9144000" cy="1290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endParaRPr lang="en-US" sz="1900" dirty="0"/>
          </a:p>
        </p:txBody>
      </p:sp>
      <p:sp>
        <p:nvSpPr>
          <p:cNvPr id="14" name="Content Placeholder 2"/>
          <p:cNvSpPr>
            <a:spLocks noGrp="1"/>
          </p:cNvSpPr>
          <p:nvPr>
            <p:ph idx="10"/>
          </p:nvPr>
        </p:nvSpPr>
        <p:spPr>
          <a:xfrm>
            <a:off x="4648200" y="1676401"/>
            <a:ext cx="4038600" cy="4525963"/>
          </a:xfrm>
          <a:prstGeom prst="rect">
            <a:avLst/>
          </a:prstGeom>
        </p:spPr>
        <p:txBody>
          <a:bodyPr>
            <a:normAutofit/>
          </a:bodyPr>
          <a:lstStyle>
            <a:lvl1pPr marL="342874" indent="-342874">
              <a:spcBef>
                <a:spcPts val="600"/>
              </a:spcBef>
              <a:buClr>
                <a:schemeClr val="accent2"/>
              </a:buClr>
              <a:buFont typeface="Century Gothic" panose="020B0502020202020204" pitchFamily="34" charset="0"/>
              <a:buChar char="►"/>
              <a:defRPr sz="1900">
                <a:latin typeface="+mj-lt"/>
              </a:defRPr>
            </a:lvl1pPr>
            <a:lvl2pPr marL="742895" indent="-285730">
              <a:spcBef>
                <a:spcPts val="600"/>
              </a:spcBef>
              <a:buClr>
                <a:schemeClr val="accent2"/>
              </a:buClr>
              <a:buFont typeface="Century Gothic" panose="020B0502020202020204" pitchFamily="34" charset="0"/>
              <a:buChar char="►"/>
              <a:defRPr sz="1600">
                <a:latin typeface="+mj-lt"/>
              </a:defRPr>
            </a:lvl2pPr>
            <a:lvl3pPr marL="1142914" indent="-228584">
              <a:spcBef>
                <a:spcPts val="600"/>
              </a:spcBef>
              <a:buClr>
                <a:schemeClr val="accent2"/>
              </a:buClr>
              <a:buFont typeface="Century Gothic" panose="020B0502020202020204" pitchFamily="34" charset="0"/>
              <a:buChar char="►"/>
              <a:defRPr sz="1500">
                <a:latin typeface="+mj-lt"/>
              </a:defRPr>
            </a:lvl3pPr>
            <a:lvl4pPr marL="1600080" indent="-228584">
              <a:spcBef>
                <a:spcPts val="600"/>
              </a:spcBef>
              <a:buClr>
                <a:schemeClr val="accent2"/>
              </a:buClr>
              <a:buFont typeface="Century Gothic" panose="020B0502020202020204" pitchFamily="34" charset="0"/>
              <a:buChar char="►"/>
              <a:defRPr sz="1200">
                <a:latin typeface="+mj-lt"/>
              </a:defRPr>
            </a:lvl4pPr>
            <a:lvl5pPr marL="2057247" indent="-228584">
              <a:spcBef>
                <a:spcPts val="600"/>
              </a:spcBef>
              <a:buClr>
                <a:schemeClr val="accent2"/>
              </a:buClr>
              <a:buFont typeface="Century Gothic" panose="020B0502020202020204" pitchFamily="34" charset="0"/>
              <a:buChar char="►"/>
              <a:defRPr sz="12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3717" t="13096" r="69930" b="11793"/>
          <a:stretch/>
        </p:blipFill>
        <p:spPr>
          <a:xfrm>
            <a:off x="7620000" y="270078"/>
            <a:ext cx="1010856" cy="1018079"/>
          </a:xfrm>
          <a:prstGeom prst="rect">
            <a:avLst/>
          </a:prstGeom>
        </p:spPr>
      </p:pic>
    </p:spTree>
    <p:extLst>
      <p:ext uri="{BB962C8B-B14F-4D97-AF65-F5344CB8AC3E}">
        <p14:creationId xmlns:p14="http://schemas.microsoft.com/office/powerpoint/2010/main" val="2188581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Custom Layout">
    <p:bg>
      <p:bgPr>
        <a:solidFill>
          <a:schemeClr val="accent3"/>
        </a:solid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779777" y="2185760"/>
            <a:ext cx="7480051" cy="1421928"/>
          </a:xfrm>
        </p:spPr>
        <p:txBody>
          <a:bodyPr anchor="b"/>
          <a:lstStyle>
            <a:lvl1pPr algn="l">
              <a:defRPr sz="6000">
                <a:ln>
                  <a:noFill/>
                </a:ln>
                <a:solidFill>
                  <a:schemeClr val="bg1"/>
                </a:solidFill>
                <a:effectLst>
                  <a:outerShdw blurRad="50800" dist="38100" dir="5400000" algn="t" rotWithShape="0">
                    <a:prstClr val="black">
                      <a:alpha val="15000"/>
                    </a:prstClr>
                  </a:outerShdw>
                </a:effectLst>
              </a:defRPr>
            </a:lvl1pPr>
          </a:lstStyle>
          <a:p>
            <a:r>
              <a:rPr lang="en-US" dirty="0"/>
              <a:t>SECTION TITLE</a:t>
            </a:r>
            <a:endParaRPr lang="en-GB" dirty="0"/>
          </a:p>
        </p:txBody>
      </p:sp>
      <p:sp>
        <p:nvSpPr>
          <p:cNvPr id="6" name="Text Placeholder 5"/>
          <p:cNvSpPr>
            <a:spLocks noGrp="1"/>
          </p:cNvSpPr>
          <p:nvPr>
            <p:ph type="body" sz="quarter" idx="15" hasCustomPrompt="1"/>
          </p:nvPr>
        </p:nvSpPr>
        <p:spPr>
          <a:xfrm>
            <a:off x="2810036" y="3513564"/>
            <a:ext cx="7161049" cy="631825"/>
          </a:xfrm>
        </p:spPr>
        <p:txBody>
          <a:bodyPr/>
          <a:lstStyle>
            <a:lvl1pPr marL="0" indent="0">
              <a:buFontTx/>
              <a:buNone/>
              <a:defRPr sz="1500" b="0">
                <a:latin typeface="+mj-lt"/>
                <a:cs typeface="Arial" panose="020B0604020202020204" pitchFamily="34" charset="0"/>
              </a:defRPr>
            </a:lvl1pPr>
            <a:lvl2pPr marL="342874" indent="0">
              <a:buFontTx/>
              <a:buNone/>
              <a:defRPr/>
            </a:lvl2pPr>
            <a:lvl3pPr marL="685750" indent="0">
              <a:buFontTx/>
              <a:buNone/>
              <a:defRPr/>
            </a:lvl3pPr>
            <a:lvl4pPr marL="1028624" indent="0">
              <a:buFontTx/>
              <a:buNone/>
              <a:defRPr/>
            </a:lvl4pPr>
            <a:lvl5pPr marL="1371498" indent="0">
              <a:buFontTx/>
              <a:buNone/>
              <a:defRPr/>
            </a:lvl5pPr>
          </a:lstStyle>
          <a:p>
            <a:pPr lvl="0"/>
            <a:r>
              <a:rPr lang="en-US" dirty="0"/>
              <a:t>Section detail text can be placed here…</a:t>
            </a:r>
          </a:p>
        </p:txBody>
      </p:sp>
      <p:sp>
        <p:nvSpPr>
          <p:cNvPr id="7" name="Text Placeholder 6"/>
          <p:cNvSpPr>
            <a:spLocks noGrp="1"/>
          </p:cNvSpPr>
          <p:nvPr>
            <p:ph type="body" sz="quarter" idx="13" hasCustomPrompt="1"/>
          </p:nvPr>
        </p:nvSpPr>
        <p:spPr>
          <a:xfrm>
            <a:off x="450149" y="2018587"/>
            <a:ext cx="1926431" cy="2398143"/>
          </a:xfrm>
          <a:solidFill>
            <a:schemeClr val="accent1"/>
          </a:solidFill>
        </p:spPr>
        <p:txBody>
          <a:bodyPr tIns="182866">
            <a:noAutofit/>
          </a:bodyPr>
          <a:lstStyle>
            <a:lvl1pPr marL="0" indent="0" algn="ctr">
              <a:buNone/>
              <a:defRPr sz="12500" b="1">
                <a:solidFill>
                  <a:schemeClr val="bg1"/>
                </a:solidFill>
                <a:latin typeface="+mj-lt"/>
              </a:defRPr>
            </a:lvl1pPr>
          </a:lstStyle>
          <a:p>
            <a:pPr lvl="0"/>
            <a:r>
              <a:rPr lang="en-GB" dirty="0"/>
              <a:t>#</a:t>
            </a:r>
          </a:p>
        </p:txBody>
      </p:sp>
      <p:sp>
        <p:nvSpPr>
          <p:cNvPr id="5" name="Rectangle 4"/>
          <p:cNvSpPr/>
          <p:nvPr userDrawn="1"/>
        </p:nvSpPr>
        <p:spPr>
          <a:xfrm>
            <a:off x="0" y="6746918"/>
            <a:ext cx="9144000" cy="1290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endParaRPr lang="en-US" sz="1900" dirty="0"/>
          </a:p>
        </p:txBody>
      </p:sp>
    </p:spTree>
    <p:extLst>
      <p:ext uri="{BB962C8B-B14F-4D97-AF65-F5344CB8AC3E}">
        <p14:creationId xmlns:p14="http://schemas.microsoft.com/office/powerpoint/2010/main" val="387859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69900" y="1676400"/>
            <a:ext cx="4041648" cy="4526280"/>
          </a:xfrm>
        </p:spPr>
        <p:txBody>
          <a:bodyPr/>
          <a:lstStyle/>
          <a:p>
            <a:endParaRPr lang="en-US" dirty="0"/>
          </a:p>
        </p:txBody>
      </p:sp>
      <p:sp>
        <p:nvSpPr>
          <p:cNvPr id="3" name="Rectangle 2"/>
          <p:cNvSpPr/>
          <p:nvPr userDrawn="1"/>
        </p:nvSpPr>
        <p:spPr>
          <a:xfrm>
            <a:off x="0" y="255177"/>
            <a:ext cx="9144000" cy="1150683"/>
          </a:xfrm>
          <a:prstGeom prst="rect">
            <a:avLst/>
          </a:prstGeom>
          <a:gradFill>
            <a:gsLst>
              <a:gs pos="0">
                <a:schemeClr val="accent5"/>
              </a:gs>
              <a:gs pos="76000">
                <a:schemeClr val="accent1"/>
              </a:gs>
              <a:gs pos="97000">
                <a:schemeClr val="accent1"/>
              </a:gs>
            </a:gsLst>
            <a:path path="circle">
              <a:fillToRect r="100000" b="100000"/>
            </a:path>
          </a:gradFill>
          <a:ln w="952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lvl="0"/>
            <a:endParaRPr lang="en-US" sz="1900" dirty="0"/>
          </a:p>
        </p:txBody>
      </p:sp>
      <p:sp>
        <p:nvSpPr>
          <p:cNvPr id="16" name="Title 15"/>
          <p:cNvSpPr>
            <a:spLocks noGrp="1"/>
          </p:cNvSpPr>
          <p:nvPr>
            <p:ph type="title"/>
          </p:nvPr>
        </p:nvSpPr>
        <p:spPr>
          <a:xfrm>
            <a:off x="355599" y="466700"/>
            <a:ext cx="7886700" cy="738664"/>
          </a:xfrm>
          <a:prstGeom prst="rect">
            <a:avLst/>
          </a:prstGeom>
          <a:noFill/>
          <a:effectLst/>
        </p:spPr>
        <p:txBody>
          <a:bodyPr rtlCol="0" anchor="ctr">
            <a:spAutoFit/>
          </a:bodyPr>
          <a:lstStyle>
            <a:lvl1pPr algn="l">
              <a:defRPr lang="en-US" sz="4000" cap="none" spc="0">
                <a:ln w="0"/>
                <a:solidFill>
                  <a:schemeClr val="bg1"/>
                </a:solidFill>
                <a:effectLst>
                  <a:outerShdw blurRad="152400" dist="38100" dir="5400000" algn="t" rotWithShape="0">
                    <a:prstClr val="black">
                      <a:alpha val="40000"/>
                    </a:prstClr>
                  </a:outerShdw>
                </a:effectLst>
                <a:latin typeface="+mj-lt"/>
                <a:ea typeface="+mn-ea"/>
                <a:cs typeface="+mn-cs"/>
              </a:defRPr>
            </a:lvl1pPr>
          </a:lstStyle>
          <a:p>
            <a:pPr lvl="0" algn="l" fontAlgn="auto">
              <a:spcAft>
                <a:spcPts val="0"/>
              </a:spcAft>
            </a:pPr>
            <a:r>
              <a:rPr lang="en-US" dirty="0"/>
              <a:t>Click to edit Master title style</a:t>
            </a:r>
          </a:p>
        </p:txBody>
      </p:sp>
      <p:sp>
        <p:nvSpPr>
          <p:cNvPr id="14" name="Content Placeholder 2"/>
          <p:cNvSpPr>
            <a:spLocks noGrp="1"/>
          </p:cNvSpPr>
          <p:nvPr>
            <p:ph idx="10"/>
          </p:nvPr>
        </p:nvSpPr>
        <p:spPr>
          <a:xfrm>
            <a:off x="4648200" y="1676401"/>
            <a:ext cx="4038600" cy="4525963"/>
          </a:xfrm>
          <a:prstGeom prst="rect">
            <a:avLst/>
          </a:prstGeom>
        </p:spPr>
        <p:txBody>
          <a:bodyPr>
            <a:normAutofit/>
          </a:bodyPr>
          <a:lstStyle>
            <a:lvl1pPr marL="342874" indent="-342874">
              <a:spcBef>
                <a:spcPts val="600"/>
              </a:spcBef>
              <a:buClr>
                <a:schemeClr val="accent2"/>
              </a:buClr>
              <a:buFont typeface="Century Gothic" panose="020B0502020202020204" pitchFamily="34" charset="0"/>
              <a:buChar char="►"/>
              <a:defRPr sz="1900">
                <a:latin typeface="+mj-lt"/>
              </a:defRPr>
            </a:lvl1pPr>
            <a:lvl2pPr marL="742895" indent="-285730">
              <a:spcBef>
                <a:spcPts val="600"/>
              </a:spcBef>
              <a:buClr>
                <a:schemeClr val="accent2"/>
              </a:buClr>
              <a:buFont typeface="Century Gothic" panose="020B0502020202020204" pitchFamily="34" charset="0"/>
              <a:buChar char="►"/>
              <a:defRPr sz="1600">
                <a:latin typeface="+mj-lt"/>
              </a:defRPr>
            </a:lvl2pPr>
            <a:lvl3pPr marL="1142914" indent="-228584">
              <a:spcBef>
                <a:spcPts val="600"/>
              </a:spcBef>
              <a:buClr>
                <a:schemeClr val="accent2"/>
              </a:buClr>
              <a:buFont typeface="Century Gothic" panose="020B0502020202020204" pitchFamily="34" charset="0"/>
              <a:buChar char="►"/>
              <a:defRPr sz="1500">
                <a:latin typeface="+mj-lt"/>
              </a:defRPr>
            </a:lvl3pPr>
            <a:lvl4pPr marL="1600080" indent="-228584">
              <a:spcBef>
                <a:spcPts val="600"/>
              </a:spcBef>
              <a:buClr>
                <a:schemeClr val="accent2"/>
              </a:buClr>
              <a:buFont typeface="Century Gothic" panose="020B0502020202020204" pitchFamily="34" charset="0"/>
              <a:buChar char="►"/>
              <a:defRPr sz="1200">
                <a:latin typeface="+mj-lt"/>
              </a:defRPr>
            </a:lvl4pPr>
            <a:lvl5pPr marL="2057247" indent="-228584">
              <a:spcBef>
                <a:spcPts val="600"/>
              </a:spcBef>
              <a:buClr>
                <a:schemeClr val="accent2"/>
              </a:buClr>
              <a:buFont typeface="Century Gothic" panose="020B0502020202020204" pitchFamily="34" charset="0"/>
              <a:buChar char="►"/>
              <a:defRPr sz="12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ounded Rectangle 7"/>
          <p:cNvSpPr/>
          <p:nvPr userDrawn="1"/>
        </p:nvSpPr>
        <p:spPr>
          <a:xfrm>
            <a:off x="7123409" y="131849"/>
            <a:ext cx="1874059" cy="1350361"/>
          </a:xfrm>
          <a:prstGeom prst="roundRect">
            <a:avLst/>
          </a:prstGeom>
          <a:solidFill>
            <a:schemeClr val="bg1"/>
          </a:solidFill>
          <a:ln>
            <a:solidFill>
              <a:schemeClr val="bg2">
                <a:lumMod val="60000"/>
                <a:lumOff val="40000"/>
              </a:schemeClr>
            </a:solidFill>
          </a:ln>
          <a:effectLst>
            <a:innerShdw blurRad="292100">
              <a:schemeClr val="bg1">
                <a:lumMod val="85000"/>
                <a:alpha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anchor="ctr"/>
          <a:lstStyle/>
          <a:p>
            <a:pPr algn="ctr">
              <a:defRPr/>
            </a:pPr>
            <a:r>
              <a:rPr lang="en-US" sz="1900" dirty="0"/>
              <a:t>/</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17" t="13096" r="69930" b="11793"/>
          <a:stretch/>
        </p:blipFill>
        <p:spPr>
          <a:xfrm>
            <a:off x="7620000" y="270078"/>
            <a:ext cx="1010856" cy="1018079"/>
          </a:xfrm>
          <a:prstGeom prst="rect">
            <a:avLst/>
          </a:prstGeom>
        </p:spPr>
      </p:pic>
    </p:spTree>
    <p:extLst>
      <p:ext uri="{BB962C8B-B14F-4D97-AF65-F5344CB8AC3E}">
        <p14:creationId xmlns:p14="http://schemas.microsoft.com/office/powerpoint/2010/main" val="218537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5C68CB-A217-314F-838C-66A832B62598}" type="datetimeFigureOut">
              <a:rPr lang="en-US" smtClean="0">
                <a:solidFill>
                  <a:prstClr val="black">
                    <a:tint val="75000"/>
                  </a:prstClr>
                </a:solidFill>
              </a:rPr>
              <a:pPr/>
              <a:t>11/27/2017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DD7BDF-8890-9245-8A43-5B2855FCF9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387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5C68CB-A217-314F-838C-66A832B62598}" type="datetimeFigureOut">
              <a:rPr lang="en-US" smtClean="0">
                <a:solidFill>
                  <a:prstClr val="black">
                    <a:tint val="75000"/>
                  </a:prstClr>
                </a:solidFill>
              </a:rPr>
              <a:pPr/>
              <a:t>11/27/2017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DD7BDF-8890-9245-8A43-5B2855FCF9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8037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67" indent="0">
              <a:buNone/>
              <a:defRPr sz="1900">
                <a:solidFill>
                  <a:schemeClr val="tx1">
                    <a:tint val="75000"/>
                  </a:schemeClr>
                </a:solidFill>
              </a:defRPr>
            </a:lvl2pPr>
            <a:lvl3pPr marL="914332" indent="0">
              <a:buNone/>
              <a:defRPr sz="1600">
                <a:solidFill>
                  <a:schemeClr val="tx1">
                    <a:tint val="75000"/>
                  </a:schemeClr>
                </a:solidFill>
              </a:defRPr>
            </a:lvl3pPr>
            <a:lvl4pPr marL="1371498" indent="0">
              <a:buNone/>
              <a:defRPr sz="1500">
                <a:solidFill>
                  <a:schemeClr val="tx1">
                    <a:tint val="75000"/>
                  </a:schemeClr>
                </a:solidFill>
              </a:defRPr>
            </a:lvl4pPr>
            <a:lvl5pPr marL="1828664" indent="0">
              <a:buNone/>
              <a:defRPr sz="1500">
                <a:solidFill>
                  <a:schemeClr val="tx1">
                    <a:tint val="75000"/>
                  </a:schemeClr>
                </a:solidFill>
              </a:defRPr>
            </a:lvl5pPr>
            <a:lvl6pPr marL="2285830" indent="0">
              <a:buNone/>
              <a:defRPr sz="1500">
                <a:solidFill>
                  <a:schemeClr val="tx1">
                    <a:tint val="75000"/>
                  </a:schemeClr>
                </a:solidFill>
              </a:defRPr>
            </a:lvl6pPr>
            <a:lvl7pPr marL="2742994" indent="0">
              <a:buNone/>
              <a:defRPr sz="1500">
                <a:solidFill>
                  <a:schemeClr val="tx1">
                    <a:tint val="75000"/>
                  </a:schemeClr>
                </a:solidFill>
              </a:defRPr>
            </a:lvl7pPr>
            <a:lvl8pPr marL="3200160" indent="0">
              <a:buNone/>
              <a:defRPr sz="1500">
                <a:solidFill>
                  <a:schemeClr val="tx1">
                    <a:tint val="75000"/>
                  </a:schemeClr>
                </a:solidFill>
              </a:defRPr>
            </a:lvl8pPr>
            <a:lvl9pPr marL="3657327"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5C68CB-A217-314F-838C-66A832B62598}" type="datetimeFigureOut">
              <a:rPr lang="en-US" smtClean="0">
                <a:solidFill>
                  <a:prstClr val="black">
                    <a:tint val="75000"/>
                  </a:prstClr>
                </a:solidFill>
              </a:rPr>
              <a:pPr/>
              <a:t>11/27/2017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DD7BDF-8890-9245-8A43-5B2855FCF9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705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6144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5C68CB-A217-314F-838C-66A832B62598}" type="datetimeFigureOut">
              <a:rPr lang="en-US" smtClean="0">
                <a:solidFill>
                  <a:prstClr val="black">
                    <a:tint val="75000"/>
                  </a:prstClr>
                </a:solidFill>
              </a:rPr>
              <a:pPr/>
              <a:t>11/27/2017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9DD7BDF-8890-9245-8A43-5B2855FCF9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2544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3"/>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5C68CB-A217-314F-838C-66A832B62598}" type="datetimeFigureOut">
              <a:rPr lang="en-US" smtClean="0">
                <a:solidFill>
                  <a:prstClr val="black">
                    <a:tint val="75000"/>
                  </a:prstClr>
                </a:solidFill>
              </a:rPr>
              <a:pPr/>
              <a:t>11/27/2017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9DD7BDF-8890-9245-8A43-5B2855FCF9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886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5C68CB-A217-314F-838C-66A832B62598}" type="datetimeFigureOut">
              <a:rPr lang="en-US" smtClean="0">
                <a:solidFill>
                  <a:prstClr val="black">
                    <a:tint val="75000"/>
                  </a:prstClr>
                </a:solidFill>
              </a:rPr>
              <a:pPr/>
              <a:t>11/27/2017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9DD7BDF-8890-9245-8A43-5B2855FCF9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9256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C68CB-A217-314F-838C-66A832B62598}" type="datetimeFigureOut">
              <a:rPr lang="en-US" smtClean="0">
                <a:solidFill>
                  <a:prstClr val="black">
                    <a:tint val="75000"/>
                  </a:prstClr>
                </a:solidFill>
              </a:rPr>
              <a:pPr/>
              <a:t>11/27/2017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9DD7BDF-8890-9245-8A43-5B2855FCF9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6129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3"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500"/>
            </a:lvl1pPr>
            <a:lvl2pPr marL="457167" indent="0">
              <a:buNone/>
              <a:defRPr sz="1200"/>
            </a:lvl2pPr>
            <a:lvl3pPr marL="914332" indent="0">
              <a:buNone/>
              <a:defRPr sz="11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5C68CB-A217-314F-838C-66A832B62598}" type="datetimeFigureOut">
              <a:rPr lang="en-US" smtClean="0">
                <a:solidFill>
                  <a:prstClr val="black">
                    <a:tint val="75000"/>
                  </a:prstClr>
                </a:solidFill>
              </a:rPr>
              <a:pPr/>
              <a:t>11/27/2017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9DD7BDF-8890-9245-8A43-5B2855FCF9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4262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500"/>
            </a:lvl1pPr>
            <a:lvl2pPr marL="457167" indent="0">
              <a:buNone/>
              <a:defRPr sz="1200"/>
            </a:lvl2pPr>
            <a:lvl3pPr marL="914332" indent="0">
              <a:buNone/>
              <a:defRPr sz="11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5C68CB-A217-314F-838C-66A832B62598}" type="datetimeFigureOut">
              <a:rPr lang="en-US" smtClean="0">
                <a:solidFill>
                  <a:prstClr val="black">
                    <a:tint val="75000"/>
                  </a:prstClr>
                </a:solidFill>
              </a:rPr>
              <a:pPr/>
              <a:t>11/27/2017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9DD7BDF-8890-9245-8A43-5B2855FCF9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560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5C68CB-A217-314F-838C-66A832B62598}" type="datetimeFigureOut">
              <a:rPr lang="en-US" smtClean="0">
                <a:solidFill>
                  <a:prstClr val="black">
                    <a:tint val="75000"/>
                  </a:prstClr>
                </a:solidFill>
              </a:rPr>
              <a:pPr/>
              <a:t>11/27/2017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DD7BDF-8890-9245-8A43-5B2855FCF9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2197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5C68CB-A217-314F-838C-66A832B62598}" type="datetimeFigureOut">
              <a:rPr lang="en-US" smtClean="0">
                <a:solidFill>
                  <a:prstClr val="black">
                    <a:tint val="75000"/>
                  </a:prstClr>
                </a:solidFill>
              </a:rPr>
              <a:pPr/>
              <a:t>11/27/2017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DD7BDF-8890-9245-8A43-5B2855FCF9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0766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0368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709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67" indent="0">
              <a:buNone/>
              <a:defRPr sz="1900">
                <a:solidFill>
                  <a:schemeClr val="tx1">
                    <a:tint val="75000"/>
                  </a:schemeClr>
                </a:solidFill>
              </a:defRPr>
            </a:lvl2pPr>
            <a:lvl3pPr marL="914332" indent="0">
              <a:buNone/>
              <a:defRPr sz="1600">
                <a:solidFill>
                  <a:schemeClr val="tx1">
                    <a:tint val="75000"/>
                  </a:schemeClr>
                </a:solidFill>
              </a:defRPr>
            </a:lvl3pPr>
            <a:lvl4pPr marL="1371498" indent="0">
              <a:buNone/>
              <a:defRPr sz="1500">
                <a:solidFill>
                  <a:schemeClr val="tx1">
                    <a:tint val="75000"/>
                  </a:schemeClr>
                </a:solidFill>
              </a:defRPr>
            </a:lvl4pPr>
            <a:lvl5pPr marL="1828664" indent="0">
              <a:buNone/>
              <a:defRPr sz="1500">
                <a:solidFill>
                  <a:schemeClr val="tx1">
                    <a:tint val="75000"/>
                  </a:schemeClr>
                </a:solidFill>
              </a:defRPr>
            </a:lvl5pPr>
            <a:lvl6pPr marL="2285830" indent="0">
              <a:buNone/>
              <a:defRPr sz="1500">
                <a:solidFill>
                  <a:schemeClr val="tx1">
                    <a:tint val="75000"/>
                  </a:schemeClr>
                </a:solidFill>
              </a:defRPr>
            </a:lvl6pPr>
            <a:lvl7pPr marL="2742994" indent="0">
              <a:buNone/>
              <a:defRPr sz="1500">
                <a:solidFill>
                  <a:schemeClr val="tx1">
                    <a:tint val="75000"/>
                  </a:schemeClr>
                </a:solidFill>
              </a:defRPr>
            </a:lvl7pPr>
            <a:lvl8pPr marL="3200160" indent="0">
              <a:buNone/>
              <a:defRPr sz="1500">
                <a:solidFill>
                  <a:schemeClr val="tx1">
                    <a:tint val="75000"/>
                  </a:schemeClr>
                </a:solidFill>
              </a:defRPr>
            </a:lvl8pPr>
            <a:lvl9pPr marL="3657327"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549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3891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0964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9838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1922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6925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343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8590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83288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060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282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3"/>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857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9445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580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3"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500"/>
            </a:lvl1pPr>
            <a:lvl2pPr marL="457167" indent="0">
              <a:buNone/>
              <a:defRPr sz="1200"/>
            </a:lvl2pPr>
            <a:lvl3pPr marL="914332" indent="0">
              <a:buNone/>
              <a:defRPr sz="11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968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500"/>
            </a:lvl1pPr>
            <a:lvl2pPr marL="457167" indent="0">
              <a:buNone/>
              <a:defRPr sz="1200"/>
            </a:lvl2pPr>
            <a:lvl3pPr marL="914332" indent="0">
              <a:buNone/>
              <a:defRPr sz="11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BAC3C5-1C84-FF40-A319-B4A7D94BAB04}" type="datetimeFigureOut">
              <a:rPr lang="en-US" smtClean="0">
                <a:solidFill>
                  <a:prstClr val="black">
                    <a:tint val="75000"/>
                  </a:prstClr>
                </a:solidFill>
              </a:rPr>
              <a:pPr/>
              <a:t>11/27/2017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625F59-3BC5-6046-A090-7030FB0312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001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121912" tIns="60956" rIns="121912" bIns="60956"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121912" tIns="60956" rIns="121912" bIns="609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121912" tIns="60956" rIns="121912" bIns="60956" rtlCol="0" anchor="ctr"/>
          <a:lstStyle>
            <a:lvl1pPr algn="l">
              <a:defRPr sz="1200">
                <a:solidFill>
                  <a:schemeClr val="tx1">
                    <a:tint val="75000"/>
                  </a:schemeClr>
                </a:solidFill>
              </a:defRPr>
            </a:lvl1pPr>
          </a:lstStyle>
          <a:p>
            <a:pPr defTabSz="609555"/>
            <a:fld id="{D1BAC3C5-1C84-FF40-A319-B4A7D94BAB04}" type="datetimeFigureOut">
              <a:rPr lang="en-US" smtClean="0">
                <a:solidFill>
                  <a:prstClr val="black">
                    <a:tint val="75000"/>
                  </a:prstClr>
                </a:solidFill>
              </a:rPr>
              <a:pPr defTabSz="609555"/>
              <a:t>11/27/2017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121912" tIns="60956" rIns="121912" bIns="60956" rtlCol="0" anchor="ctr"/>
          <a:lstStyle>
            <a:lvl1pPr algn="ctr">
              <a:defRPr sz="1200">
                <a:solidFill>
                  <a:schemeClr val="tx1">
                    <a:tint val="75000"/>
                  </a:schemeClr>
                </a:solidFill>
              </a:defRPr>
            </a:lvl1pPr>
          </a:lstStyle>
          <a:p>
            <a:pPr defTabSz="609555"/>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121912" tIns="60956" rIns="121912" bIns="60956" rtlCol="0" anchor="ctr"/>
          <a:lstStyle>
            <a:lvl1pPr algn="r">
              <a:defRPr sz="1200">
                <a:solidFill>
                  <a:schemeClr val="tx1">
                    <a:tint val="75000"/>
                  </a:schemeClr>
                </a:solidFill>
              </a:defRPr>
            </a:lvl1pPr>
          </a:lstStyle>
          <a:p>
            <a:pPr defTabSz="609555"/>
            <a:fld id="{51625F59-3BC5-6046-A090-7030FB031227}" type="slidenum">
              <a:rPr lang="en-US" smtClean="0">
                <a:solidFill>
                  <a:prstClr val="black">
                    <a:tint val="75000"/>
                  </a:prstClr>
                </a:solidFill>
              </a:rPr>
              <a:pPr defTabSz="609555"/>
              <a:t>‹#›</a:t>
            </a:fld>
            <a:endParaRPr lang="en-US" dirty="0">
              <a:solidFill>
                <a:prstClr val="black">
                  <a:tint val="75000"/>
                </a:prstClr>
              </a:solidFill>
            </a:endParaRPr>
          </a:p>
        </p:txBody>
      </p:sp>
    </p:spTree>
    <p:extLst>
      <p:ext uri="{BB962C8B-B14F-4D97-AF65-F5344CB8AC3E}">
        <p14:creationId xmlns:p14="http://schemas.microsoft.com/office/powerpoint/2010/main" val="1374195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457167" rtl="0" eaLnBrk="1" latinLnBrk="0" hangingPunct="1">
        <a:spcBef>
          <a:spcPct val="0"/>
        </a:spcBef>
        <a:buNone/>
        <a:defRPr sz="4400" kern="1200">
          <a:solidFill>
            <a:schemeClr val="tx1"/>
          </a:solidFill>
          <a:latin typeface="+mj-lt"/>
          <a:ea typeface="+mj-ea"/>
          <a:cs typeface="+mj-cs"/>
        </a:defRPr>
      </a:lvl1pPr>
    </p:titleStyle>
    <p:bodyStyle>
      <a:lvl1pPr marL="342874" indent="-342874" algn="l" defTabSz="457167" rtl="0" eaLnBrk="1" latinLnBrk="0" hangingPunct="1">
        <a:spcBef>
          <a:spcPct val="20000"/>
        </a:spcBef>
        <a:buFont typeface="Arial"/>
        <a:buChar char="•"/>
        <a:defRPr sz="3200" kern="1200">
          <a:solidFill>
            <a:schemeClr val="tx1"/>
          </a:solidFill>
          <a:latin typeface="+mn-lt"/>
          <a:ea typeface="+mn-ea"/>
          <a:cs typeface="+mn-cs"/>
        </a:defRPr>
      </a:lvl1pPr>
      <a:lvl2pPr marL="742895" indent="-285730" algn="l" defTabSz="457167" rtl="0" eaLnBrk="1" latinLnBrk="0" hangingPunct="1">
        <a:spcBef>
          <a:spcPct val="20000"/>
        </a:spcBef>
        <a:buFont typeface="Arial"/>
        <a:buChar char="–"/>
        <a:defRPr sz="2800" kern="1200">
          <a:solidFill>
            <a:schemeClr val="tx1"/>
          </a:solidFill>
          <a:latin typeface="+mn-lt"/>
          <a:ea typeface="+mn-ea"/>
          <a:cs typeface="+mn-cs"/>
        </a:defRPr>
      </a:lvl2pPr>
      <a:lvl3pPr marL="1142914" indent="-228584" algn="l" defTabSz="457167" rtl="0" eaLnBrk="1" latinLnBrk="0" hangingPunct="1">
        <a:spcBef>
          <a:spcPct val="20000"/>
        </a:spcBef>
        <a:buFont typeface="Arial"/>
        <a:buChar char="•"/>
        <a:defRPr sz="2400" kern="1200">
          <a:solidFill>
            <a:schemeClr val="tx1"/>
          </a:solidFill>
          <a:latin typeface="+mn-lt"/>
          <a:ea typeface="+mn-ea"/>
          <a:cs typeface="+mn-cs"/>
        </a:defRPr>
      </a:lvl3pPr>
      <a:lvl4pPr marL="1600080" indent="-228584" algn="l" defTabSz="457167" rtl="0" eaLnBrk="1" latinLnBrk="0" hangingPunct="1">
        <a:spcBef>
          <a:spcPct val="20000"/>
        </a:spcBef>
        <a:buFont typeface="Arial"/>
        <a:buChar char="–"/>
        <a:defRPr sz="2000" kern="1200">
          <a:solidFill>
            <a:schemeClr val="tx1"/>
          </a:solidFill>
          <a:latin typeface="+mn-lt"/>
          <a:ea typeface="+mn-ea"/>
          <a:cs typeface="+mn-cs"/>
        </a:defRPr>
      </a:lvl4pPr>
      <a:lvl5pPr marL="2057247" indent="-228584" algn="l" defTabSz="457167" rtl="0" eaLnBrk="1" latinLnBrk="0" hangingPunct="1">
        <a:spcBef>
          <a:spcPct val="20000"/>
        </a:spcBef>
        <a:buFont typeface="Arial"/>
        <a:buChar char="»"/>
        <a:defRPr sz="2000" kern="1200">
          <a:solidFill>
            <a:schemeClr val="tx1"/>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885910" indent="-228584" algn="l" defTabSz="45716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121912" tIns="60956" rIns="121912" bIns="60956"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121912" tIns="60956" rIns="121912" bIns="609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121912" tIns="60956" rIns="121912" bIns="60956" rtlCol="0" anchor="ctr"/>
          <a:lstStyle>
            <a:lvl1pPr algn="l">
              <a:defRPr sz="1200">
                <a:solidFill>
                  <a:schemeClr val="tx1">
                    <a:tint val="75000"/>
                  </a:schemeClr>
                </a:solidFill>
              </a:defRPr>
            </a:lvl1pPr>
          </a:lstStyle>
          <a:p>
            <a:pPr defTabSz="609555"/>
            <a:fld id="{115C68CB-A217-314F-838C-66A832B62598}" type="datetimeFigureOut">
              <a:rPr lang="en-US" smtClean="0">
                <a:solidFill>
                  <a:prstClr val="black">
                    <a:tint val="75000"/>
                  </a:prstClr>
                </a:solidFill>
              </a:rPr>
              <a:pPr defTabSz="609555"/>
              <a:t>11/27/2017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121912" tIns="60956" rIns="121912" bIns="60956" rtlCol="0" anchor="ctr"/>
          <a:lstStyle>
            <a:lvl1pPr algn="ctr">
              <a:defRPr sz="1200">
                <a:solidFill>
                  <a:schemeClr val="tx1">
                    <a:tint val="75000"/>
                  </a:schemeClr>
                </a:solidFill>
              </a:defRPr>
            </a:lvl1pPr>
          </a:lstStyle>
          <a:p>
            <a:pPr defTabSz="609555"/>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121912" tIns="60956" rIns="121912" bIns="60956" rtlCol="0" anchor="ctr"/>
          <a:lstStyle>
            <a:lvl1pPr algn="r">
              <a:defRPr sz="1200">
                <a:solidFill>
                  <a:schemeClr val="tx1">
                    <a:tint val="75000"/>
                  </a:schemeClr>
                </a:solidFill>
              </a:defRPr>
            </a:lvl1pPr>
          </a:lstStyle>
          <a:p>
            <a:pPr defTabSz="609555"/>
            <a:fld id="{19DD7BDF-8890-9245-8A43-5B2855FCF997}" type="slidenum">
              <a:rPr lang="en-US" smtClean="0">
                <a:solidFill>
                  <a:prstClr val="black">
                    <a:tint val="75000"/>
                  </a:prstClr>
                </a:solidFill>
              </a:rPr>
              <a:pPr defTabSz="609555"/>
              <a:t>‹#›</a:t>
            </a:fld>
            <a:endParaRPr lang="en-US" dirty="0">
              <a:solidFill>
                <a:prstClr val="black">
                  <a:tint val="75000"/>
                </a:prstClr>
              </a:solidFill>
            </a:endParaRPr>
          </a:p>
        </p:txBody>
      </p:sp>
    </p:spTree>
    <p:extLst>
      <p:ext uri="{BB962C8B-B14F-4D97-AF65-F5344CB8AC3E}">
        <p14:creationId xmlns:p14="http://schemas.microsoft.com/office/powerpoint/2010/main" val="21175999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57167" rtl="0" eaLnBrk="1" latinLnBrk="0" hangingPunct="1">
        <a:spcBef>
          <a:spcPct val="0"/>
        </a:spcBef>
        <a:buNone/>
        <a:defRPr sz="4400" kern="1200">
          <a:solidFill>
            <a:schemeClr val="tx1"/>
          </a:solidFill>
          <a:latin typeface="+mj-lt"/>
          <a:ea typeface="+mj-ea"/>
          <a:cs typeface="+mj-cs"/>
        </a:defRPr>
      </a:lvl1pPr>
    </p:titleStyle>
    <p:bodyStyle>
      <a:lvl1pPr marL="342874" indent="-342874" algn="l" defTabSz="457167" rtl="0" eaLnBrk="1" latinLnBrk="0" hangingPunct="1">
        <a:spcBef>
          <a:spcPct val="20000"/>
        </a:spcBef>
        <a:buFont typeface="Arial"/>
        <a:buChar char="•"/>
        <a:defRPr sz="3200" kern="1200">
          <a:solidFill>
            <a:schemeClr val="tx1"/>
          </a:solidFill>
          <a:latin typeface="+mn-lt"/>
          <a:ea typeface="+mn-ea"/>
          <a:cs typeface="+mn-cs"/>
        </a:defRPr>
      </a:lvl1pPr>
      <a:lvl2pPr marL="742895" indent="-285730" algn="l" defTabSz="457167" rtl="0" eaLnBrk="1" latinLnBrk="0" hangingPunct="1">
        <a:spcBef>
          <a:spcPct val="20000"/>
        </a:spcBef>
        <a:buFont typeface="Arial"/>
        <a:buChar char="–"/>
        <a:defRPr sz="2800" kern="1200">
          <a:solidFill>
            <a:schemeClr val="tx1"/>
          </a:solidFill>
          <a:latin typeface="+mn-lt"/>
          <a:ea typeface="+mn-ea"/>
          <a:cs typeface="+mn-cs"/>
        </a:defRPr>
      </a:lvl2pPr>
      <a:lvl3pPr marL="1142914" indent="-228584" algn="l" defTabSz="457167" rtl="0" eaLnBrk="1" latinLnBrk="0" hangingPunct="1">
        <a:spcBef>
          <a:spcPct val="20000"/>
        </a:spcBef>
        <a:buFont typeface="Arial"/>
        <a:buChar char="•"/>
        <a:defRPr sz="2400" kern="1200">
          <a:solidFill>
            <a:schemeClr val="tx1"/>
          </a:solidFill>
          <a:latin typeface="+mn-lt"/>
          <a:ea typeface="+mn-ea"/>
          <a:cs typeface="+mn-cs"/>
        </a:defRPr>
      </a:lvl3pPr>
      <a:lvl4pPr marL="1600080" indent="-228584" algn="l" defTabSz="457167" rtl="0" eaLnBrk="1" latinLnBrk="0" hangingPunct="1">
        <a:spcBef>
          <a:spcPct val="20000"/>
        </a:spcBef>
        <a:buFont typeface="Arial"/>
        <a:buChar char="–"/>
        <a:defRPr sz="2000" kern="1200">
          <a:solidFill>
            <a:schemeClr val="tx1"/>
          </a:solidFill>
          <a:latin typeface="+mn-lt"/>
          <a:ea typeface="+mn-ea"/>
          <a:cs typeface="+mn-cs"/>
        </a:defRPr>
      </a:lvl4pPr>
      <a:lvl5pPr marL="2057247" indent="-228584" algn="l" defTabSz="457167" rtl="0" eaLnBrk="1" latinLnBrk="0" hangingPunct="1">
        <a:spcBef>
          <a:spcPct val="20000"/>
        </a:spcBef>
        <a:buFont typeface="Arial"/>
        <a:buChar char="»"/>
        <a:defRPr sz="2000" kern="1200">
          <a:solidFill>
            <a:schemeClr val="tx1"/>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885910" indent="-228584" algn="l" defTabSz="45716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121917" tIns="60958" rIns="121917" bIns="60958"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121917" tIns="60958" rIns="121917" bIns="609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121917" tIns="60958" rIns="121917" bIns="60958" rtlCol="0" anchor="ctr"/>
          <a:lstStyle>
            <a:lvl1pPr algn="l">
              <a:defRPr sz="1200">
                <a:solidFill>
                  <a:schemeClr val="tx1">
                    <a:tint val="75000"/>
                  </a:schemeClr>
                </a:solidFill>
              </a:defRPr>
            </a:lvl1pPr>
          </a:lstStyle>
          <a:p>
            <a:pPr defTabSz="609585"/>
            <a:fld id="{D1BAC3C5-1C84-FF40-A319-B4A7D94BAB04}" type="datetimeFigureOut">
              <a:rPr lang="en-US" smtClean="0">
                <a:solidFill>
                  <a:prstClr val="black">
                    <a:tint val="75000"/>
                  </a:prstClr>
                </a:solidFill>
              </a:rPr>
              <a:pPr defTabSz="609585"/>
              <a:t>11/27/2017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121917" tIns="60958" rIns="121917" bIns="60958" rtlCol="0" anchor="ctr"/>
          <a:lstStyle>
            <a:lvl1pPr algn="ctr">
              <a:defRPr sz="1200">
                <a:solidFill>
                  <a:schemeClr val="tx1">
                    <a:tint val="75000"/>
                  </a:schemeClr>
                </a:solidFill>
              </a:defRPr>
            </a:lvl1pPr>
          </a:lstStyle>
          <a:p>
            <a:pPr defTabSz="609585"/>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121917" tIns="60958" rIns="121917" bIns="60958" rtlCol="0" anchor="ctr"/>
          <a:lstStyle>
            <a:lvl1pPr algn="r">
              <a:defRPr sz="1200">
                <a:solidFill>
                  <a:schemeClr val="tx1">
                    <a:tint val="75000"/>
                  </a:schemeClr>
                </a:solidFill>
              </a:defRPr>
            </a:lvl1pPr>
          </a:lstStyle>
          <a:p>
            <a:pPr defTabSz="609585"/>
            <a:fld id="{51625F59-3BC5-6046-A090-7030FB031227}" type="slidenum">
              <a:rPr lang="en-US" smtClean="0">
                <a:solidFill>
                  <a:prstClr val="black">
                    <a:tint val="75000"/>
                  </a:prstClr>
                </a:solidFill>
              </a:rPr>
              <a:pPr defTabSz="609585"/>
              <a:t>‹#›</a:t>
            </a:fld>
            <a:endParaRPr lang="en-US" dirty="0">
              <a:solidFill>
                <a:prstClr val="black">
                  <a:tint val="75000"/>
                </a:prstClr>
              </a:solidFill>
            </a:endParaRPr>
          </a:p>
        </p:txBody>
      </p:sp>
    </p:spTree>
    <p:extLst>
      <p:ext uri="{BB962C8B-B14F-4D97-AF65-F5344CB8AC3E}">
        <p14:creationId xmlns:p14="http://schemas.microsoft.com/office/powerpoint/2010/main" val="359129972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amp;ehk=x30AUpbyWqqFkrngrLEMWg&amp;r=0&amp;pid=OfficeInsert"/><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6200" y="1524000"/>
            <a:ext cx="4648200" cy="2554545"/>
          </a:xfrm>
          <a:prstGeom prst="rect">
            <a:avLst/>
          </a:prstGeom>
          <a:noFill/>
        </p:spPr>
        <p:txBody>
          <a:bodyPr wrap="square" rtlCol="0">
            <a:spAutoFit/>
          </a:bodyPr>
          <a:lstStyle/>
          <a:p>
            <a:r>
              <a:rPr lang="en-US" sz="4000" dirty="0">
                <a:effectLst>
                  <a:outerShdw blurRad="38100" dist="38100" dir="2700000" algn="tl">
                    <a:srgbClr val="000000">
                      <a:alpha val="43137"/>
                    </a:srgbClr>
                  </a:outerShdw>
                </a:effectLst>
              </a:rPr>
              <a:t>Elevating the Records Management Profession With ARMA At Your side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91" y="4267200"/>
            <a:ext cx="1081109" cy="1001027"/>
          </a:xfrm>
          <a:prstGeom prst="rect">
            <a:avLst/>
          </a:prstGeom>
        </p:spPr>
      </p:pic>
    </p:spTree>
    <p:extLst>
      <p:ext uri="{BB962C8B-B14F-4D97-AF65-F5344CB8AC3E}">
        <p14:creationId xmlns:p14="http://schemas.microsoft.com/office/powerpoint/2010/main" val="205101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1514" y="1225344"/>
            <a:ext cx="3363686" cy="1569660"/>
          </a:xfrm>
          <a:prstGeom prst="rect">
            <a:avLst/>
          </a:prstGeom>
          <a:noFill/>
        </p:spPr>
        <p:txBody>
          <a:bodyPr wrap="square" rtlCol="0">
            <a:spAutoFit/>
          </a:bodyPr>
          <a:lstStyle/>
          <a:p>
            <a:r>
              <a:rPr lang="en-US" sz="3200" dirty="0">
                <a:solidFill>
                  <a:schemeClr val="bg1"/>
                </a:solidFill>
              </a:rPr>
              <a:t>THE DEBATE:  </a:t>
            </a:r>
          </a:p>
          <a:p>
            <a:r>
              <a:rPr lang="en-US" sz="3200" dirty="0">
                <a:solidFill>
                  <a:schemeClr val="bg1"/>
                </a:solidFill>
              </a:rPr>
              <a:t>Who is in Charge of the INFO?</a:t>
            </a:r>
          </a:p>
        </p:txBody>
      </p:sp>
      <p:sp>
        <p:nvSpPr>
          <p:cNvPr id="8" name="Down Arrow 7"/>
          <p:cNvSpPr/>
          <p:nvPr/>
        </p:nvSpPr>
        <p:spPr>
          <a:xfrm>
            <a:off x="4648200" y="2967023"/>
            <a:ext cx="1143000" cy="12573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009900" y="1871677"/>
            <a:ext cx="4419600" cy="769441"/>
          </a:xfrm>
          <a:prstGeom prst="rect">
            <a:avLst/>
          </a:prstGeom>
          <a:noFill/>
        </p:spPr>
        <p:txBody>
          <a:bodyPr wrap="square" rtlCol="0">
            <a:spAutoFit/>
          </a:bodyPr>
          <a:lstStyle/>
          <a:p>
            <a:pPr algn="ctr"/>
            <a:r>
              <a:rPr lang="en-US" sz="4400" b="1" dirty="0">
                <a:solidFill>
                  <a:schemeClr val="bg1"/>
                </a:solidFill>
              </a:rPr>
              <a:t>1980’s</a:t>
            </a:r>
          </a:p>
        </p:txBody>
      </p:sp>
      <p:sp>
        <p:nvSpPr>
          <p:cNvPr id="11" name="TextBox 10"/>
          <p:cNvSpPr txBox="1"/>
          <p:nvPr/>
        </p:nvSpPr>
        <p:spPr>
          <a:xfrm>
            <a:off x="2743200" y="4572000"/>
            <a:ext cx="5181600" cy="769441"/>
          </a:xfrm>
          <a:prstGeom prst="rect">
            <a:avLst/>
          </a:prstGeom>
          <a:noFill/>
        </p:spPr>
        <p:txBody>
          <a:bodyPr wrap="square" rtlCol="0">
            <a:spAutoFit/>
          </a:bodyPr>
          <a:lstStyle/>
          <a:p>
            <a:pPr algn="ctr"/>
            <a:r>
              <a:rPr lang="en-US" sz="4400" b="1" dirty="0">
                <a:solidFill>
                  <a:schemeClr val="bg1"/>
                </a:solidFill>
              </a:rPr>
              <a:t>2017</a:t>
            </a:r>
          </a:p>
        </p:txBody>
      </p:sp>
      <p:sp>
        <p:nvSpPr>
          <p:cNvPr id="12" name="Multiply 11"/>
          <p:cNvSpPr/>
          <p:nvPr/>
        </p:nvSpPr>
        <p:spPr>
          <a:xfrm>
            <a:off x="4781550" y="5341441"/>
            <a:ext cx="1104900" cy="1295400"/>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69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repeatCount="indefinite" fill="hold" grpId="0" nodeType="clickEffect">
                                  <p:stCondLst>
                                    <p:cond delay="0"/>
                                  </p:stCondLst>
                                  <p:endCondLst>
                                    <p:cond evt="onNext" delay="0">
                                      <p:tgtEl>
                                        <p:sldTgt/>
                                      </p:tgtEl>
                                    </p:cond>
                                  </p:end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762000"/>
            <a:ext cx="5715000" cy="5715000"/>
          </a:xfrm>
          <a:prstGeom prst="rect">
            <a:avLst/>
          </a:prstGeom>
        </p:spPr>
      </p:pic>
      <p:sp>
        <p:nvSpPr>
          <p:cNvPr id="4" name="TextBox 3"/>
          <p:cNvSpPr txBox="1"/>
          <p:nvPr/>
        </p:nvSpPr>
        <p:spPr>
          <a:xfrm>
            <a:off x="3343275" y="2588940"/>
            <a:ext cx="2362200" cy="384721"/>
          </a:xfrm>
          <a:prstGeom prst="rect">
            <a:avLst/>
          </a:prstGeom>
          <a:noFill/>
        </p:spPr>
        <p:txBody>
          <a:bodyPr wrap="square" rtlCol="0">
            <a:spAutoFit/>
          </a:bodyPr>
          <a:lstStyle/>
          <a:p>
            <a:pPr algn="ctr"/>
            <a:r>
              <a:rPr lang="en-US" dirty="0">
                <a:solidFill>
                  <a:schemeClr val="bg1"/>
                </a:solidFill>
              </a:rPr>
              <a:t>INTRODUCING</a:t>
            </a:r>
          </a:p>
        </p:txBody>
      </p:sp>
      <p:sp>
        <p:nvSpPr>
          <p:cNvPr id="5" name="TextBox 4"/>
          <p:cNvSpPr txBox="1"/>
          <p:nvPr/>
        </p:nvSpPr>
        <p:spPr>
          <a:xfrm>
            <a:off x="3267075" y="2971800"/>
            <a:ext cx="2514600" cy="830997"/>
          </a:xfrm>
          <a:prstGeom prst="rect">
            <a:avLst/>
          </a:prstGeom>
          <a:noFill/>
        </p:spPr>
        <p:txBody>
          <a:bodyPr wrap="square" rtlCol="0">
            <a:spAutoFit/>
          </a:bodyPr>
          <a:lstStyle/>
          <a:p>
            <a:pPr algn="ctr"/>
            <a:r>
              <a:rPr lang="en-US" sz="4800" dirty="0">
                <a:solidFill>
                  <a:schemeClr val="bg1"/>
                </a:solidFill>
              </a:rPr>
              <a:t>The CIGO</a:t>
            </a:r>
          </a:p>
        </p:txBody>
      </p:sp>
    </p:spTree>
    <p:extLst>
      <p:ext uri="{BB962C8B-B14F-4D97-AF65-F5344CB8AC3E}">
        <p14:creationId xmlns:p14="http://schemas.microsoft.com/office/powerpoint/2010/main" val="422939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42" presetClass="exit" presetSubtype="0" fill="hold" grpId="1" nodeType="afterEffect">
                                  <p:stCondLst>
                                    <p:cond delay="0"/>
                                  </p:stCondLst>
                                  <p:childTnLst>
                                    <p:animEffect transition="out" filter="fade">
                                      <p:cBhvr>
                                        <p:cTn id="9" dur="250"/>
                                        <p:tgtEl>
                                          <p:spTgt spid="4">
                                            <p:txEl>
                                              <p:pRg st="0" end="0"/>
                                            </p:txEl>
                                          </p:spTgt>
                                        </p:tgtEl>
                                      </p:cBhvr>
                                    </p:animEffect>
                                    <p:anim calcmode="lin" valueType="num">
                                      <p:cBhvr>
                                        <p:cTn id="10" dur="250"/>
                                        <p:tgtEl>
                                          <p:spTgt spid="4">
                                            <p:txEl>
                                              <p:pRg st="0" end="0"/>
                                            </p:txEl>
                                          </p:spTgt>
                                        </p:tgtEl>
                                        <p:attrNameLst>
                                          <p:attrName>ppt_x</p:attrName>
                                        </p:attrNameLst>
                                      </p:cBhvr>
                                      <p:tavLst>
                                        <p:tav tm="0">
                                          <p:val>
                                            <p:strVal val="ppt_x"/>
                                          </p:val>
                                        </p:tav>
                                        <p:tav tm="100000">
                                          <p:val>
                                            <p:strVal val="ppt_x"/>
                                          </p:val>
                                        </p:tav>
                                      </p:tavLst>
                                    </p:anim>
                                    <p:anim calcmode="lin" valueType="num">
                                      <p:cBhvr>
                                        <p:cTn id="11" dur="250"/>
                                        <p:tgtEl>
                                          <p:spTgt spid="4">
                                            <p:txEl>
                                              <p:pRg st="0" end="0"/>
                                            </p:txEl>
                                          </p:spTgt>
                                        </p:tgtEl>
                                        <p:attrNameLst>
                                          <p:attrName>ppt_y</p:attrName>
                                        </p:attrNameLst>
                                      </p:cBhvr>
                                      <p:tavLst>
                                        <p:tav tm="0">
                                          <p:val>
                                            <p:strVal val="ppt_y"/>
                                          </p:val>
                                        </p:tav>
                                        <p:tav tm="100000">
                                          <p:val>
                                            <p:strVal val="ppt_y+.1"/>
                                          </p:val>
                                        </p:tav>
                                      </p:tavLst>
                                    </p:anim>
                                    <p:set>
                                      <p:cBhvr>
                                        <p:cTn id="12" dur="1" fill="hold">
                                          <p:stCondLst>
                                            <p:cond delay="249"/>
                                          </p:stCondLst>
                                        </p:cTn>
                                        <p:tgtEl>
                                          <p:spTgt spid="4">
                                            <p:txEl>
                                              <p:pRg st="0" end="0"/>
                                            </p:txEl>
                                          </p:spTgt>
                                        </p:tgtEl>
                                        <p:attrNameLst>
                                          <p:attrName>style.visibility</p:attrName>
                                        </p:attrNameLst>
                                      </p:cBhvr>
                                      <p:to>
                                        <p:strVal val="hidden"/>
                                      </p:to>
                                    </p:set>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1219200"/>
            <a:ext cx="6629400" cy="769441"/>
          </a:xfrm>
          <a:prstGeom prst="rect">
            <a:avLst/>
          </a:prstGeom>
          <a:noFill/>
        </p:spPr>
        <p:txBody>
          <a:bodyPr wrap="square" rtlCol="0">
            <a:spAutoFit/>
          </a:bodyPr>
          <a:lstStyle/>
          <a:p>
            <a:r>
              <a:rPr lang="en-US" sz="4400" dirty="0">
                <a:solidFill>
                  <a:schemeClr val="bg1"/>
                </a:solidFill>
              </a:rPr>
              <a:t>WHY CIGO?</a:t>
            </a:r>
          </a:p>
        </p:txBody>
      </p:sp>
      <p:sp>
        <p:nvSpPr>
          <p:cNvPr id="6" name="TextBox 5"/>
          <p:cNvSpPr txBox="1"/>
          <p:nvPr/>
        </p:nvSpPr>
        <p:spPr>
          <a:xfrm>
            <a:off x="990600" y="2438400"/>
            <a:ext cx="7239000" cy="1554272"/>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1"/>
                </a:solidFill>
              </a:rPr>
              <a:t>Information Focused Leadership</a:t>
            </a:r>
          </a:p>
          <a:p>
            <a:endParaRPr lang="en-US" dirty="0">
              <a:solidFill>
                <a:schemeClr val="bg1"/>
              </a:solidFill>
            </a:endParaRPr>
          </a:p>
          <a:p>
            <a:pPr marL="342900" indent="-342900">
              <a:buFont typeface="Arial" panose="020B0604020202020204" pitchFamily="34" charset="0"/>
              <a:buChar char="•"/>
            </a:pPr>
            <a:r>
              <a:rPr lang="en-US" dirty="0">
                <a:solidFill>
                  <a:schemeClr val="bg1"/>
                </a:solidFill>
              </a:rPr>
              <a:t>Organization-Wide Information Coordination</a:t>
            </a:r>
          </a:p>
          <a:p>
            <a:endParaRPr lang="en-US" dirty="0">
              <a:solidFill>
                <a:schemeClr val="bg1"/>
              </a:solidFill>
            </a:endParaRPr>
          </a:p>
          <a:p>
            <a:pPr marL="342900" indent="-342900">
              <a:buFont typeface="Arial" panose="020B0604020202020204" pitchFamily="34" charset="0"/>
              <a:buChar char="•"/>
            </a:pPr>
            <a:r>
              <a:rPr lang="en-US" dirty="0">
                <a:solidFill>
                  <a:schemeClr val="bg1"/>
                </a:solidFill>
              </a:rPr>
              <a:t>Balancer of Information Value and Risk</a:t>
            </a:r>
          </a:p>
        </p:txBody>
      </p:sp>
    </p:spTree>
    <p:extLst>
      <p:ext uri="{BB962C8B-B14F-4D97-AF65-F5344CB8AC3E}">
        <p14:creationId xmlns:p14="http://schemas.microsoft.com/office/powerpoint/2010/main" val="222444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up)">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A4423A0-1CEE-40FE-AD8F-456718C5D22C}"/>
              </a:ext>
            </a:extLst>
          </p:cNvPr>
          <p:cNvSpPr/>
          <p:nvPr/>
        </p:nvSpPr>
        <p:spPr>
          <a:xfrm>
            <a:off x="2820005" y="329295"/>
            <a:ext cx="2554539" cy="732376"/>
          </a:xfrm>
          <a:prstGeom prst="rect">
            <a:avLst/>
          </a:prstGeom>
        </p:spPr>
        <p:txBody>
          <a:bodyPr wrap="none" lIns="121909" tIns="60954" rIns="121909" bIns="60954">
            <a:spAutoFit/>
          </a:bodyPr>
          <a:lstStyle/>
          <a:p>
            <a:pPr algn="ctr" defTabSz="609539">
              <a:lnSpc>
                <a:spcPct val="107000"/>
              </a:lnSpc>
              <a:spcBef>
                <a:spcPts val="1600"/>
              </a:spcBef>
              <a:defRPr/>
            </a:pPr>
            <a:r>
              <a:rPr lang="en-US" sz="3700" b="1" kern="0" dirty="0">
                <a:solidFill>
                  <a:prstClr val="white"/>
                </a:solidFill>
                <a:latin typeface="Calibri Light" panose="020F0302020204030204" pitchFamily="34" charset="0"/>
                <a:ea typeface="Times New Roman" panose="02020603050405020304" pitchFamily="18" charset="0"/>
                <a:cs typeface="Times New Roman" panose="02020603050405020304" pitchFamily="18" charset="0"/>
              </a:rPr>
              <a:t>ARMA Goals</a:t>
            </a:r>
            <a:endParaRPr lang="en-US" sz="3200" b="1" kern="0" dirty="0">
              <a:solidFill>
                <a:prstClr val="white"/>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D888F190-5248-47ED-BD84-C8E421EB5CC8}"/>
              </a:ext>
            </a:extLst>
          </p:cNvPr>
          <p:cNvSpPr/>
          <p:nvPr/>
        </p:nvSpPr>
        <p:spPr>
          <a:xfrm>
            <a:off x="424675" y="1654510"/>
            <a:ext cx="8794855" cy="1459289"/>
          </a:xfrm>
          <a:prstGeom prst="rect">
            <a:avLst/>
          </a:prstGeom>
        </p:spPr>
        <p:txBody>
          <a:bodyPr wrap="square" lIns="121909" tIns="60954" rIns="121909" bIns="60954">
            <a:spAutoFit/>
          </a:bodyPr>
          <a:lstStyle/>
          <a:p>
            <a:pPr defTabSz="609539">
              <a:defRPr/>
            </a:pPr>
            <a:r>
              <a:rPr lang="en-US" sz="3200" dirty="0">
                <a:solidFill>
                  <a:srgbClr val="FFC000"/>
                </a:solidFill>
              </a:rPr>
              <a:t>As the authority on RIM and a leader in IG, our goals are to:</a:t>
            </a:r>
          </a:p>
          <a:p>
            <a:pPr marL="457155" indent="-457155" defTabSz="609539">
              <a:lnSpc>
                <a:spcPct val="107000"/>
              </a:lnSpc>
              <a:spcAft>
                <a:spcPts val="1067"/>
              </a:spcAft>
              <a:buFont typeface="+mj-lt"/>
              <a:buAutoNum type="arabicPeriod"/>
              <a:defRPr/>
            </a:pPr>
            <a:endParaRPr lang="en-US" sz="2100" dirty="0">
              <a:solidFill>
                <a:prstClr val="white"/>
              </a:solidFill>
            </a:endParaRPr>
          </a:p>
        </p:txBody>
      </p:sp>
      <p:sp>
        <p:nvSpPr>
          <p:cNvPr id="3" name="TextBox 2">
            <a:extLst>
              <a:ext uri="{FF2B5EF4-FFF2-40B4-BE49-F238E27FC236}">
                <a16:creationId xmlns:a16="http://schemas.microsoft.com/office/drawing/2014/main" xmlns="" id="{049C8CB4-0429-47EC-9F9A-D0C2C1E50088}"/>
              </a:ext>
            </a:extLst>
          </p:cNvPr>
          <p:cNvSpPr txBox="1"/>
          <p:nvPr/>
        </p:nvSpPr>
        <p:spPr>
          <a:xfrm>
            <a:off x="507107" y="2794454"/>
            <a:ext cx="8560694" cy="2708422"/>
          </a:xfrm>
          <a:prstGeom prst="rect">
            <a:avLst/>
          </a:prstGeom>
          <a:noFill/>
        </p:spPr>
        <p:txBody>
          <a:bodyPr wrap="square" lIns="121909" tIns="60954" rIns="121909" bIns="60954" rtlCol="0">
            <a:spAutoFit/>
          </a:bodyPr>
          <a:lstStyle/>
          <a:p>
            <a:pPr marL="457155" indent="-457155" defTabSz="609539">
              <a:buFont typeface="+mj-lt"/>
              <a:buAutoNum type="arabicPeriod"/>
              <a:defRPr/>
            </a:pPr>
            <a:r>
              <a:rPr lang="en-US" sz="2800" dirty="0">
                <a:solidFill>
                  <a:prstClr val="white"/>
                </a:solidFill>
              </a:rPr>
              <a:t>Employ progressive and sustainable technologies </a:t>
            </a:r>
          </a:p>
          <a:p>
            <a:pPr marL="457155" indent="-457155" defTabSz="609539">
              <a:buFont typeface="+mj-lt"/>
              <a:buAutoNum type="arabicPeriod"/>
              <a:defRPr/>
            </a:pPr>
            <a:r>
              <a:rPr lang="en-US" sz="2800" dirty="0">
                <a:solidFill>
                  <a:prstClr val="white"/>
                </a:solidFill>
              </a:rPr>
              <a:t>Provide an exceptional membership experience</a:t>
            </a:r>
          </a:p>
          <a:p>
            <a:pPr marL="457155" indent="-457155" defTabSz="609539">
              <a:buFont typeface="+mj-lt"/>
              <a:buAutoNum type="arabicPeriod"/>
              <a:defRPr/>
            </a:pPr>
            <a:r>
              <a:rPr lang="en-US" sz="2800" dirty="0">
                <a:solidFill>
                  <a:prstClr val="white"/>
                </a:solidFill>
              </a:rPr>
              <a:t>Improve the satisfaction and success on a local level</a:t>
            </a:r>
          </a:p>
          <a:p>
            <a:pPr marL="457155" indent="-457155" defTabSz="609539">
              <a:buFont typeface="+mj-lt"/>
              <a:buAutoNum type="arabicPeriod"/>
              <a:defRPr/>
            </a:pPr>
            <a:r>
              <a:rPr lang="en-US" sz="2800" dirty="0">
                <a:solidFill>
                  <a:prstClr val="white"/>
                </a:solidFill>
              </a:rPr>
              <a:t>Increase and engage membership</a:t>
            </a:r>
          </a:p>
          <a:p>
            <a:pPr marL="457155" indent="-457155" defTabSz="609539">
              <a:buFont typeface="+mj-lt"/>
              <a:buAutoNum type="arabicPeriod"/>
              <a:defRPr/>
            </a:pPr>
            <a:r>
              <a:rPr lang="en-US" sz="2800" dirty="0">
                <a:solidFill>
                  <a:prstClr val="white"/>
                </a:solidFill>
              </a:rPr>
              <a:t>Increase visibility and influence of ARMA</a:t>
            </a:r>
          </a:p>
          <a:p>
            <a:pPr marL="457155" indent="-457155" defTabSz="609539">
              <a:buFont typeface="+mj-lt"/>
              <a:buAutoNum type="arabicPeriod"/>
              <a:defRPr/>
            </a:pPr>
            <a:r>
              <a:rPr lang="en-US" sz="2800" dirty="0">
                <a:solidFill>
                  <a:prstClr val="white"/>
                </a:solidFill>
              </a:rPr>
              <a:t>Pursue professional opportunities for ARMA members</a:t>
            </a:r>
          </a:p>
        </p:txBody>
      </p:sp>
    </p:spTree>
    <p:extLst>
      <p:ext uri="{BB962C8B-B14F-4D97-AF65-F5344CB8AC3E}">
        <p14:creationId xmlns:p14="http://schemas.microsoft.com/office/powerpoint/2010/main" val="360509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up)">
                                      <p:cBhvr>
                                        <p:cTn id="16" dur="500"/>
                                        <p:tgtEl>
                                          <p:spTgt spid="3">
                                            <p:txEl>
                                              <p:pRg st="1" end="1"/>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up)">
                                      <p:cBhvr>
                                        <p:cTn id="20" dur="500"/>
                                        <p:tgtEl>
                                          <p:spTgt spid="3">
                                            <p:txEl>
                                              <p:pRg st="2" end="2"/>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up)">
                                      <p:cBhvr>
                                        <p:cTn id="24" dur="500"/>
                                        <p:tgtEl>
                                          <p:spTgt spid="3">
                                            <p:txEl>
                                              <p:pRg st="3" end="3"/>
                                            </p:txEl>
                                          </p:spTgt>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up)">
                                      <p:cBhvr>
                                        <p:cTn id="28" dur="500"/>
                                        <p:tgtEl>
                                          <p:spTgt spid="3">
                                            <p:txEl>
                                              <p:pRg st="4" end="4"/>
                                            </p:txEl>
                                          </p:spTgt>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400" dirty="0"/>
              <a:t>INVEST IN YOUR PROFESSION</a:t>
            </a:r>
          </a:p>
        </p:txBody>
      </p:sp>
      <p:sp>
        <p:nvSpPr>
          <p:cNvPr id="16" name="Text Placeholder 15"/>
          <p:cNvSpPr>
            <a:spLocks noGrp="1"/>
          </p:cNvSpPr>
          <p:nvPr>
            <p:ph type="body" sz="quarter" idx="11"/>
          </p:nvPr>
        </p:nvSpPr>
        <p:spPr>
          <a:xfrm>
            <a:off x="381000" y="5410200"/>
            <a:ext cx="5257800" cy="547688"/>
          </a:xfrm>
        </p:spPr>
        <p:txBody>
          <a:bodyPr>
            <a:normAutofit fontScale="55000" lnSpcReduction="20000"/>
          </a:bodyPr>
          <a:lstStyle/>
          <a:p>
            <a:r>
              <a:rPr lang="en-US" dirty="0"/>
              <a:t>Presented by </a:t>
            </a:r>
          </a:p>
          <a:p>
            <a:pPr lvl="1"/>
            <a:r>
              <a:rPr lang="en-US" dirty="0"/>
              <a:t>Carolyn Offutt and Ray Davis</a:t>
            </a:r>
          </a:p>
          <a:p>
            <a:pPr lvl="1"/>
            <a:r>
              <a:rPr lang="en-US" dirty="0"/>
              <a:t>Regional Leadership Conference, July 22, 2017	     </a:t>
            </a:r>
          </a:p>
        </p:txBody>
      </p:sp>
    </p:spTree>
    <p:extLst>
      <p:ext uri="{BB962C8B-B14F-4D97-AF65-F5344CB8AC3E}">
        <p14:creationId xmlns:p14="http://schemas.microsoft.com/office/powerpoint/2010/main" val="1899890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686800" cy="5257800"/>
          </a:xfrm>
        </p:spPr>
        <p:txBody>
          <a:bodyPr>
            <a:normAutofit fontScale="85000" lnSpcReduction="10000"/>
          </a:bodyPr>
          <a:lstStyle/>
          <a:p>
            <a:pPr marL="0" indent="0" algn="ctr">
              <a:buNone/>
            </a:pPr>
            <a:endParaRPr lang="en-US" sz="2000" dirty="0"/>
          </a:p>
          <a:p>
            <a:pPr marL="0" indent="0" algn="ctr">
              <a:buNone/>
            </a:pPr>
            <a:r>
              <a:rPr lang="en-US" sz="3500" dirty="0"/>
              <a:t>With </a:t>
            </a:r>
            <a:r>
              <a:rPr lang="en-US" sz="3500" b="1" u="sng" dirty="0"/>
              <a:t>Your</a:t>
            </a:r>
            <a:r>
              <a:rPr lang="en-US" sz="3500" dirty="0"/>
              <a:t> Support, the Foundation gives back to the Records and Information Management community</a:t>
            </a:r>
            <a:endParaRPr lang="en-US" sz="2600" dirty="0"/>
          </a:p>
          <a:p>
            <a:endParaRPr lang="en-US" dirty="0"/>
          </a:p>
          <a:p>
            <a:r>
              <a:rPr lang="en-US" sz="2600" dirty="0"/>
              <a:t>Our </a:t>
            </a:r>
            <a:r>
              <a:rPr lang="en-US" sz="2600" b="1" dirty="0"/>
              <a:t>Vision </a:t>
            </a:r>
            <a:r>
              <a:rPr lang="en-US" sz="2600" dirty="0"/>
              <a:t> is to be the leading foundation that enhances the practical and scholarly knowledge of information management.</a:t>
            </a:r>
          </a:p>
          <a:p>
            <a:r>
              <a:rPr lang="en-US" sz="2600" dirty="0"/>
              <a:t>Our </a:t>
            </a:r>
            <a:r>
              <a:rPr lang="en-US" sz="2600" b="1" dirty="0"/>
              <a:t>Mission </a:t>
            </a:r>
            <a:r>
              <a:rPr lang="en-US" sz="2600" dirty="0"/>
              <a:t>is to fund and promote research, scholarship, and educational opportunities for the information management profession.</a:t>
            </a:r>
          </a:p>
          <a:p>
            <a:r>
              <a:rPr lang="en-US" sz="2600" b="1" dirty="0"/>
              <a:t>Strategic Goals: </a:t>
            </a:r>
            <a:r>
              <a:rPr lang="en-US" sz="2600" dirty="0"/>
              <a:t>The Foundation concentrates its funding and promotional activities in three areas:</a:t>
            </a:r>
          </a:p>
          <a:p>
            <a:pPr marL="800040" lvl="1" indent="-342874">
              <a:buFont typeface="+mj-lt"/>
              <a:buAutoNum type="arabicPeriod"/>
            </a:pPr>
            <a:r>
              <a:rPr lang="en-US" sz="2100" dirty="0"/>
              <a:t>Supports research to address critical issues in information management</a:t>
            </a:r>
          </a:p>
          <a:p>
            <a:pPr marL="800040" lvl="1" indent="-342874">
              <a:buFont typeface="+mj-lt"/>
              <a:buAutoNum type="arabicPeriod"/>
            </a:pPr>
            <a:r>
              <a:rPr lang="en-US" sz="2100" dirty="0"/>
              <a:t>Provides funding opportunities to enhance knowledge, skills and abilities of practitioners in the field</a:t>
            </a:r>
          </a:p>
          <a:p>
            <a:pPr marL="800040" lvl="1" indent="-342874">
              <a:buFont typeface="+mj-lt"/>
              <a:buAutoNum type="arabicPeriod"/>
            </a:pPr>
            <a:r>
              <a:rPr lang="en-US" sz="2100" dirty="0"/>
              <a:t>Fosters educational initiatives that develop information management skills and programs</a:t>
            </a:r>
          </a:p>
          <a:p>
            <a:endParaRPr lang="en-US" dirty="0"/>
          </a:p>
        </p:txBody>
      </p:sp>
      <p:sp>
        <p:nvSpPr>
          <p:cNvPr id="3" name="Title 2"/>
          <p:cNvSpPr>
            <a:spLocks noGrp="1"/>
          </p:cNvSpPr>
          <p:nvPr>
            <p:ph type="title"/>
          </p:nvPr>
        </p:nvSpPr>
        <p:spPr/>
        <p:txBody>
          <a:bodyPr/>
          <a:lstStyle/>
          <a:p>
            <a:r>
              <a:rPr lang="en-US" dirty="0">
                <a:solidFill>
                  <a:schemeClr val="accent1">
                    <a:lumMod val="75000"/>
                  </a:schemeClr>
                </a:solidFill>
              </a:rPr>
              <a:t>This is YOUR Foundation</a:t>
            </a:r>
          </a:p>
        </p:txBody>
      </p:sp>
    </p:spTree>
    <p:extLst>
      <p:ext uri="{BB962C8B-B14F-4D97-AF65-F5344CB8AC3E}">
        <p14:creationId xmlns:p14="http://schemas.microsoft.com/office/powerpoint/2010/main" val="323815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5599" y="497479"/>
            <a:ext cx="7886700" cy="677108"/>
          </a:xfrm>
        </p:spPr>
        <p:txBody>
          <a:bodyPr/>
          <a:lstStyle/>
          <a:p>
            <a:pPr algn="ctr"/>
            <a:r>
              <a:rPr lang="en-US" sz="3600" dirty="0"/>
              <a:t>NE/MID-ATLANTIC</a:t>
            </a:r>
          </a:p>
        </p:txBody>
      </p:sp>
      <p:sp>
        <p:nvSpPr>
          <p:cNvPr id="6" name="Content Placeholder 5"/>
          <p:cNvSpPr>
            <a:spLocks noGrp="1"/>
          </p:cNvSpPr>
          <p:nvPr>
            <p:ph idx="10"/>
          </p:nvPr>
        </p:nvSpPr>
        <p:spPr/>
        <p:txBody>
          <a:bodyPr>
            <a:noAutofit/>
          </a:bodyPr>
          <a:lstStyle/>
          <a:p>
            <a:r>
              <a:rPr lang="en-US" sz="2400" dirty="0"/>
              <a:t>Katelyn Bucher</a:t>
            </a:r>
          </a:p>
          <a:p>
            <a:r>
              <a:rPr lang="en-US" sz="2400" dirty="0"/>
              <a:t>Jacqueline </a:t>
            </a:r>
            <a:r>
              <a:rPr lang="en-US" sz="2400" dirty="0" err="1"/>
              <a:t>DiOrio</a:t>
            </a:r>
            <a:endParaRPr lang="en-US" sz="2400" dirty="0"/>
          </a:p>
          <a:p>
            <a:r>
              <a:rPr lang="en-US" sz="2400" dirty="0"/>
              <a:t>Chad Doran</a:t>
            </a:r>
          </a:p>
          <a:p>
            <a:r>
              <a:rPr lang="en-US" sz="2400" dirty="0"/>
              <a:t>Haley Doty</a:t>
            </a:r>
          </a:p>
          <a:p>
            <a:r>
              <a:rPr lang="en-US" sz="2400" dirty="0"/>
              <a:t>Phillip Guenther</a:t>
            </a:r>
          </a:p>
          <a:p>
            <a:r>
              <a:rPr lang="en-US" sz="2400" dirty="0"/>
              <a:t>Nora </a:t>
            </a:r>
            <a:r>
              <a:rPr lang="en-US" sz="2400" dirty="0" err="1"/>
              <a:t>Mattern</a:t>
            </a:r>
            <a:endParaRPr lang="en-US" sz="2400" dirty="0"/>
          </a:p>
          <a:p>
            <a:r>
              <a:rPr lang="en-US" sz="2400" dirty="0"/>
              <a:t>Daniel Paquette</a:t>
            </a:r>
          </a:p>
          <a:p>
            <a:r>
              <a:rPr lang="en-US" sz="2400" dirty="0"/>
              <a:t>Shante Ruffin</a:t>
            </a:r>
          </a:p>
          <a:p>
            <a:r>
              <a:rPr lang="en-US" sz="2400" dirty="0"/>
              <a:t>Ashley Shimer</a:t>
            </a:r>
          </a:p>
          <a:p>
            <a:r>
              <a:rPr lang="en-US" sz="2400" dirty="0"/>
              <a:t>Caroline Simpson</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pPr algn="ctr"/>
            <a:r>
              <a:rPr lang="en-US" sz="4800" dirty="0"/>
              <a:t>$21,600 </a:t>
            </a:r>
          </a:p>
          <a:p>
            <a:pPr marL="0" indent="0" algn="ctr">
              <a:buNone/>
            </a:pPr>
            <a:r>
              <a:rPr lang="en-US" sz="4800" dirty="0"/>
              <a:t>  in 5 years</a:t>
            </a:r>
          </a:p>
          <a:p>
            <a:endParaRPr lang="en-US" dirty="0"/>
          </a:p>
        </p:txBody>
      </p:sp>
    </p:spTree>
    <p:extLst>
      <p:ext uri="{BB962C8B-B14F-4D97-AF65-F5344CB8AC3E}">
        <p14:creationId xmlns:p14="http://schemas.microsoft.com/office/powerpoint/2010/main" val="949770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1</a:t>
            </a:r>
          </a:p>
        </p:txBody>
      </p:sp>
      <p:sp>
        <p:nvSpPr>
          <p:cNvPr id="4" name="Title 3"/>
          <p:cNvSpPr>
            <a:spLocks noGrp="1"/>
          </p:cNvSpPr>
          <p:nvPr>
            <p:ph type="title"/>
          </p:nvPr>
        </p:nvSpPr>
        <p:spPr/>
        <p:txBody>
          <a:bodyPr/>
          <a:lstStyle/>
          <a:p>
            <a:r>
              <a:rPr lang="en-US" sz="3200" dirty="0"/>
              <a:t>SCHOLARSHIPS AND TUITION REIMBURSEMENTS</a:t>
            </a:r>
          </a:p>
        </p:txBody>
      </p:sp>
      <p:sp>
        <p:nvSpPr>
          <p:cNvPr id="23" name="Text Placeholder 22"/>
          <p:cNvSpPr>
            <a:spLocks noGrp="1"/>
          </p:cNvSpPr>
          <p:nvPr>
            <p:ph type="body" sz="quarter" idx="15"/>
          </p:nvPr>
        </p:nvSpPr>
        <p:spPr>
          <a:xfrm>
            <a:off x="2814564" y="3787780"/>
            <a:ext cx="5719837" cy="631825"/>
          </a:xfrm>
        </p:spPr>
        <p:txBody>
          <a:bodyPr>
            <a:normAutofit/>
          </a:bodyPr>
          <a:lstStyle/>
          <a:p>
            <a:pPr algn="ctr"/>
            <a:r>
              <a:rPr lang="en-US" sz="3200" b="1" dirty="0"/>
              <a:t>$202,000 over ten years</a:t>
            </a:r>
          </a:p>
        </p:txBody>
      </p:sp>
    </p:spTree>
    <p:extLst>
      <p:ext uri="{BB962C8B-B14F-4D97-AF65-F5344CB8AC3E}">
        <p14:creationId xmlns:p14="http://schemas.microsoft.com/office/powerpoint/2010/main" val="1950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2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lumMod val="75000"/>
                  </a:schemeClr>
                </a:solidFill>
              </a:rPr>
              <a:t>SCHOLARSHIPS</a:t>
            </a:r>
          </a:p>
        </p:txBody>
      </p:sp>
      <p:sp>
        <p:nvSpPr>
          <p:cNvPr id="5" name="Content Placeholder 5"/>
          <p:cNvSpPr txBox="1">
            <a:spLocks noGrp="1"/>
          </p:cNvSpPr>
          <p:nvPr>
            <p:ph idx="1"/>
          </p:nvPr>
        </p:nvSpPr>
        <p:spPr>
          <a:xfrm>
            <a:off x="457200" y="1752600"/>
            <a:ext cx="8229600" cy="4800600"/>
          </a:xfrm>
          <a:prstGeom prst="rect">
            <a:avLst/>
          </a:prstGeom>
        </p:spPr>
        <p:txBody>
          <a:bodyPr vert="horz" lIns="91434" tIns="45718" rIns="91434" bIns="45718" rtlCol="0">
            <a:normAutofit/>
          </a:bodyPr>
          <a:lstStyle>
            <a:lvl1pPr marL="342900" indent="-342900" algn="l" defTabSz="914400" rtl="0" eaLnBrk="1" latinLnBrk="0" hangingPunct="1">
              <a:spcBef>
                <a:spcPts val="600"/>
              </a:spcBef>
              <a:buClr>
                <a:schemeClr val="accent2"/>
              </a:buClr>
              <a:buFont typeface="Century Gothic" panose="020B0502020202020204" pitchFamily="34" charset="0"/>
              <a:buChar char="►"/>
              <a:defRPr sz="1800" kern="1200">
                <a:solidFill>
                  <a:schemeClr val="tx1"/>
                </a:solidFill>
                <a:latin typeface="+mj-lt"/>
                <a:ea typeface="+mn-ea"/>
                <a:cs typeface="+mn-cs"/>
              </a:defRPr>
            </a:lvl1pPr>
            <a:lvl2pPr marL="742950" indent="-285750" algn="l" defTabSz="914400" rtl="0" eaLnBrk="1" latinLnBrk="0" hangingPunct="1">
              <a:spcBef>
                <a:spcPts val="600"/>
              </a:spcBef>
              <a:buClr>
                <a:schemeClr val="accent2"/>
              </a:buClr>
              <a:buFont typeface="Century Gothic" panose="020B0502020202020204" pitchFamily="34" charset="0"/>
              <a:buChar char="►"/>
              <a:defRPr sz="1600" kern="1200">
                <a:solidFill>
                  <a:schemeClr val="tx1"/>
                </a:solidFill>
                <a:latin typeface="+mj-lt"/>
                <a:ea typeface="+mn-ea"/>
                <a:cs typeface="+mn-cs"/>
              </a:defRPr>
            </a:lvl2pPr>
            <a:lvl3pPr marL="1143000" indent="-228600" algn="l" defTabSz="914400" rtl="0" eaLnBrk="1" latinLnBrk="0" hangingPunct="1">
              <a:spcBef>
                <a:spcPts val="600"/>
              </a:spcBef>
              <a:buClr>
                <a:schemeClr val="accent2"/>
              </a:buClr>
              <a:buFont typeface="Century Gothic" panose="020B0502020202020204" pitchFamily="34" charset="0"/>
              <a:buChar char="►"/>
              <a:defRPr sz="1400" kern="1200">
                <a:solidFill>
                  <a:schemeClr val="tx1"/>
                </a:solidFill>
                <a:latin typeface="+mj-lt"/>
                <a:ea typeface="+mn-ea"/>
                <a:cs typeface="+mn-cs"/>
              </a:defRPr>
            </a:lvl3pPr>
            <a:lvl4pPr marL="1600200" indent="-228600" algn="l" defTabSz="914400" rtl="0" eaLnBrk="1" latinLnBrk="0" hangingPunct="1">
              <a:spcBef>
                <a:spcPts val="600"/>
              </a:spcBef>
              <a:buClr>
                <a:schemeClr val="accent2"/>
              </a:buClr>
              <a:buFont typeface="Century Gothic" panose="020B0502020202020204"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ts val="600"/>
              </a:spcBef>
              <a:buClr>
                <a:schemeClr val="accent2"/>
              </a:buClr>
              <a:buFont typeface="Century Gothic" panose="020B0502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b="1" dirty="0"/>
              <a:t>Graduate Scholarships Awarded</a:t>
            </a:r>
            <a:endParaRPr lang="en-US" sz="1500" b="1" dirty="0"/>
          </a:p>
          <a:p>
            <a:pPr marL="0" indent="0">
              <a:buNone/>
            </a:pPr>
            <a:endParaRPr lang="en-US" sz="1500" dirty="0"/>
          </a:p>
          <a:p>
            <a:pPr lvl="1">
              <a:buClr>
                <a:schemeClr val="accent2">
                  <a:lumMod val="90000"/>
                </a:schemeClr>
              </a:buClr>
            </a:pPr>
            <a:r>
              <a:rPr lang="en-US" sz="4000" dirty="0"/>
              <a:t> </a:t>
            </a:r>
            <a:r>
              <a:rPr lang="en-US" sz="3200" dirty="0"/>
              <a:t>52 awards over 10 years</a:t>
            </a:r>
            <a:endParaRPr lang="en-US" sz="400" dirty="0"/>
          </a:p>
          <a:p>
            <a:pPr marL="457167" lvl="1" indent="0">
              <a:buClr>
                <a:schemeClr val="accent2">
                  <a:lumMod val="90000"/>
                </a:schemeClr>
              </a:buClr>
              <a:buNone/>
            </a:pPr>
            <a:endParaRPr lang="en-US" sz="800" dirty="0"/>
          </a:p>
          <a:p>
            <a:pPr lvl="1">
              <a:buClr>
                <a:schemeClr val="accent2">
                  <a:lumMod val="90000"/>
                </a:schemeClr>
              </a:buClr>
            </a:pPr>
            <a:r>
              <a:rPr lang="en-US" sz="4000" dirty="0"/>
              <a:t> </a:t>
            </a:r>
            <a:r>
              <a:rPr lang="en-US" sz="3200" dirty="0"/>
              <a:t>$152,000 awarded</a:t>
            </a:r>
            <a:endParaRPr lang="en-US" sz="900" dirty="0"/>
          </a:p>
          <a:p>
            <a:pPr marL="457167" lvl="1" indent="0">
              <a:buClr>
                <a:schemeClr val="accent2">
                  <a:lumMod val="90000"/>
                </a:schemeClr>
              </a:buClr>
              <a:buNone/>
            </a:pPr>
            <a:endParaRPr lang="en-US" sz="900" dirty="0"/>
          </a:p>
          <a:p>
            <a:pPr lvl="1">
              <a:buClr>
                <a:schemeClr val="accent2">
                  <a:lumMod val="90000"/>
                </a:schemeClr>
              </a:buClr>
            </a:pPr>
            <a:r>
              <a:rPr lang="en-US" sz="4000" dirty="0"/>
              <a:t> </a:t>
            </a:r>
            <a:r>
              <a:rPr lang="en-US" sz="3200" dirty="0"/>
              <a:t>Graduate programs across the U.S. and Canada</a:t>
            </a:r>
            <a:endParaRPr lang="en-US" sz="4000" dirty="0"/>
          </a:p>
          <a:p>
            <a:pPr lvl="1"/>
            <a:endParaRPr lang="en-US" sz="4000" dirty="0"/>
          </a:p>
          <a:p>
            <a:pPr marL="457167" lvl="1" indent="0">
              <a:buNone/>
            </a:pPr>
            <a:endParaRPr lang="en-US" sz="4000" dirty="0"/>
          </a:p>
          <a:p>
            <a:endParaRPr lang="en-US" dirty="0"/>
          </a:p>
        </p:txBody>
      </p:sp>
    </p:spTree>
    <p:extLst>
      <p:ext uri="{BB962C8B-B14F-4D97-AF65-F5344CB8AC3E}">
        <p14:creationId xmlns:p14="http://schemas.microsoft.com/office/powerpoint/2010/main" val="29552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ssolve">
                                      <p:cBhvr>
                                        <p:cTn id="7" dur="500"/>
                                        <p:tgtEl>
                                          <p:spTgt spid="5">
                                            <p:txEl>
                                              <p:pRg st="2" end="2"/>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Effect transition="in" filter="dissolve">
                                      <p:cBhvr>
                                        <p:cTn id="11" dur="500"/>
                                        <p:tgtEl>
                                          <p:spTgt spid="5">
                                            <p:txEl>
                                              <p:pRg st="4" end="4"/>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dissolve">
                                      <p:cBhvr>
                                        <p:cTn id="1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2767" b="12767"/>
          <a:stretch>
            <a:fillRect/>
          </a:stretch>
        </p:blipFill>
        <p:spPr>
          <a:xfrm>
            <a:off x="0" y="1417900"/>
            <a:ext cx="4800600" cy="5419337"/>
          </a:xfrm>
        </p:spPr>
      </p:pic>
      <p:sp>
        <p:nvSpPr>
          <p:cNvPr id="4" name="Title 3"/>
          <p:cNvSpPr>
            <a:spLocks noGrp="1"/>
          </p:cNvSpPr>
          <p:nvPr>
            <p:ph type="title"/>
          </p:nvPr>
        </p:nvSpPr>
        <p:spPr/>
        <p:txBody>
          <a:bodyPr/>
          <a:lstStyle/>
          <a:p>
            <a:r>
              <a:rPr lang="en-US" dirty="0"/>
              <a:t>WHERE ARE THEY NOW?</a:t>
            </a:r>
          </a:p>
        </p:txBody>
      </p:sp>
      <p:sp>
        <p:nvSpPr>
          <p:cNvPr id="6" name="Content Placeholder 5"/>
          <p:cNvSpPr>
            <a:spLocks noGrp="1"/>
          </p:cNvSpPr>
          <p:nvPr>
            <p:ph idx="10"/>
          </p:nvPr>
        </p:nvSpPr>
        <p:spPr>
          <a:xfrm>
            <a:off x="4800600" y="1722437"/>
            <a:ext cx="4038600" cy="4525963"/>
          </a:xfrm>
        </p:spPr>
        <p:txBody>
          <a:bodyPr>
            <a:normAutofit fontScale="92500" lnSpcReduction="10000"/>
          </a:bodyPr>
          <a:lstStyle/>
          <a:p>
            <a:pPr marL="0" indent="0">
              <a:buNone/>
            </a:pPr>
            <a:r>
              <a:rPr lang="en-US" sz="2800" dirty="0"/>
              <a:t>   </a:t>
            </a:r>
            <a:r>
              <a:rPr lang="en-US" sz="2800" b="1" dirty="0"/>
              <a:t>Graduate Awardees</a:t>
            </a:r>
            <a:endParaRPr lang="en-US" sz="800" b="1" dirty="0"/>
          </a:p>
          <a:p>
            <a:pPr marL="0" indent="0">
              <a:buNone/>
            </a:pPr>
            <a:endParaRPr lang="en-US" sz="800" dirty="0"/>
          </a:p>
          <a:p>
            <a:pPr lvl="1">
              <a:buClr>
                <a:schemeClr val="accent2">
                  <a:lumMod val="90000"/>
                </a:schemeClr>
              </a:buClr>
            </a:pPr>
            <a:r>
              <a:rPr lang="en-US" sz="2000" b="1" dirty="0"/>
              <a:t>Susan Duis Haigh </a:t>
            </a:r>
            <a:r>
              <a:rPr lang="en-US" sz="2000" dirty="0"/>
              <a:t>(2013) now Deputy City Clerk, City of Bonney Lake</a:t>
            </a:r>
            <a:endParaRPr lang="en-US" sz="900" dirty="0"/>
          </a:p>
          <a:p>
            <a:pPr marL="457167" lvl="1" indent="0">
              <a:buNone/>
            </a:pPr>
            <a:endParaRPr lang="en-US" sz="900" dirty="0"/>
          </a:p>
          <a:p>
            <a:pPr lvl="1">
              <a:buClr>
                <a:schemeClr val="accent2">
                  <a:lumMod val="90000"/>
                </a:schemeClr>
              </a:buClr>
            </a:pPr>
            <a:r>
              <a:rPr lang="en-US" sz="2000" b="1" dirty="0"/>
              <a:t>Chad Doran </a:t>
            </a:r>
            <a:r>
              <a:rPr lang="en-US" sz="2000" dirty="0"/>
              <a:t>(2014) now Enterprise Records Manager, Johns Hopkins Applied Physics Lab</a:t>
            </a:r>
            <a:endParaRPr lang="en-US" sz="900" dirty="0"/>
          </a:p>
          <a:p>
            <a:pPr marL="457167" lvl="1" indent="0">
              <a:buNone/>
            </a:pPr>
            <a:endParaRPr lang="en-US" sz="900" dirty="0"/>
          </a:p>
          <a:p>
            <a:pPr lvl="1">
              <a:buClr>
                <a:schemeClr val="accent2">
                  <a:lumMod val="90000"/>
                </a:schemeClr>
              </a:buClr>
            </a:pPr>
            <a:r>
              <a:rPr lang="en-US" sz="2000" b="1" dirty="0"/>
              <a:t>Sherry </a:t>
            </a:r>
            <a:r>
              <a:rPr lang="en-US" sz="2000" b="1" dirty="0" err="1"/>
              <a:t>Xie</a:t>
            </a:r>
            <a:r>
              <a:rPr lang="en-US" sz="2000" b="1" dirty="0"/>
              <a:t> </a:t>
            </a:r>
            <a:r>
              <a:rPr lang="en-US" sz="2000" dirty="0"/>
              <a:t>(2007) now Professor, School of Information Resource Management, </a:t>
            </a:r>
            <a:r>
              <a:rPr lang="en-US" sz="2000" dirty="0" err="1"/>
              <a:t>iSchool</a:t>
            </a:r>
            <a:r>
              <a:rPr lang="en-US" sz="2000" dirty="0"/>
              <a:t> at </a:t>
            </a:r>
            <a:r>
              <a:rPr lang="en-US" sz="2000" dirty="0" err="1"/>
              <a:t>Remnin</a:t>
            </a:r>
            <a:r>
              <a:rPr lang="en-US" sz="2000" dirty="0"/>
              <a:t> University, China</a:t>
            </a:r>
          </a:p>
          <a:p>
            <a:pPr lvl="1"/>
            <a:endParaRPr lang="en-US" dirty="0"/>
          </a:p>
          <a:p>
            <a:endParaRPr lang="en-US" dirty="0"/>
          </a:p>
        </p:txBody>
      </p:sp>
    </p:spTree>
    <p:extLst>
      <p:ext uri="{BB962C8B-B14F-4D97-AF65-F5344CB8AC3E}">
        <p14:creationId xmlns:p14="http://schemas.microsoft.com/office/powerpoint/2010/main" val="69755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8600" y="1524000"/>
            <a:ext cx="3581400" cy="2554545"/>
          </a:xfrm>
          <a:prstGeom prst="rect">
            <a:avLst/>
          </a:prstGeom>
          <a:noFill/>
        </p:spPr>
        <p:txBody>
          <a:bodyPr wrap="square" rtlCol="0">
            <a:spAutoFit/>
          </a:bodyPr>
          <a:lstStyle/>
          <a:p>
            <a:r>
              <a:rPr lang="en-US" sz="4000" dirty="0">
                <a:effectLst>
                  <a:outerShdw blurRad="38100" dist="38100" dir="2700000" algn="tl">
                    <a:srgbClr val="000000">
                      <a:alpha val="43137"/>
                    </a:srgbClr>
                  </a:outerShdw>
                </a:effectLst>
              </a:rPr>
              <a:t>What’s Happening with ARMA International?</a:t>
            </a:r>
          </a:p>
        </p:txBody>
      </p:sp>
    </p:spTree>
    <p:extLst>
      <p:ext uri="{BB962C8B-B14F-4D97-AF65-F5344CB8AC3E}">
        <p14:creationId xmlns:p14="http://schemas.microsoft.com/office/powerpoint/2010/main" val="3729723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noGrp="1"/>
          </p:cNvSpPr>
          <p:nvPr>
            <p:ph idx="1"/>
          </p:nvPr>
        </p:nvSpPr>
        <p:spPr>
          <a:xfrm>
            <a:off x="457200" y="1951039"/>
            <a:ext cx="4041648" cy="4191000"/>
          </a:xfrm>
        </p:spPr>
        <p:txBody>
          <a:bodyPr>
            <a:noAutofit/>
          </a:bodyPr>
          <a:lstStyle>
            <a:lvl1pPr marL="342900" indent="-342900" algn="l" defTabSz="914400" rtl="0" eaLnBrk="1" latinLnBrk="0" hangingPunct="1">
              <a:spcBef>
                <a:spcPts val="600"/>
              </a:spcBef>
              <a:buClr>
                <a:schemeClr val="accent2"/>
              </a:buClr>
              <a:buFont typeface="Century Gothic" panose="020B0502020202020204" pitchFamily="34" charset="0"/>
              <a:buChar char="►"/>
              <a:defRPr sz="1800" kern="1200">
                <a:solidFill>
                  <a:schemeClr val="tx1"/>
                </a:solidFill>
                <a:latin typeface="+mj-lt"/>
                <a:ea typeface="+mn-ea"/>
                <a:cs typeface="+mn-cs"/>
              </a:defRPr>
            </a:lvl1pPr>
            <a:lvl2pPr marL="742950" indent="-285750" algn="l" defTabSz="914400" rtl="0" eaLnBrk="1" latinLnBrk="0" hangingPunct="1">
              <a:spcBef>
                <a:spcPts val="600"/>
              </a:spcBef>
              <a:buClr>
                <a:schemeClr val="accent2"/>
              </a:buClr>
              <a:buFont typeface="Century Gothic" panose="020B0502020202020204" pitchFamily="34" charset="0"/>
              <a:buChar char="►"/>
              <a:defRPr sz="1600" kern="1200">
                <a:solidFill>
                  <a:schemeClr val="tx1"/>
                </a:solidFill>
                <a:latin typeface="+mj-lt"/>
                <a:ea typeface="+mn-ea"/>
                <a:cs typeface="+mn-cs"/>
              </a:defRPr>
            </a:lvl2pPr>
            <a:lvl3pPr marL="1143000" indent="-228600" algn="l" defTabSz="914400" rtl="0" eaLnBrk="1" latinLnBrk="0" hangingPunct="1">
              <a:spcBef>
                <a:spcPts val="600"/>
              </a:spcBef>
              <a:buClr>
                <a:schemeClr val="accent2"/>
              </a:buClr>
              <a:buFont typeface="Century Gothic" panose="020B0502020202020204" pitchFamily="34" charset="0"/>
              <a:buChar char="►"/>
              <a:defRPr sz="1400" kern="1200">
                <a:solidFill>
                  <a:schemeClr val="tx1"/>
                </a:solidFill>
                <a:latin typeface="+mj-lt"/>
                <a:ea typeface="+mn-ea"/>
                <a:cs typeface="+mn-cs"/>
              </a:defRPr>
            </a:lvl3pPr>
            <a:lvl4pPr marL="1600200" indent="-228600" algn="l" defTabSz="914400" rtl="0" eaLnBrk="1" latinLnBrk="0" hangingPunct="1">
              <a:spcBef>
                <a:spcPts val="600"/>
              </a:spcBef>
              <a:buClr>
                <a:schemeClr val="accent2"/>
              </a:buClr>
              <a:buFont typeface="Century Gothic" panose="020B0502020202020204"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ts val="600"/>
              </a:spcBef>
              <a:buClr>
                <a:schemeClr val="accent2"/>
              </a:buClr>
              <a:buFont typeface="Century Gothic" panose="020B0502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   College Reimbursement</a:t>
            </a:r>
            <a:endParaRPr lang="en-US" sz="800" b="1" dirty="0"/>
          </a:p>
          <a:p>
            <a:pPr marL="0" indent="0">
              <a:buNone/>
            </a:pPr>
            <a:endParaRPr lang="en-US" sz="800" b="1" dirty="0"/>
          </a:p>
          <a:p>
            <a:pPr lvl="1">
              <a:buClr>
                <a:schemeClr val="accent2">
                  <a:lumMod val="90000"/>
                </a:schemeClr>
              </a:buClr>
            </a:pPr>
            <a:r>
              <a:rPr lang="en-US" sz="2000" dirty="0"/>
              <a:t> $27,000 total (2014-2016)</a:t>
            </a:r>
          </a:p>
          <a:p>
            <a:pPr lvl="2">
              <a:buClr>
                <a:schemeClr val="accent2">
                  <a:lumMod val="90000"/>
                </a:schemeClr>
              </a:buClr>
            </a:pPr>
            <a:r>
              <a:rPr lang="en-US" dirty="0"/>
              <a:t> Chapters across the U.S.</a:t>
            </a:r>
          </a:p>
          <a:p>
            <a:pPr lvl="2">
              <a:buClr>
                <a:schemeClr val="accent2">
                  <a:lumMod val="90000"/>
                </a:schemeClr>
              </a:buClr>
            </a:pPr>
            <a:r>
              <a:rPr lang="en-US" dirty="0"/>
              <a:t> All RIM professionals</a:t>
            </a:r>
          </a:p>
          <a:p>
            <a:pPr lvl="1">
              <a:buClr>
                <a:schemeClr val="accent2">
                  <a:lumMod val="90000"/>
                </a:schemeClr>
              </a:buClr>
            </a:pPr>
            <a:r>
              <a:rPr lang="en-US" sz="2000" dirty="0"/>
              <a:t> 3 awards of $1,000</a:t>
            </a:r>
          </a:p>
          <a:p>
            <a:pPr lvl="1">
              <a:buClr>
                <a:schemeClr val="accent2">
                  <a:lumMod val="90000"/>
                </a:schemeClr>
              </a:buClr>
            </a:pPr>
            <a:r>
              <a:rPr lang="en-US" sz="2000" dirty="0"/>
              <a:t> “Access Leadership      Scholars Program”  (Sponsored by Access)   </a:t>
            </a:r>
          </a:p>
          <a:p>
            <a:pPr lvl="2">
              <a:buClr>
                <a:schemeClr val="accent2">
                  <a:lumMod val="90000"/>
                </a:schemeClr>
              </a:buClr>
            </a:pPr>
            <a:r>
              <a:rPr lang="en-US" dirty="0"/>
              <a:t> 3 awards of $2,000</a:t>
            </a:r>
          </a:p>
          <a:p>
            <a:pPr lvl="2">
              <a:buClr>
                <a:schemeClr val="accent2">
                  <a:lumMod val="90000"/>
                </a:schemeClr>
              </a:buClr>
            </a:pPr>
            <a:r>
              <a:rPr lang="en-US" dirty="0"/>
              <a:t> 3 awards of $6,000</a:t>
            </a:r>
          </a:p>
          <a:p>
            <a:pPr marL="457167" lvl="1" indent="0">
              <a:buNone/>
            </a:pPr>
            <a:endParaRPr lang="en-US" sz="2000" dirty="0"/>
          </a:p>
        </p:txBody>
      </p:sp>
      <p:sp>
        <p:nvSpPr>
          <p:cNvPr id="4" name="Title 3"/>
          <p:cNvSpPr>
            <a:spLocks noGrp="1"/>
          </p:cNvSpPr>
          <p:nvPr>
            <p:ph type="title"/>
          </p:nvPr>
        </p:nvSpPr>
        <p:spPr/>
        <p:txBody>
          <a:bodyPr/>
          <a:lstStyle/>
          <a:p>
            <a:r>
              <a:rPr lang="en-US" dirty="0"/>
              <a:t>TUITION REIMBURSEMENT</a:t>
            </a:r>
          </a:p>
        </p:txBody>
      </p:sp>
      <p:sp>
        <p:nvSpPr>
          <p:cNvPr id="9" name="Content Placeholder 5"/>
          <p:cNvSpPr txBox="1">
            <a:spLocks noGrp="1"/>
          </p:cNvSpPr>
          <p:nvPr>
            <p:ph idx="10"/>
          </p:nvPr>
        </p:nvSpPr>
        <p:spPr>
          <a:xfrm>
            <a:off x="4648200" y="1951037"/>
            <a:ext cx="4038600" cy="4525963"/>
          </a:xfrm>
        </p:spPr>
        <p:txBody>
          <a:bodyPr>
            <a:normAutofit/>
          </a:bodyPr>
          <a:lstStyle>
            <a:lvl1pPr marL="342900" indent="-342900" algn="l" defTabSz="914400" rtl="0" eaLnBrk="1" latinLnBrk="0" hangingPunct="1">
              <a:spcBef>
                <a:spcPts val="600"/>
              </a:spcBef>
              <a:buClr>
                <a:schemeClr val="accent2"/>
              </a:buClr>
              <a:buFont typeface="Century Gothic" panose="020B0502020202020204" pitchFamily="34" charset="0"/>
              <a:buChar char="►"/>
              <a:defRPr sz="1800" kern="1200">
                <a:solidFill>
                  <a:schemeClr val="tx1"/>
                </a:solidFill>
                <a:latin typeface="+mj-lt"/>
                <a:ea typeface="+mn-ea"/>
                <a:cs typeface="+mn-cs"/>
              </a:defRPr>
            </a:lvl1pPr>
            <a:lvl2pPr marL="742950" indent="-285750" algn="l" defTabSz="914400" rtl="0" eaLnBrk="1" latinLnBrk="0" hangingPunct="1">
              <a:spcBef>
                <a:spcPts val="600"/>
              </a:spcBef>
              <a:buClr>
                <a:schemeClr val="accent2"/>
              </a:buClr>
              <a:buFont typeface="Century Gothic" panose="020B0502020202020204" pitchFamily="34" charset="0"/>
              <a:buChar char="►"/>
              <a:defRPr sz="1600" kern="1200">
                <a:solidFill>
                  <a:schemeClr val="tx1"/>
                </a:solidFill>
                <a:latin typeface="+mj-lt"/>
                <a:ea typeface="+mn-ea"/>
                <a:cs typeface="+mn-cs"/>
              </a:defRPr>
            </a:lvl2pPr>
            <a:lvl3pPr marL="1143000" indent="-228600" algn="l" defTabSz="914400" rtl="0" eaLnBrk="1" latinLnBrk="0" hangingPunct="1">
              <a:spcBef>
                <a:spcPts val="600"/>
              </a:spcBef>
              <a:buClr>
                <a:schemeClr val="accent2"/>
              </a:buClr>
              <a:buFont typeface="Century Gothic" panose="020B0502020202020204" pitchFamily="34" charset="0"/>
              <a:buChar char="►"/>
              <a:defRPr sz="1400" kern="1200">
                <a:solidFill>
                  <a:schemeClr val="tx1"/>
                </a:solidFill>
                <a:latin typeface="+mj-lt"/>
                <a:ea typeface="+mn-ea"/>
                <a:cs typeface="+mn-cs"/>
              </a:defRPr>
            </a:lvl3pPr>
            <a:lvl4pPr marL="1600200" indent="-228600" algn="l" defTabSz="914400" rtl="0" eaLnBrk="1" latinLnBrk="0" hangingPunct="1">
              <a:spcBef>
                <a:spcPts val="600"/>
              </a:spcBef>
              <a:buClr>
                <a:schemeClr val="accent2"/>
              </a:buClr>
              <a:buFont typeface="Century Gothic" panose="020B0502020202020204"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ts val="600"/>
              </a:spcBef>
              <a:buClr>
                <a:schemeClr val="accent2"/>
              </a:buClr>
              <a:buFont typeface="Century Gothic" panose="020B0502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   Professional Development</a:t>
            </a:r>
            <a:endParaRPr lang="en-US" sz="800" b="1" dirty="0"/>
          </a:p>
          <a:p>
            <a:pPr marL="0" indent="0">
              <a:buNone/>
            </a:pPr>
            <a:endParaRPr lang="en-US" sz="800" b="1" dirty="0"/>
          </a:p>
          <a:p>
            <a:pPr lvl="1">
              <a:buClr>
                <a:schemeClr val="accent2">
                  <a:lumMod val="90000"/>
                </a:schemeClr>
              </a:buClr>
            </a:pPr>
            <a:r>
              <a:rPr lang="en-US" sz="2000" dirty="0"/>
              <a:t> $23,000 total (2014-2016)</a:t>
            </a:r>
          </a:p>
          <a:p>
            <a:pPr lvl="1">
              <a:buClr>
                <a:schemeClr val="accent2">
                  <a:lumMod val="90000"/>
                </a:schemeClr>
              </a:buClr>
            </a:pPr>
            <a:r>
              <a:rPr lang="en-US" sz="2000" dirty="0"/>
              <a:t> CRM exams</a:t>
            </a:r>
          </a:p>
          <a:p>
            <a:pPr lvl="1">
              <a:buClr>
                <a:schemeClr val="accent2">
                  <a:lumMod val="90000"/>
                </a:schemeClr>
              </a:buClr>
            </a:pPr>
            <a:r>
              <a:rPr lang="en-US" sz="2000" dirty="0"/>
              <a:t> RIM training</a:t>
            </a:r>
          </a:p>
          <a:p>
            <a:pPr lvl="1">
              <a:buClr>
                <a:schemeClr val="accent2">
                  <a:lumMod val="90000"/>
                </a:schemeClr>
              </a:buClr>
            </a:pPr>
            <a:r>
              <a:rPr lang="en-US" sz="2000" dirty="0"/>
              <a:t> IG certifications</a:t>
            </a:r>
          </a:p>
          <a:p>
            <a:pPr lvl="1">
              <a:buClr>
                <a:schemeClr val="accent2">
                  <a:lumMod val="90000"/>
                </a:schemeClr>
              </a:buClr>
            </a:pPr>
            <a:r>
              <a:rPr lang="en-US" sz="2000" dirty="0"/>
              <a:t> Conference attendance</a:t>
            </a:r>
          </a:p>
          <a:p>
            <a:pPr lvl="1">
              <a:buClr>
                <a:schemeClr val="accent2">
                  <a:lumMod val="90000"/>
                </a:schemeClr>
              </a:buClr>
            </a:pPr>
            <a:r>
              <a:rPr lang="en-US" sz="2000" dirty="0"/>
              <a:t> 31 people, nationwide</a:t>
            </a:r>
          </a:p>
          <a:p>
            <a:pPr marL="457167" lvl="1" indent="0">
              <a:buNone/>
            </a:pPr>
            <a:endParaRPr lang="en-US" sz="2000" dirty="0"/>
          </a:p>
        </p:txBody>
      </p:sp>
    </p:spTree>
    <p:extLst>
      <p:ext uri="{BB962C8B-B14F-4D97-AF65-F5344CB8AC3E}">
        <p14:creationId xmlns:p14="http://schemas.microsoft.com/office/powerpoint/2010/main" val="29975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anim calcmode="lin" valueType="num">
                                      <p:cBhvr>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anim calcmode="lin" valueType="num">
                                      <p:cBhvr>
                                        <p:cTn id="2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fade">
                                      <p:cBhvr>
                                        <p:cTn id="33" dur="1000"/>
                                        <p:tgtEl>
                                          <p:spTgt spid="8">
                                            <p:txEl>
                                              <p:pRg st="5" end="5"/>
                                            </p:txEl>
                                          </p:spTgt>
                                        </p:tgtEl>
                                      </p:cBhvr>
                                    </p:animEffect>
                                    <p:anim calcmode="lin" valueType="num">
                                      <p:cBhvr>
                                        <p:cTn id="34"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6" end="6"/>
                                            </p:txEl>
                                          </p:spTgt>
                                        </p:tgtEl>
                                        <p:attrNameLst>
                                          <p:attrName>style.visibility</p:attrName>
                                        </p:attrNameLst>
                                      </p:cBhvr>
                                      <p:to>
                                        <p:strVal val="visible"/>
                                      </p:to>
                                    </p:set>
                                    <p:animEffect transition="in" filter="fade">
                                      <p:cBhvr>
                                        <p:cTn id="40" dur="1000"/>
                                        <p:tgtEl>
                                          <p:spTgt spid="8">
                                            <p:txEl>
                                              <p:pRg st="6" end="6"/>
                                            </p:txEl>
                                          </p:spTgt>
                                        </p:tgtEl>
                                      </p:cBhvr>
                                    </p:animEffect>
                                    <p:anim calcmode="lin" valueType="num">
                                      <p:cBhvr>
                                        <p:cTn id="41"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nodeType="afterEffect">
                                  <p:stCondLst>
                                    <p:cond delay="0"/>
                                  </p:stCondLst>
                                  <p:childTnLst>
                                    <p:set>
                                      <p:cBhvr>
                                        <p:cTn id="45" dur="1" fill="hold">
                                          <p:stCondLst>
                                            <p:cond delay="0"/>
                                          </p:stCondLst>
                                        </p:cTn>
                                        <p:tgtEl>
                                          <p:spTgt spid="8">
                                            <p:txEl>
                                              <p:pRg st="7" end="7"/>
                                            </p:txEl>
                                          </p:spTgt>
                                        </p:tgtEl>
                                        <p:attrNameLst>
                                          <p:attrName>style.visibility</p:attrName>
                                        </p:attrNameLst>
                                      </p:cBhvr>
                                      <p:to>
                                        <p:strVal val="visible"/>
                                      </p:to>
                                    </p:set>
                                    <p:animEffect transition="in" filter="fade">
                                      <p:cBhvr>
                                        <p:cTn id="46" dur="500"/>
                                        <p:tgtEl>
                                          <p:spTgt spid="8">
                                            <p:txEl>
                                              <p:pRg st="7" end="7"/>
                                            </p:txEl>
                                          </p:spTgt>
                                        </p:tgtEl>
                                      </p:cBhvr>
                                    </p:animEffect>
                                    <p:anim calcmode="lin" valueType="num">
                                      <p:cBhvr>
                                        <p:cTn id="4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42" presetClass="entr" presetSubtype="0" fill="hold" nodeType="afterEffect">
                                  <p:stCondLst>
                                    <p:cond delay="0"/>
                                  </p:stCondLst>
                                  <p:childTnLst>
                                    <p:set>
                                      <p:cBhvr>
                                        <p:cTn id="51" dur="1" fill="hold">
                                          <p:stCondLst>
                                            <p:cond delay="0"/>
                                          </p:stCondLst>
                                        </p:cTn>
                                        <p:tgtEl>
                                          <p:spTgt spid="8">
                                            <p:txEl>
                                              <p:pRg st="8" end="8"/>
                                            </p:txEl>
                                          </p:spTgt>
                                        </p:tgtEl>
                                        <p:attrNameLst>
                                          <p:attrName>style.visibility</p:attrName>
                                        </p:attrNameLst>
                                      </p:cBhvr>
                                      <p:to>
                                        <p:strVal val="visible"/>
                                      </p:to>
                                    </p:set>
                                    <p:animEffect transition="in" filter="fade">
                                      <p:cBhvr>
                                        <p:cTn id="52" dur="500"/>
                                        <p:tgtEl>
                                          <p:spTgt spid="8">
                                            <p:txEl>
                                              <p:pRg st="8" end="8"/>
                                            </p:txEl>
                                          </p:spTgt>
                                        </p:tgtEl>
                                      </p:cBhvr>
                                    </p:animEffect>
                                    <p:anim calcmode="lin" valueType="num">
                                      <p:cBhvr>
                                        <p:cTn id="5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4" dur="5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Effect transition="in" filter="fade">
                                      <p:cBhvr>
                                        <p:cTn id="59" dur="500"/>
                                        <p:tgtEl>
                                          <p:spTgt spid="9">
                                            <p:txEl>
                                              <p:pRg st="0" end="0"/>
                                            </p:txEl>
                                          </p:spTgt>
                                        </p:tgtEl>
                                      </p:cBhvr>
                                    </p:animEffect>
                                    <p:anim calcmode="lin" valueType="num">
                                      <p:cBhvr>
                                        <p:cTn id="6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1"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62" fill="hold">
                            <p:stCondLst>
                              <p:cond delay="500"/>
                            </p:stCondLst>
                            <p:childTnLst>
                              <p:par>
                                <p:cTn id="63" presetID="42" presetClass="entr" presetSubtype="0" fill="hold" nodeType="afterEffect">
                                  <p:stCondLst>
                                    <p:cond delay="0"/>
                                  </p:stCondLst>
                                  <p:childTnLst>
                                    <p:set>
                                      <p:cBhvr>
                                        <p:cTn id="64" dur="1" fill="hold">
                                          <p:stCondLst>
                                            <p:cond delay="0"/>
                                          </p:stCondLst>
                                        </p:cTn>
                                        <p:tgtEl>
                                          <p:spTgt spid="9">
                                            <p:txEl>
                                              <p:pRg st="2" end="2"/>
                                            </p:txEl>
                                          </p:spTgt>
                                        </p:tgtEl>
                                        <p:attrNameLst>
                                          <p:attrName>style.visibility</p:attrName>
                                        </p:attrNameLst>
                                      </p:cBhvr>
                                      <p:to>
                                        <p:strVal val="visible"/>
                                      </p:to>
                                    </p:set>
                                    <p:animEffect transition="in" filter="fade">
                                      <p:cBhvr>
                                        <p:cTn id="65" dur="500"/>
                                        <p:tgtEl>
                                          <p:spTgt spid="9">
                                            <p:txEl>
                                              <p:pRg st="2" end="2"/>
                                            </p:txEl>
                                          </p:spTgt>
                                        </p:tgtEl>
                                      </p:cBhvr>
                                    </p:animEffect>
                                    <p:anim calcmode="lin" valueType="num">
                                      <p:cBhvr>
                                        <p:cTn id="66"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67"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00"/>
                            </p:stCondLst>
                            <p:childTnLst>
                              <p:par>
                                <p:cTn id="69" presetID="42" presetClass="entr" presetSubtype="0" fill="hold" nodeType="afterEffect">
                                  <p:stCondLst>
                                    <p:cond delay="0"/>
                                  </p:stCondLst>
                                  <p:childTnLst>
                                    <p:set>
                                      <p:cBhvr>
                                        <p:cTn id="70" dur="1" fill="hold">
                                          <p:stCondLst>
                                            <p:cond delay="0"/>
                                          </p:stCondLst>
                                        </p:cTn>
                                        <p:tgtEl>
                                          <p:spTgt spid="9">
                                            <p:txEl>
                                              <p:pRg st="3" end="3"/>
                                            </p:txEl>
                                          </p:spTgt>
                                        </p:tgtEl>
                                        <p:attrNameLst>
                                          <p:attrName>style.visibility</p:attrName>
                                        </p:attrNameLst>
                                      </p:cBhvr>
                                      <p:to>
                                        <p:strVal val="visible"/>
                                      </p:to>
                                    </p:set>
                                    <p:animEffect transition="in" filter="fade">
                                      <p:cBhvr>
                                        <p:cTn id="71" dur="500"/>
                                        <p:tgtEl>
                                          <p:spTgt spid="9">
                                            <p:txEl>
                                              <p:pRg st="3" end="3"/>
                                            </p:txEl>
                                          </p:spTgt>
                                        </p:tgtEl>
                                      </p:cBhvr>
                                    </p:animEffect>
                                    <p:anim calcmode="lin" valueType="num">
                                      <p:cBhvr>
                                        <p:cTn id="72"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73"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42" presetClass="entr" presetSubtype="0" fill="hold" nodeType="afterEffect">
                                  <p:stCondLst>
                                    <p:cond delay="0"/>
                                  </p:stCondLst>
                                  <p:childTnLst>
                                    <p:set>
                                      <p:cBhvr>
                                        <p:cTn id="76" dur="1" fill="hold">
                                          <p:stCondLst>
                                            <p:cond delay="0"/>
                                          </p:stCondLst>
                                        </p:cTn>
                                        <p:tgtEl>
                                          <p:spTgt spid="9">
                                            <p:txEl>
                                              <p:pRg st="4" end="4"/>
                                            </p:txEl>
                                          </p:spTgt>
                                        </p:tgtEl>
                                        <p:attrNameLst>
                                          <p:attrName>style.visibility</p:attrName>
                                        </p:attrNameLst>
                                      </p:cBhvr>
                                      <p:to>
                                        <p:strVal val="visible"/>
                                      </p:to>
                                    </p:set>
                                    <p:animEffect transition="in" filter="fade">
                                      <p:cBhvr>
                                        <p:cTn id="77" dur="500"/>
                                        <p:tgtEl>
                                          <p:spTgt spid="9">
                                            <p:txEl>
                                              <p:pRg st="4" end="4"/>
                                            </p:txEl>
                                          </p:spTgt>
                                        </p:tgtEl>
                                      </p:cBhvr>
                                    </p:animEffect>
                                    <p:anim calcmode="lin" valueType="num">
                                      <p:cBhvr>
                                        <p:cTn id="78"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79" dur="5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par>
                          <p:cTn id="80" fill="hold">
                            <p:stCondLst>
                              <p:cond delay="2000"/>
                            </p:stCondLst>
                            <p:childTnLst>
                              <p:par>
                                <p:cTn id="81" presetID="42" presetClass="entr" presetSubtype="0" fill="hold" nodeType="afterEffect">
                                  <p:stCondLst>
                                    <p:cond delay="0"/>
                                  </p:stCondLst>
                                  <p:childTnLst>
                                    <p:set>
                                      <p:cBhvr>
                                        <p:cTn id="82" dur="1" fill="hold">
                                          <p:stCondLst>
                                            <p:cond delay="0"/>
                                          </p:stCondLst>
                                        </p:cTn>
                                        <p:tgtEl>
                                          <p:spTgt spid="9">
                                            <p:txEl>
                                              <p:pRg st="5" end="5"/>
                                            </p:txEl>
                                          </p:spTgt>
                                        </p:tgtEl>
                                        <p:attrNameLst>
                                          <p:attrName>style.visibility</p:attrName>
                                        </p:attrNameLst>
                                      </p:cBhvr>
                                      <p:to>
                                        <p:strVal val="visible"/>
                                      </p:to>
                                    </p:set>
                                    <p:animEffect transition="in" filter="fade">
                                      <p:cBhvr>
                                        <p:cTn id="83" dur="500"/>
                                        <p:tgtEl>
                                          <p:spTgt spid="9">
                                            <p:txEl>
                                              <p:pRg st="5" end="5"/>
                                            </p:txEl>
                                          </p:spTgt>
                                        </p:tgtEl>
                                      </p:cBhvr>
                                    </p:animEffect>
                                    <p:anim calcmode="lin" valueType="num">
                                      <p:cBhvr>
                                        <p:cTn id="84"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85"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86" fill="hold">
                            <p:stCondLst>
                              <p:cond delay="2500"/>
                            </p:stCondLst>
                            <p:childTnLst>
                              <p:par>
                                <p:cTn id="87" presetID="42" presetClass="entr" presetSubtype="0" fill="hold" nodeType="afterEffect">
                                  <p:stCondLst>
                                    <p:cond delay="0"/>
                                  </p:stCondLst>
                                  <p:childTnLst>
                                    <p:set>
                                      <p:cBhvr>
                                        <p:cTn id="88" dur="1" fill="hold">
                                          <p:stCondLst>
                                            <p:cond delay="0"/>
                                          </p:stCondLst>
                                        </p:cTn>
                                        <p:tgtEl>
                                          <p:spTgt spid="9">
                                            <p:txEl>
                                              <p:pRg st="6" end="6"/>
                                            </p:txEl>
                                          </p:spTgt>
                                        </p:tgtEl>
                                        <p:attrNameLst>
                                          <p:attrName>style.visibility</p:attrName>
                                        </p:attrNameLst>
                                      </p:cBhvr>
                                      <p:to>
                                        <p:strVal val="visible"/>
                                      </p:to>
                                    </p:set>
                                    <p:animEffect transition="in" filter="fade">
                                      <p:cBhvr>
                                        <p:cTn id="89" dur="500"/>
                                        <p:tgtEl>
                                          <p:spTgt spid="9">
                                            <p:txEl>
                                              <p:pRg st="6" end="6"/>
                                            </p:txEl>
                                          </p:spTgt>
                                        </p:tgtEl>
                                      </p:cBhvr>
                                    </p:animEffect>
                                    <p:anim calcmode="lin" valueType="num">
                                      <p:cBhvr>
                                        <p:cTn id="90"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91" dur="5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par>
                          <p:cTn id="92" fill="hold">
                            <p:stCondLst>
                              <p:cond delay="3000"/>
                            </p:stCondLst>
                            <p:childTnLst>
                              <p:par>
                                <p:cTn id="93" presetID="42" presetClass="entr" presetSubtype="0" fill="hold" nodeType="afterEffect">
                                  <p:stCondLst>
                                    <p:cond delay="0"/>
                                  </p:stCondLst>
                                  <p:childTnLst>
                                    <p:set>
                                      <p:cBhvr>
                                        <p:cTn id="94" dur="1" fill="hold">
                                          <p:stCondLst>
                                            <p:cond delay="0"/>
                                          </p:stCondLst>
                                        </p:cTn>
                                        <p:tgtEl>
                                          <p:spTgt spid="9">
                                            <p:txEl>
                                              <p:pRg st="7" end="7"/>
                                            </p:txEl>
                                          </p:spTgt>
                                        </p:tgtEl>
                                        <p:attrNameLst>
                                          <p:attrName>style.visibility</p:attrName>
                                        </p:attrNameLst>
                                      </p:cBhvr>
                                      <p:to>
                                        <p:strVal val="visible"/>
                                      </p:to>
                                    </p:set>
                                    <p:animEffect transition="in" filter="fade">
                                      <p:cBhvr>
                                        <p:cTn id="95" dur="500"/>
                                        <p:tgtEl>
                                          <p:spTgt spid="9">
                                            <p:txEl>
                                              <p:pRg st="7" end="7"/>
                                            </p:txEl>
                                          </p:spTgt>
                                        </p:tgtEl>
                                      </p:cBhvr>
                                    </p:animEffect>
                                    <p:anim calcmode="lin" valueType="num">
                                      <p:cBhvr>
                                        <p:cTn id="96"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97"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WHERE ARE THEY FROM?</a:t>
            </a:r>
          </a:p>
        </p:txBody>
      </p:sp>
      <p:sp>
        <p:nvSpPr>
          <p:cNvPr id="6" name="Content Placeholder 5"/>
          <p:cNvSpPr>
            <a:spLocks noGrp="1"/>
          </p:cNvSpPr>
          <p:nvPr>
            <p:ph idx="10"/>
          </p:nvPr>
        </p:nvSpPr>
        <p:spPr>
          <a:xfrm>
            <a:off x="4724400" y="1600200"/>
            <a:ext cx="4038600" cy="4953000"/>
          </a:xfrm>
        </p:spPr>
        <p:txBody>
          <a:bodyPr>
            <a:normAutofit fontScale="92500"/>
          </a:bodyPr>
          <a:lstStyle/>
          <a:p>
            <a:pPr marL="0" indent="0">
              <a:buNone/>
            </a:pPr>
            <a:r>
              <a:rPr lang="en-US" sz="3200" dirty="0"/>
              <a:t>Access Scholars</a:t>
            </a:r>
          </a:p>
          <a:p>
            <a:pPr marL="457167" lvl="1" indent="0">
              <a:buNone/>
            </a:pPr>
            <a:r>
              <a:rPr lang="en-US" sz="2100" dirty="0"/>
              <a:t>Each received assistance for college while working</a:t>
            </a:r>
            <a:endParaRPr lang="en-US" sz="900" dirty="0"/>
          </a:p>
          <a:p>
            <a:pPr marL="457167" lvl="1" indent="0">
              <a:buNone/>
            </a:pPr>
            <a:endParaRPr lang="en-US" sz="900" dirty="0"/>
          </a:p>
          <a:p>
            <a:pPr lvl="1">
              <a:buClr>
                <a:schemeClr val="accent2">
                  <a:lumMod val="90000"/>
                </a:schemeClr>
              </a:buClr>
            </a:pPr>
            <a:r>
              <a:rPr lang="en-US" sz="2100" dirty="0"/>
              <a:t>Ruben Vargas – </a:t>
            </a:r>
            <a:r>
              <a:rPr lang="en-US" sz="2100" b="1" dirty="0"/>
              <a:t>Arizona</a:t>
            </a:r>
            <a:endParaRPr lang="en-US" sz="2100" dirty="0"/>
          </a:p>
          <a:p>
            <a:pPr lvl="1">
              <a:buClr>
                <a:schemeClr val="accent2">
                  <a:lumMod val="90000"/>
                </a:schemeClr>
              </a:buClr>
            </a:pPr>
            <a:r>
              <a:rPr lang="en-US" sz="2100" dirty="0"/>
              <a:t>Lisa Padilla – </a:t>
            </a:r>
            <a:r>
              <a:rPr lang="en-US" sz="2100" b="1" dirty="0"/>
              <a:t>Houston</a:t>
            </a:r>
            <a:endParaRPr lang="en-US" sz="2100" dirty="0"/>
          </a:p>
          <a:p>
            <a:pPr lvl="1">
              <a:buClr>
                <a:schemeClr val="accent2">
                  <a:lumMod val="90000"/>
                </a:schemeClr>
              </a:buClr>
            </a:pPr>
            <a:r>
              <a:rPr lang="en-US" sz="2100" dirty="0"/>
              <a:t>Jessica Harman – </a:t>
            </a:r>
            <a:r>
              <a:rPr lang="en-US" sz="2100" b="1" dirty="0"/>
              <a:t>Tulsa</a:t>
            </a:r>
            <a:endParaRPr lang="en-US" sz="2100" dirty="0"/>
          </a:p>
          <a:p>
            <a:pPr lvl="1">
              <a:buClr>
                <a:schemeClr val="accent2">
                  <a:lumMod val="90000"/>
                </a:schemeClr>
              </a:buClr>
            </a:pPr>
            <a:r>
              <a:rPr lang="en-US" sz="2100" dirty="0"/>
              <a:t>Susan Wheeler – </a:t>
            </a:r>
            <a:r>
              <a:rPr lang="en-US" sz="2100" b="1" dirty="0"/>
              <a:t>Louisiana</a:t>
            </a:r>
          </a:p>
          <a:p>
            <a:pPr lvl="1">
              <a:buClr>
                <a:schemeClr val="accent2">
                  <a:lumMod val="90000"/>
                </a:schemeClr>
              </a:buClr>
            </a:pPr>
            <a:r>
              <a:rPr lang="en-US" sz="2100" dirty="0"/>
              <a:t>Ashley Shimer – </a:t>
            </a:r>
            <a:r>
              <a:rPr lang="en-US" sz="2100" b="1" dirty="0"/>
              <a:t>Virginia</a:t>
            </a:r>
          </a:p>
          <a:p>
            <a:pPr lvl="1">
              <a:buClr>
                <a:schemeClr val="accent2">
                  <a:lumMod val="90000"/>
                </a:schemeClr>
              </a:buClr>
            </a:pPr>
            <a:r>
              <a:rPr lang="en-US" sz="2100" dirty="0"/>
              <a:t>Judi Long – </a:t>
            </a:r>
            <a:r>
              <a:rPr lang="en-US" sz="2100" b="1" dirty="0"/>
              <a:t>South Florida</a:t>
            </a:r>
          </a:p>
          <a:p>
            <a:pPr marL="457167" lvl="1" indent="0">
              <a:buNone/>
            </a:pPr>
            <a:endParaRPr lang="en-US" sz="2100" dirty="0"/>
          </a:p>
          <a:p>
            <a:pPr marL="57147" indent="0">
              <a:buNone/>
            </a:pPr>
            <a:r>
              <a:rPr lang="en-US" sz="3100" b="1" dirty="0"/>
              <a:t>Why not someone from our Region/Chapter?</a:t>
            </a:r>
          </a:p>
          <a:p>
            <a:pPr lvl="1"/>
            <a:endParaRPr lang="en-US" dirty="0"/>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1424652"/>
            <a:ext cx="4419599" cy="5391871"/>
          </a:xfrm>
          <a:prstGeom prst="rect">
            <a:avLst/>
          </a:prstGeom>
        </p:spPr>
      </p:pic>
    </p:spTree>
    <p:extLst>
      <p:ext uri="{BB962C8B-B14F-4D97-AF65-F5344CB8AC3E}">
        <p14:creationId xmlns:p14="http://schemas.microsoft.com/office/powerpoint/2010/main" val="215661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up)">
                                      <p:cBhvr>
                                        <p:cTn id="7" dur="500"/>
                                        <p:tgtEl>
                                          <p:spTgt spid="6">
                                            <p:txEl>
                                              <p:pRg st="3" end="3"/>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wipe(up)">
                                      <p:cBhvr>
                                        <p:cTn id="11" dur="500"/>
                                        <p:tgtEl>
                                          <p:spTgt spid="6">
                                            <p:txEl>
                                              <p:pRg st="4" end="4"/>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wipe(up)">
                                      <p:cBhvr>
                                        <p:cTn id="15" dur="500"/>
                                        <p:tgtEl>
                                          <p:spTgt spid="6">
                                            <p:txEl>
                                              <p:pRg st="5" end="5"/>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wipe(up)">
                                      <p:cBhvr>
                                        <p:cTn id="19" dur="500"/>
                                        <p:tgtEl>
                                          <p:spTgt spid="6">
                                            <p:txEl>
                                              <p:pRg st="6" end="6"/>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wipe(up)">
                                      <p:cBhvr>
                                        <p:cTn id="23" dur="500"/>
                                        <p:tgtEl>
                                          <p:spTgt spid="6">
                                            <p:txEl>
                                              <p:pRg st="7" end="7"/>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up)">
                                      <p:cBhvr>
                                        <p:cTn id="27" dur="500"/>
                                        <p:tgtEl>
                                          <p:spTgt spid="6">
                                            <p:txEl>
                                              <p:pRg st="8" end="8"/>
                                            </p:txEl>
                                          </p:spTgt>
                                        </p:tgtEl>
                                      </p:cBhvr>
                                    </p:animEffect>
                                  </p:childTnLst>
                                </p:cTn>
                              </p:par>
                            </p:childTnLst>
                          </p:cTn>
                        </p:par>
                        <p:par>
                          <p:cTn id="28" fill="hold">
                            <p:stCondLst>
                              <p:cond delay="3000"/>
                            </p:stCondLst>
                            <p:childTnLst>
                              <p:par>
                                <p:cTn id="29" presetID="22" presetClass="entr" presetSubtype="1" fill="hold" nodeType="afterEffect">
                                  <p:stCondLst>
                                    <p:cond delay="100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wipe(up)">
                                      <p:cBhvr>
                                        <p:cTn id="31"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RESEARCH</a:t>
            </a:r>
          </a:p>
        </p:txBody>
      </p:sp>
      <p:sp>
        <p:nvSpPr>
          <p:cNvPr id="6" name="Text Placeholder 5"/>
          <p:cNvSpPr>
            <a:spLocks noGrp="1"/>
          </p:cNvSpPr>
          <p:nvPr>
            <p:ph type="body" sz="quarter" idx="13"/>
          </p:nvPr>
        </p:nvSpPr>
        <p:spPr/>
        <p:txBody>
          <a:bodyPr/>
          <a:lstStyle/>
          <a:p>
            <a:r>
              <a:rPr lang="en-US" dirty="0"/>
              <a:t>2</a:t>
            </a:r>
          </a:p>
        </p:txBody>
      </p:sp>
    </p:spTree>
    <p:extLst>
      <p:ext uri="{BB962C8B-B14F-4D97-AF65-F5344CB8AC3E}">
        <p14:creationId xmlns:p14="http://schemas.microsoft.com/office/powerpoint/2010/main" val="3266065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874837"/>
            <a:ext cx="8229600" cy="4525963"/>
          </a:xfrm>
        </p:spPr>
        <p:txBody>
          <a:bodyPr>
            <a:normAutofit/>
          </a:bodyPr>
          <a:lstStyle/>
          <a:p>
            <a:pPr>
              <a:buClr>
                <a:schemeClr val="accent2">
                  <a:lumMod val="90000"/>
                </a:schemeClr>
              </a:buClr>
            </a:pPr>
            <a:r>
              <a:rPr lang="en-US" sz="3200" dirty="0"/>
              <a:t> 25 Research Projects Completed</a:t>
            </a:r>
            <a:endParaRPr lang="en-US" sz="900" dirty="0"/>
          </a:p>
          <a:p>
            <a:endParaRPr lang="en-US" sz="900" dirty="0"/>
          </a:p>
          <a:p>
            <a:pPr>
              <a:buClr>
                <a:schemeClr val="accent2">
                  <a:lumMod val="90000"/>
                </a:schemeClr>
              </a:buClr>
            </a:pPr>
            <a:r>
              <a:rPr lang="en-US" sz="3500" dirty="0"/>
              <a:t> </a:t>
            </a:r>
            <a:r>
              <a:rPr lang="en-US" sz="3200" dirty="0"/>
              <a:t>Online Directory/Searchable Database of      English Language Collegiate RIM Courses,     updated annually</a:t>
            </a:r>
            <a:endParaRPr lang="en-US" sz="900" dirty="0"/>
          </a:p>
          <a:p>
            <a:pPr marL="0" indent="0">
              <a:buNone/>
            </a:pPr>
            <a:endParaRPr lang="en-US" sz="900" dirty="0"/>
          </a:p>
          <a:p>
            <a:pPr>
              <a:buClr>
                <a:schemeClr val="accent2">
                  <a:lumMod val="90000"/>
                </a:schemeClr>
              </a:buClr>
            </a:pPr>
            <a:r>
              <a:rPr lang="en-US" sz="3200" dirty="0"/>
              <a:t> All available for free download or use at :</a:t>
            </a:r>
          </a:p>
          <a:p>
            <a:pPr marL="57147" indent="0" algn="ctr">
              <a:buNone/>
            </a:pPr>
            <a:r>
              <a:rPr lang="en-US" sz="3500" b="1" dirty="0"/>
              <a:t>www.armaedfoundation.org</a:t>
            </a:r>
          </a:p>
        </p:txBody>
      </p:sp>
      <p:sp>
        <p:nvSpPr>
          <p:cNvPr id="5" name="Title 4"/>
          <p:cNvSpPr>
            <a:spLocks noGrp="1"/>
          </p:cNvSpPr>
          <p:nvPr>
            <p:ph type="title"/>
          </p:nvPr>
        </p:nvSpPr>
        <p:spPr/>
        <p:txBody>
          <a:bodyPr/>
          <a:lstStyle/>
          <a:p>
            <a:r>
              <a:rPr lang="en-US" dirty="0">
                <a:solidFill>
                  <a:schemeClr val="accent1">
                    <a:lumMod val="75000"/>
                  </a:schemeClr>
                </a:solidFill>
              </a:rPr>
              <a:t>RESEARCH PROJECTS</a:t>
            </a:r>
          </a:p>
        </p:txBody>
      </p:sp>
    </p:spTree>
    <p:extLst>
      <p:ext uri="{BB962C8B-B14F-4D97-AF65-F5344CB8AC3E}">
        <p14:creationId xmlns:p14="http://schemas.microsoft.com/office/powerpoint/2010/main" val="41386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250"/>
                                  </p:stCondLst>
                                  <p:childTnLst>
                                    <p:set>
                                      <p:cBhvr>
                                        <p:cTn id="23" dur="1" fill="hold">
                                          <p:stCondLst>
                                            <p:cond delay="0"/>
                                          </p:stCondLst>
                                        </p:cTn>
                                        <p:tgtEl>
                                          <p:spTgt spid="6">
                                            <p:txEl>
                                              <p:pRg st="5" end="5"/>
                                            </p:txEl>
                                          </p:spTgt>
                                        </p:tgtEl>
                                        <p:attrNameLst>
                                          <p:attrName>style.visibility</p:attrName>
                                        </p:attrNameLst>
                                      </p:cBhvr>
                                      <p:to>
                                        <p:strVal val="visible"/>
                                      </p:to>
                                    </p:set>
                                    <p:anim calcmode="lin" valueType="num">
                                      <p:cBhvr additive="base">
                                        <p:cTn id="24"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703" y="19792"/>
            <a:ext cx="9144000" cy="6553200"/>
          </a:xfrm>
          <a:prstGeom prst="rect">
            <a:avLst/>
          </a:prstGeom>
        </p:spPr>
      </p:pic>
    </p:spTree>
    <p:extLst>
      <p:ext uri="{BB962C8B-B14F-4D97-AF65-F5344CB8AC3E}">
        <p14:creationId xmlns:p14="http://schemas.microsoft.com/office/powerpoint/2010/main" val="3071868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04800" y="1219201"/>
            <a:ext cx="8686800" cy="5135564"/>
          </a:xfrm>
        </p:spPr>
        <p:txBody>
          <a:bodyPr>
            <a:noAutofit/>
          </a:bodyPr>
          <a:lstStyle/>
          <a:p>
            <a:pPr>
              <a:buClr>
                <a:schemeClr val="accent2">
                  <a:lumMod val="90000"/>
                </a:schemeClr>
              </a:buClr>
            </a:pPr>
            <a:r>
              <a:rPr lang="en-US" sz="2800" b="1" i="1" dirty="0"/>
              <a:t>U.S. Current Court Cases</a:t>
            </a:r>
            <a:r>
              <a:rPr lang="en-US" sz="2800" dirty="0"/>
              <a:t> (in process) – will gather recent, important and relevant IG/RIM orders and opinions issued by the Courts since 1994, updating an earlier publication that addresses pre-1994</a:t>
            </a:r>
          </a:p>
          <a:p>
            <a:pPr>
              <a:buClr>
                <a:schemeClr val="accent2">
                  <a:lumMod val="90000"/>
                </a:schemeClr>
              </a:buClr>
            </a:pPr>
            <a:r>
              <a:rPr lang="en-US" sz="2800" b="1" i="1" dirty="0"/>
              <a:t>Information Governance and Public Engagement:  How U.S. Federal Department Policies Are Addressing Social Media Records</a:t>
            </a:r>
            <a:r>
              <a:rPr lang="en-US" sz="2800" dirty="0"/>
              <a:t> (2016)</a:t>
            </a:r>
          </a:p>
          <a:p>
            <a:pPr>
              <a:buClr>
                <a:schemeClr val="accent2">
                  <a:lumMod val="90000"/>
                </a:schemeClr>
              </a:buClr>
            </a:pPr>
            <a:r>
              <a:rPr lang="en-US" sz="2800" b="1" i="1" dirty="0"/>
              <a:t>Social Media Systems Records and Information Governance Challenges </a:t>
            </a:r>
            <a:r>
              <a:rPr lang="en-US" sz="2800" dirty="0"/>
              <a:t>(2015)</a:t>
            </a:r>
          </a:p>
          <a:p>
            <a:pPr marL="0" indent="0">
              <a:buNone/>
            </a:pPr>
            <a:endParaRPr lang="en-US" sz="2800" dirty="0"/>
          </a:p>
          <a:p>
            <a:pPr marL="0" indent="0" algn="ctr">
              <a:buNone/>
            </a:pPr>
            <a:r>
              <a:rPr lang="en-US" sz="2800" b="1" dirty="0"/>
              <a:t>Download at no charge from:   </a:t>
            </a:r>
            <a:r>
              <a:rPr lang="en-US" sz="3600" b="1" dirty="0"/>
              <a:t>www.armaedfoundation.org</a:t>
            </a:r>
          </a:p>
          <a:p>
            <a:endParaRPr lang="en-US" sz="2800" dirty="0">
              <a:highlight>
                <a:srgbClr val="00FF00"/>
              </a:highlight>
            </a:endParaRPr>
          </a:p>
          <a:p>
            <a:endParaRPr lang="en-US" sz="2000" dirty="0"/>
          </a:p>
        </p:txBody>
      </p:sp>
      <p:sp>
        <p:nvSpPr>
          <p:cNvPr id="10" name="Title 9"/>
          <p:cNvSpPr>
            <a:spLocks noGrp="1"/>
          </p:cNvSpPr>
          <p:nvPr>
            <p:ph type="title"/>
          </p:nvPr>
        </p:nvSpPr>
        <p:spPr/>
        <p:txBody>
          <a:bodyPr/>
          <a:lstStyle/>
          <a:p>
            <a:r>
              <a:rPr lang="en-US" dirty="0">
                <a:solidFill>
                  <a:schemeClr val="accent1">
                    <a:lumMod val="75000"/>
                  </a:schemeClr>
                </a:solidFill>
              </a:rPr>
              <a:t>Current Research</a:t>
            </a:r>
          </a:p>
        </p:txBody>
      </p:sp>
    </p:spTree>
    <p:extLst>
      <p:ext uri="{BB962C8B-B14F-4D97-AF65-F5344CB8AC3E}">
        <p14:creationId xmlns:p14="http://schemas.microsoft.com/office/powerpoint/2010/main" val="243847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 calcmode="lin" valueType="num">
                                      <p:cBhvr>
                                        <p:cTn id="22"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1149" y="2185760"/>
            <a:ext cx="7480051" cy="1421928"/>
          </a:xfrm>
        </p:spPr>
        <p:txBody>
          <a:bodyPr>
            <a:normAutofit fontScale="90000"/>
          </a:bodyPr>
          <a:lstStyle/>
          <a:p>
            <a:r>
              <a:rPr lang="en-US" sz="4800" dirty="0"/>
              <a:t>SUPPORTING THE PROFESSION</a:t>
            </a:r>
          </a:p>
        </p:txBody>
      </p:sp>
      <p:sp>
        <p:nvSpPr>
          <p:cNvPr id="5" name="Text Placeholder 4"/>
          <p:cNvSpPr>
            <a:spLocks noGrp="1"/>
          </p:cNvSpPr>
          <p:nvPr>
            <p:ph type="body" sz="quarter" idx="13"/>
          </p:nvPr>
        </p:nvSpPr>
        <p:spPr>
          <a:xfrm>
            <a:off x="228600" y="2018587"/>
            <a:ext cx="1926431" cy="2398143"/>
          </a:xfrm>
        </p:spPr>
        <p:txBody>
          <a:bodyPr/>
          <a:lstStyle/>
          <a:p>
            <a:r>
              <a:rPr lang="en-US" dirty="0"/>
              <a:t>3</a:t>
            </a:r>
          </a:p>
        </p:txBody>
      </p:sp>
    </p:spTree>
    <p:extLst>
      <p:ext uri="{BB962C8B-B14F-4D97-AF65-F5344CB8AC3E}">
        <p14:creationId xmlns:p14="http://schemas.microsoft.com/office/powerpoint/2010/main" val="2620282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763000" cy="5486399"/>
          </a:xfrm>
        </p:spPr>
        <p:txBody>
          <a:bodyPr>
            <a:noAutofit/>
          </a:bodyPr>
          <a:lstStyle/>
          <a:p>
            <a:pPr marL="0" indent="0" algn="ctr">
              <a:buNone/>
            </a:pPr>
            <a:r>
              <a:rPr lang="en-US" sz="3200" b="1" dirty="0"/>
              <a:t>Remember, this is your profession and your Foundation!!</a:t>
            </a:r>
            <a:endParaRPr lang="en-US" sz="2400" dirty="0"/>
          </a:p>
          <a:p>
            <a:pPr>
              <a:buClr>
                <a:schemeClr val="accent2">
                  <a:lumMod val="90000"/>
                </a:schemeClr>
              </a:buClr>
            </a:pPr>
            <a:r>
              <a:rPr lang="en-US" sz="2400" dirty="0"/>
              <a:t>Become a </a:t>
            </a:r>
            <a:r>
              <a:rPr lang="en-US" sz="2800" b="1" dirty="0"/>
              <a:t>Chapter Foundation Champion</a:t>
            </a:r>
            <a:r>
              <a:rPr lang="en-US" sz="2800" dirty="0"/>
              <a:t> </a:t>
            </a:r>
            <a:r>
              <a:rPr lang="en-US" sz="2400" dirty="0"/>
              <a:t>– one per Chapter, who serves as a liaison to and representative of the Foundation to your Chapter Board and to Chapter members</a:t>
            </a:r>
          </a:p>
          <a:p>
            <a:pPr>
              <a:buClr>
                <a:schemeClr val="accent2">
                  <a:lumMod val="90000"/>
                </a:schemeClr>
              </a:buClr>
            </a:pPr>
            <a:r>
              <a:rPr lang="en-US" sz="2400" dirty="0"/>
              <a:t>Set up a monthly, recurring tax-deductible </a:t>
            </a:r>
            <a:r>
              <a:rPr lang="en-US" sz="2800" b="1" dirty="0"/>
              <a:t>donation </a:t>
            </a:r>
            <a:r>
              <a:rPr lang="en-US" sz="2400" dirty="0"/>
              <a:t>to the Foundation</a:t>
            </a:r>
          </a:p>
          <a:p>
            <a:pPr>
              <a:buClr>
                <a:schemeClr val="accent2">
                  <a:lumMod val="90000"/>
                </a:schemeClr>
              </a:buClr>
            </a:pPr>
            <a:r>
              <a:rPr lang="en-US" sz="2800" b="1" dirty="0"/>
              <a:t>Talk up </a:t>
            </a:r>
            <a:r>
              <a:rPr lang="en-US" sz="2400" dirty="0"/>
              <a:t>the Foundation’s programs to your colleagues</a:t>
            </a:r>
          </a:p>
          <a:p>
            <a:pPr>
              <a:buClr>
                <a:schemeClr val="accent2">
                  <a:lumMod val="90000"/>
                </a:schemeClr>
              </a:buClr>
            </a:pPr>
            <a:r>
              <a:rPr lang="en-US" sz="2800" b="1" dirty="0"/>
              <a:t>Volunteer</a:t>
            </a:r>
            <a:r>
              <a:rPr lang="en-US" sz="2400" dirty="0"/>
              <a:t> for the Foundation Board of Trustees or serve on a Foundation Committee (Scholarships, Research, Fundraising, Marketing, Finance,….)</a:t>
            </a:r>
          </a:p>
        </p:txBody>
      </p:sp>
      <p:sp>
        <p:nvSpPr>
          <p:cNvPr id="3" name="Title 2"/>
          <p:cNvSpPr>
            <a:spLocks noGrp="1"/>
          </p:cNvSpPr>
          <p:nvPr>
            <p:ph type="title"/>
          </p:nvPr>
        </p:nvSpPr>
        <p:spPr/>
        <p:txBody>
          <a:bodyPr/>
          <a:lstStyle/>
          <a:p>
            <a:r>
              <a:rPr lang="en-US" dirty="0">
                <a:solidFill>
                  <a:schemeClr val="accent1">
                    <a:lumMod val="75000"/>
                  </a:schemeClr>
                </a:solidFill>
              </a:rPr>
              <a:t>HOW CAN YOU HELP?</a:t>
            </a:r>
          </a:p>
        </p:txBody>
      </p:sp>
    </p:spTree>
    <p:extLst>
      <p:ext uri="{BB962C8B-B14F-4D97-AF65-F5344CB8AC3E}">
        <p14:creationId xmlns:p14="http://schemas.microsoft.com/office/powerpoint/2010/main" val="39048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991600" cy="5410199"/>
          </a:xfrm>
        </p:spPr>
        <p:txBody>
          <a:bodyPr>
            <a:noAutofit/>
          </a:bodyPr>
          <a:lstStyle/>
          <a:p>
            <a:pPr marL="0" indent="0">
              <a:buNone/>
            </a:pPr>
            <a:r>
              <a:rPr lang="en-US" sz="2800" b="1" dirty="0"/>
              <a:t>How can your Chapter support the Foundation?</a:t>
            </a:r>
          </a:p>
          <a:p>
            <a:pPr>
              <a:lnSpc>
                <a:spcPct val="150000"/>
              </a:lnSpc>
              <a:buClr>
                <a:schemeClr val="accent2">
                  <a:lumMod val="90000"/>
                </a:schemeClr>
              </a:buClr>
            </a:pPr>
            <a:r>
              <a:rPr lang="en-US" sz="2400" dirty="0"/>
              <a:t>Encourage your members to apply for </a:t>
            </a:r>
            <a:r>
              <a:rPr lang="en-US" sz="2400" b="1" dirty="0"/>
              <a:t>Tuition Reimbursement</a:t>
            </a:r>
            <a:endParaRPr lang="en-US" sz="2400" dirty="0"/>
          </a:p>
          <a:p>
            <a:pPr>
              <a:lnSpc>
                <a:spcPct val="150000"/>
              </a:lnSpc>
              <a:buClr>
                <a:schemeClr val="accent2">
                  <a:lumMod val="90000"/>
                </a:schemeClr>
              </a:buClr>
            </a:pPr>
            <a:r>
              <a:rPr lang="en-US" sz="2400" dirty="0"/>
              <a:t>Fund a </a:t>
            </a:r>
            <a:r>
              <a:rPr lang="en-US" sz="2400" b="1" dirty="0"/>
              <a:t>specific project </a:t>
            </a:r>
            <a:r>
              <a:rPr lang="en-US" sz="2400" dirty="0"/>
              <a:t>of interest to your Chapter through the foundation’s Research Program</a:t>
            </a:r>
          </a:p>
          <a:p>
            <a:pPr>
              <a:lnSpc>
                <a:spcPct val="150000"/>
              </a:lnSpc>
              <a:buClr>
                <a:schemeClr val="accent2">
                  <a:lumMod val="90000"/>
                </a:schemeClr>
              </a:buClr>
            </a:pPr>
            <a:r>
              <a:rPr lang="en-US" sz="2400" dirty="0"/>
              <a:t>Add a donation to the Foundation to your Chapter’s </a:t>
            </a:r>
            <a:r>
              <a:rPr lang="en-US" sz="2400" b="1" dirty="0"/>
              <a:t>Annual Budget</a:t>
            </a:r>
          </a:p>
          <a:p>
            <a:pPr>
              <a:lnSpc>
                <a:spcPct val="150000"/>
              </a:lnSpc>
              <a:buClr>
                <a:schemeClr val="accent2">
                  <a:lumMod val="90000"/>
                </a:schemeClr>
              </a:buClr>
            </a:pPr>
            <a:r>
              <a:rPr lang="en-US" sz="2400" dirty="0"/>
              <a:t>Contribute </a:t>
            </a:r>
            <a:r>
              <a:rPr lang="en-US" sz="2400" b="1" dirty="0"/>
              <a:t>Speakers’ Fees</a:t>
            </a:r>
          </a:p>
          <a:p>
            <a:pPr>
              <a:lnSpc>
                <a:spcPct val="150000"/>
              </a:lnSpc>
              <a:buClr>
                <a:schemeClr val="accent2">
                  <a:lumMod val="90000"/>
                </a:schemeClr>
              </a:buClr>
            </a:pPr>
            <a:r>
              <a:rPr lang="en-US" sz="2400" dirty="0"/>
              <a:t>Donate </a:t>
            </a:r>
            <a:r>
              <a:rPr lang="en-US" sz="2400" b="1" dirty="0"/>
              <a:t>In Memory </a:t>
            </a:r>
            <a:r>
              <a:rPr lang="en-US" sz="2400" dirty="0"/>
              <a:t>of a colleague</a:t>
            </a:r>
          </a:p>
          <a:p>
            <a:pPr>
              <a:lnSpc>
                <a:spcPct val="150000"/>
              </a:lnSpc>
              <a:buClr>
                <a:schemeClr val="accent2">
                  <a:lumMod val="90000"/>
                </a:schemeClr>
              </a:buClr>
            </a:pPr>
            <a:r>
              <a:rPr lang="en-US" sz="2400" dirty="0"/>
              <a:t>Sell </a:t>
            </a:r>
            <a:r>
              <a:rPr lang="en-US" sz="2400" b="1" dirty="0"/>
              <a:t>Raffle Tickets</a:t>
            </a:r>
            <a:r>
              <a:rPr lang="en-US" sz="2400" dirty="0"/>
              <a:t>, hold </a:t>
            </a:r>
            <a:r>
              <a:rPr lang="en-US" sz="2400" b="1" dirty="0"/>
              <a:t>50/50</a:t>
            </a:r>
            <a:r>
              <a:rPr lang="en-US" sz="2400" dirty="0"/>
              <a:t> events in your Chapter</a:t>
            </a:r>
          </a:p>
          <a:p>
            <a:endParaRPr lang="en-US" sz="2800" dirty="0"/>
          </a:p>
        </p:txBody>
      </p:sp>
      <p:sp>
        <p:nvSpPr>
          <p:cNvPr id="3" name="Title 2"/>
          <p:cNvSpPr>
            <a:spLocks noGrp="1"/>
          </p:cNvSpPr>
          <p:nvPr>
            <p:ph type="title"/>
          </p:nvPr>
        </p:nvSpPr>
        <p:spPr/>
        <p:txBody>
          <a:bodyPr/>
          <a:lstStyle/>
          <a:p>
            <a:r>
              <a:rPr lang="en-US" dirty="0">
                <a:solidFill>
                  <a:schemeClr val="accent1">
                    <a:lumMod val="75000"/>
                  </a:schemeClr>
                </a:solidFill>
              </a:rPr>
              <a:t>CHAPTER SUPPORT</a:t>
            </a:r>
          </a:p>
        </p:txBody>
      </p:sp>
    </p:spTree>
    <p:extLst>
      <p:ext uri="{BB962C8B-B14F-4D97-AF65-F5344CB8AC3E}">
        <p14:creationId xmlns:p14="http://schemas.microsoft.com/office/powerpoint/2010/main" val="409799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7229" y="152403"/>
            <a:ext cx="7800975" cy="1470025"/>
          </a:xfrm>
        </p:spPr>
        <p:txBody>
          <a:bodyPr/>
          <a:lstStyle/>
          <a:p>
            <a:pPr algn="ctr"/>
            <a:r>
              <a:rPr lang="en-US" dirty="0">
                <a:solidFill>
                  <a:srgbClr val="FFC000"/>
                </a:solidFill>
              </a:rPr>
              <a:t>Are you Ready?</a:t>
            </a:r>
          </a:p>
        </p:txBody>
      </p:sp>
      <p:sp>
        <p:nvSpPr>
          <p:cNvPr id="9" name="Content Placeholder 9"/>
          <p:cNvSpPr txBox="1">
            <a:spLocks/>
          </p:cNvSpPr>
          <p:nvPr/>
        </p:nvSpPr>
        <p:spPr>
          <a:xfrm>
            <a:off x="823912" y="2209804"/>
            <a:ext cx="7558088" cy="1465729"/>
          </a:xfrm>
          <a:prstGeom prst="rect">
            <a:avLst/>
          </a:prstGeom>
        </p:spPr>
        <p:txBody>
          <a:bodyPr vert="horz" lIns="91434" tIns="45718" rIns="91434" bIns="45718" rtlCol="0">
            <a:noAutofit/>
          </a:bodyPr>
          <a:lstStyle>
            <a:lvl1pPr marL="0" marR="0" indent="0" algn="r" defTabSz="685800" rtl="0" eaLnBrk="1" fontAlgn="auto" latinLnBrk="0" hangingPunct="1">
              <a:lnSpc>
                <a:spcPct val="130000"/>
              </a:lnSpc>
              <a:spcBef>
                <a:spcPts val="0"/>
              </a:spcBef>
              <a:spcAft>
                <a:spcPts val="0"/>
              </a:spcAft>
              <a:buClrTx/>
              <a:buSzTx/>
              <a:buFontTx/>
              <a:buNone/>
              <a:tabLst/>
              <a:defRPr lang="en-US" sz="1500" b="0" kern="1200" baseline="0" dirty="0" smtClean="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anose="02070309020205020404" pitchFamily="49" charset="0"/>
              <a:buChar char="o"/>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685750"/>
            <a:r>
              <a:rPr lang="en-US" sz="2400" dirty="0">
                <a:solidFill>
                  <a:srgbClr val="373737">
                    <a:lumMod val="75000"/>
                  </a:srgbClr>
                </a:solidFill>
                <a:latin typeface="Trebuchet MS" panose="020B0603020202020204" pitchFamily="34" charset="0"/>
              </a:rPr>
              <a:t>HOW WILL YOU AND YOUR CHAPTER/REGION DECIDE TO GIVE BACK TO MOVE THE PROFESSION FORWARD?? </a:t>
            </a:r>
          </a:p>
        </p:txBody>
      </p:sp>
    </p:spTree>
    <p:extLst>
      <p:ext uri="{BB962C8B-B14F-4D97-AF65-F5344CB8AC3E}">
        <p14:creationId xmlns:p14="http://schemas.microsoft.com/office/powerpoint/2010/main" val="161043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peech Bubble: Rectangle 1"/>
          <p:cNvSpPr/>
          <p:nvPr/>
        </p:nvSpPr>
        <p:spPr>
          <a:xfrm>
            <a:off x="923695" y="1118381"/>
            <a:ext cx="3219240" cy="2173459"/>
          </a:xfrm>
          <a:prstGeom prst="wedgeRectCallout">
            <a:avLst/>
          </a:prstGeom>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121909" tIns="60954" rIns="121909" bIns="60954" rtlCol="0" anchor="ctr"/>
          <a:lstStyle/>
          <a:p>
            <a:pPr algn="ctr" defTabSz="457155">
              <a:defRPr/>
            </a:pPr>
            <a:r>
              <a:rPr lang="en-US" dirty="0">
                <a:solidFill>
                  <a:prstClr val="white"/>
                </a:solidFill>
              </a:rPr>
              <a:t>ARMA is </a:t>
            </a:r>
            <a:r>
              <a:rPr lang="en-US" u="sng" dirty="0">
                <a:solidFill>
                  <a:prstClr val="white"/>
                </a:solidFill>
              </a:rPr>
              <a:t>the</a:t>
            </a:r>
            <a:r>
              <a:rPr lang="en-US" dirty="0">
                <a:solidFill>
                  <a:prstClr val="white"/>
                </a:solidFill>
              </a:rPr>
              <a:t> strongest </a:t>
            </a:r>
            <a:r>
              <a:rPr lang="en-US" u="sng" dirty="0">
                <a:solidFill>
                  <a:prstClr val="white"/>
                </a:solidFill>
              </a:rPr>
              <a:t>community</a:t>
            </a:r>
            <a:r>
              <a:rPr lang="en-US" dirty="0">
                <a:solidFill>
                  <a:prstClr val="white"/>
                </a:solidFill>
              </a:rPr>
              <a:t> of professionals in the information management industry with educational resources and networking opportunities here at home and around the world.   </a:t>
            </a:r>
          </a:p>
        </p:txBody>
      </p:sp>
      <p:sp>
        <p:nvSpPr>
          <p:cNvPr id="3" name="Speech Bubble: Oval 2"/>
          <p:cNvSpPr/>
          <p:nvPr/>
        </p:nvSpPr>
        <p:spPr>
          <a:xfrm>
            <a:off x="4523015" y="1747162"/>
            <a:ext cx="4044212" cy="3915089"/>
          </a:xfrm>
          <a:prstGeom prst="wedgeEllipseCallout">
            <a:avLst/>
          </a:prstGeom>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121909" tIns="60954" rIns="121909" bIns="60954" rtlCol="0" anchor="ctr"/>
          <a:lstStyle/>
          <a:p>
            <a:pPr algn="ctr" defTabSz="457155">
              <a:defRPr/>
            </a:pPr>
            <a:r>
              <a:rPr lang="en-US" dirty="0">
                <a:solidFill>
                  <a:prstClr val="white"/>
                </a:solidFill>
              </a:rPr>
              <a:t>It is an </a:t>
            </a:r>
            <a:r>
              <a:rPr lang="en-US" u="sng" dirty="0">
                <a:solidFill>
                  <a:prstClr val="white"/>
                </a:solidFill>
              </a:rPr>
              <a:t>exciting time </a:t>
            </a:r>
            <a:r>
              <a:rPr lang="en-US" dirty="0">
                <a:solidFill>
                  <a:prstClr val="white"/>
                </a:solidFill>
              </a:rPr>
              <a:t>to be in this profession as it is rapidly changing and as a member of the ARMA community you can be part of it.  ARMA is shaping the industry and can help you shape your career and add value to your organization.</a:t>
            </a:r>
          </a:p>
        </p:txBody>
      </p:sp>
      <p:sp>
        <p:nvSpPr>
          <p:cNvPr id="6" name="Speech Bubble: Rectangle with Corners Rounded 5"/>
          <p:cNvSpPr/>
          <p:nvPr/>
        </p:nvSpPr>
        <p:spPr>
          <a:xfrm flipH="1">
            <a:off x="473528" y="3918857"/>
            <a:ext cx="3608613" cy="2286000"/>
          </a:xfrm>
          <a:prstGeom prst="wedgeRoundRectCallout">
            <a:avLst/>
          </a:prstGeom>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lIns="121909" tIns="60954" rIns="121909" bIns="60954" rtlCol="0" anchor="ctr"/>
          <a:lstStyle/>
          <a:p>
            <a:pPr algn="ctr" defTabSz="457155">
              <a:defRPr/>
            </a:pPr>
            <a:r>
              <a:rPr lang="en-US" dirty="0">
                <a:solidFill>
                  <a:prstClr val="white"/>
                </a:solidFill>
              </a:rPr>
              <a:t>When it comes to managing an organization’s vital asset, information, ARMA has the most </a:t>
            </a:r>
            <a:r>
              <a:rPr lang="en-US" u="sng" dirty="0">
                <a:solidFill>
                  <a:prstClr val="white"/>
                </a:solidFill>
              </a:rPr>
              <a:t>comprehensive approach</a:t>
            </a:r>
            <a:r>
              <a:rPr lang="en-US" dirty="0">
                <a:solidFill>
                  <a:prstClr val="white"/>
                </a:solidFill>
              </a:rPr>
              <a:t>.  We set the </a:t>
            </a:r>
            <a:r>
              <a:rPr lang="en-US" u="sng" dirty="0">
                <a:solidFill>
                  <a:prstClr val="white"/>
                </a:solidFill>
              </a:rPr>
              <a:t>standards and best practices </a:t>
            </a:r>
            <a:r>
              <a:rPr lang="en-US" dirty="0">
                <a:solidFill>
                  <a:prstClr val="white"/>
                </a:solidFill>
              </a:rPr>
              <a:t>that address the </a:t>
            </a:r>
            <a:r>
              <a:rPr lang="en-US" u="sng" dirty="0">
                <a:solidFill>
                  <a:prstClr val="white"/>
                </a:solidFill>
              </a:rPr>
              <a:t>full information lifecycle</a:t>
            </a:r>
            <a:r>
              <a:rPr lang="en-US" dirty="0">
                <a:solidFill>
                  <a:prstClr val="white"/>
                </a:solidFill>
              </a:rPr>
              <a:t>.</a:t>
            </a:r>
          </a:p>
        </p:txBody>
      </p:sp>
    </p:spTree>
    <p:extLst>
      <p:ext uri="{BB962C8B-B14F-4D97-AF65-F5344CB8AC3E}">
        <p14:creationId xmlns:p14="http://schemas.microsoft.com/office/powerpoint/2010/main" val="372431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8600" y="1143000"/>
            <a:ext cx="3581400" cy="3416320"/>
          </a:xfrm>
          <a:prstGeom prst="rect">
            <a:avLst/>
          </a:prstGeom>
          <a:noFill/>
        </p:spPr>
        <p:txBody>
          <a:bodyPr wrap="square" rtlCol="0">
            <a:spAutoFit/>
          </a:bodyPr>
          <a:lstStyle/>
          <a:p>
            <a:r>
              <a:rPr lang="en-US" sz="3600" dirty="0">
                <a:solidFill>
                  <a:prstClr val="black"/>
                </a:solidFill>
                <a:effectLst>
                  <a:outerShdw blurRad="38100" dist="38100" dir="2700000" algn="tl">
                    <a:srgbClr val="000000">
                      <a:alpha val="43137"/>
                    </a:srgbClr>
                  </a:outerShdw>
                </a:effectLst>
              </a:rPr>
              <a:t>Open Discussion:</a:t>
            </a:r>
          </a:p>
          <a:p>
            <a:r>
              <a:rPr lang="en-US" sz="3600" dirty="0">
                <a:solidFill>
                  <a:prstClr val="black"/>
                </a:solidFill>
                <a:effectLst>
                  <a:outerShdw blurRad="38100" dist="38100" dir="2700000" algn="tl">
                    <a:srgbClr val="000000">
                      <a:alpha val="43137"/>
                    </a:srgbClr>
                  </a:outerShdw>
                </a:effectLst>
              </a:rPr>
              <a:t>Share what you are working on and what resources would help you…</a:t>
            </a:r>
          </a:p>
        </p:txBody>
      </p:sp>
    </p:spTree>
    <p:extLst>
      <p:ext uri="{BB962C8B-B14F-4D97-AF65-F5344CB8AC3E}">
        <p14:creationId xmlns:p14="http://schemas.microsoft.com/office/powerpoint/2010/main" val="2632053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792"/>
            <a:ext cx="8839200" cy="818408"/>
          </a:xfrm>
        </p:spPr>
        <p:txBody>
          <a:bodyPr>
            <a:normAutofit/>
          </a:bodyPr>
          <a:lstStyle/>
          <a:p>
            <a:pPr algn="l"/>
            <a:r>
              <a:rPr lang="en-US" dirty="0"/>
              <a:t>Nov 2, 2017 – JC </a:t>
            </a:r>
            <a:r>
              <a:rPr lang="en-US" dirty="0" err="1"/>
              <a:t>Raulston</a:t>
            </a:r>
            <a:r>
              <a:rPr lang="en-US" dirty="0"/>
              <a:t> Arboretum</a:t>
            </a:r>
          </a:p>
        </p:txBody>
      </p:sp>
      <p:sp>
        <p:nvSpPr>
          <p:cNvPr id="3" name="Content Placeholder 2"/>
          <p:cNvSpPr>
            <a:spLocks noGrp="1"/>
          </p:cNvSpPr>
          <p:nvPr>
            <p:ph idx="1"/>
          </p:nvPr>
        </p:nvSpPr>
        <p:spPr>
          <a:xfrm>
            <a:off x="304800" y="762000"/>
            <a:ext cx="8686800" cy="5943599"/>
          </a:xfrm>
        </p:spPr>
        <p:txBody>
          <a:bodyPr>
            <a:noAutofit/>
          </a:bodyPr>
          <a:lstStyle/>
          <a:p>
            <a:pPr marL="0" indent="0">
              <a:buNone/>
            </a:pPr>
            <a:r>
              <a:rPr lang="en-US" sz="1400" b="1" dirty="0"/>
              <a:t>In 1975, J. C. </a:t>
            </a:r>
            <a:r>
              <a:rPr lang="en-US" sz="1400" b="1" dirty="0" err="1"/>
              <a:t>Raulston</a:t>
            </a:r>
            <a:r>
              <a:rPr lang="en-US" sz="1400" b="1" dirty="0"/>
              <a:t> arrived in the Department of Horticultural Science at NC State University to teach and to start an arboretum which would serve as a living laboratory for students and faculty, and a resource for professionals in the green industry and for the public. </a:t>
            </a:r>
          </a:p>
          <a:p>
            <a:pPr marL="0" indent="0">
              <a:buNone/>
            </a:pPr>
            <a:r>
              <a:rPr lang="en-US" sz="1400" b="1" dirty="0"/>
              <a:t>In 1976, with a master plan drawn up by his graduate student, Fielding Scarborough, J. C. made the first plantings at the North Carolina State University Research Farm Unit 4 (now the Horticultural Field Laboratory) on Beryl Road on portions of an eight acre parcel designated as the NCSU Arboretum, assisted by his research technician Newell Hancock and a few dedicated students. </a:t>
            </a:r>
          </a:p>
          <a:p>
            <a:pPr marL="0" indent="0">
              <a:buNone/>
            </a:pPr>
            <a:r>
              <a:rPr lang="en-US" sz="1400" b="1" dirty="0"/>
              <a:t>Over the years, the Arboretum has grown to ten and a half contiguous acres, renamed in his memory as the JC </a:t>
            </a:r>
            <a:r>
              <a:rPr lang="en-US" sz="1400" b="1" dirty="0" err="1"/>
              <a:t>Raulston</a:t>
            </a:r>
            <a:r>
              <a:rPr lang="en-US" sz="1400" b="1" dirty="0"/>
              <a:t> Arboretum at NC State University, and achieve international recognition for its imaginative use of resources and the excellence of its plant collections. (https://gardening.ces.ncsu.edu/)</a:t>
            </a:r>
          </a:p>
          <a:p>
            <a:pPr marL="0" indent="0">
              <a:spcBef>
                <a:spcPts val="600"/>
              </a:spcBef>
              <a:buNone/>
            </a:pPr>
            <a:r>
              <a:rPr lang="en-US" sz="1400" b="1" dirty="0"/>
              <a:t>Mission</a:t>
            </a:r>
          </a:p>
          <a:p>
            <a:r>
              <a:rPr lang="en-US" sz="1400" dirty="0"/>
              <a:t>The mission of the JC </a:t>
            </a:r>
            <a:r>
              <a:rPr lang="en-US" sz="1400" dirty="0" err="1"/>
              <a:t>Raulston</a:t>
            </a:r>
            <a:r>
              <a:rPr lang="en-US" sz="1400" dirty="0"/>
              <a:t> Arboretum is to introduce, display, and promote plants that diversify the American landscape, thereby benefiting our communities economically, environmentally, and aesthetically, as well as provide educational experiences to the general public, students of all ages, and the green industry.</a:t>
            </a:r>
          </a:p>
          <a:p>
            <a:pPr marL="0" indent="0">
              <a:buNone/>
            </a:pPr>
            <a:r>
              <a:rPr lang="en-US" sz="1400" b="1" dirty="0"/>
              <a:t>Strategic Goals</a:t>
            </a:r>
          </a:p>
          <a:p>
            <a:r>
              <a:rPr lang="en-US" sz="1400" dirty="0"/>
              <a:t>Collecting, evaluating, and selecting for introduction landscape plants for their most beneficial economic, ecological, and aesthetic value;</a:t>
            </a:r>
          </a:p>
          <a:p>
            <a:r>
              <a:rPr lang="en-US" sz="1400" dirty="0"/>
              <a:t>The gardens as a living laboratory which resides in and complements the curricula of NC State University;</a:t>
            </a:r>
          </a:p>
          <a:p>
            <a:r>
              <a:rPr lang="en-US" sz="1400" dirty="0"/>
              <a:t>Educational experiences for plant enthusiasts, Green Industry professionals, adults, and children;</a:t>
            </a:r>
          </a:p>
          <a:p>
            <a:r>
              <a:rPr lang="en-US" sz="1400" dirty="0"/>
              <a:t>The Arboretum by compelling casual visitors to become supporting members and long-term stakeholders;</a:t>
            </a:r>
          </a:p>
          <a:p>
            <a:r>
              <a:rPr lang="en-US" sz="1400" dirty="0"/>
              <a:t>The Arboretum by successfully marketing the benefits of its facility, events, workshops, programs, and plant sales;</a:t>
            </a:r>
          </a:p>
          <a:p>
            <a:r>
              <a:rPr lang="en-US" sz="1400" dirty="0"/>
              <a:t>Fund-raising initiatives of the JC </a:t>
            </a:r>
            <a:r>
              <a:rPr lang="en-US" sz="1400" dirty="0" err="1"/>
              <a:t>Raulston</a:t>
            </a:r>
            <a:r>
              <a:rPr lang="en-US" sz="1400" dirty="0"/>
              <a:t> Arboretum.</a:t>
            </a:r>
          </a:p>
          <a:p>
            <a:endParaRPr lang="en-US" sz="1400" dirty="0"/>
          </a:p>
        </p:txBody>
      </p:sp>
    </p:spTree>
    <p:extLst>
      <p:ext uri="{BB962C8B-B14F-4D97-AF65-F5344CB8AC3E}">
        <p14:creationId xmlns:p14="http://schemas.microsoft.com/office/powerpoint/2010/main" val="3500068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0068" y="2959575"/>
            <a:ext cx="7722973" cy="802236"/>
          </a:xfrm>
          <a:prstGeom prst="rect">
            <a:avLst/>
          </a:prstGeom>
          <a:noFill/>
        </p:spPr>
        <p:txBody>
          <a:bodyPr vert="horz" lIns="91434" tIns="45718" rIns="91434" bIns="45718"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457167">
              <a:defRPr/>
            </a:pPr>
            <a:endParaRPr lang="en-US" sz="4800" b="1" dirty="0">
              <a:solidFill>
                <a:prstClr val="white"/>
              </a:solidFill>
              <a:latin typeface="Arial Narrow"/>
              <a:cs typeface="Arial Narrow"/>
            </a:endParaRPr>
          </a:p>
        </p:txBody>
      </p:sp>
      <p:sp>
        <p:nvSpPr>
          <p:cNvPr id="5" name="Content Placeholder 3"/>
          <p:cNvSpPr txBox="1">
            <a:spLocks/>
          </p:cNvSpPr>
          <p:nvPr/>
        </p:nvSpPr>
        <p:spPr>
          <a:xfrm>
            <a:off x="210065" y="3633396"/>
            <a:ext cx="8229600" cy="1653093"/>
          </a:xfrm>
          <a:prstGeom prst="rect">
            <a:avLst/>
          </a:prstGeom>
        </p:spPr>
        <p:txBody>
          <a:bodyPr vert="horz" lIns="91434" tIns="45718" rIns="91434" bIns="45718"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457167">
              <a:defRPr/>
            </a:pPr>
            <a:endParaRPr lang="en-US" sz="2400" i="1" dirty="0">
              <a:solidFill>
                <a:prstClr val="white">
                  <a:lumMod val="95000"/>
                </a:prstClr>
              </a:solidFill>
              <a:latin typeface="Arial Narrow"/>
              <a:cs typeface="Arial Narrow"/>
            </a:endParaRPr>
          </a:p>
        </p:txBody>
      </p:sp>
      <p:pic>
        <p:nvPicPr>
          <p:cNvPr id="3" name="Picture 2" descr="A close up of text on a white background&#10;&#10;Description generated with high confidence">
            <a:extLst>
              <a:ext uri="{FF2B5EF4-FFF2-40B4-BE49-F238E27FC236}">
                <a16:creationId xmlns:a16="http://schemas.microsoft.com/office/drawing/2014/main" xmlns="" id="{7D731D96-E617-42FE-BEAF-591695A2CAA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0842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533400" y="1638300"/>
            <a:ext cx="1837267" cy="4191000"/>
            <a:chOff x="533400" y="1638300"/>
            <a:chExt cx="1837267" cy="4191000"/>
          </a:xfrm>
        </p:grpSpPr>
        <p:grpSp>
          <p:nvGrpSpPr>
            <p:cNvPr id="2" name="Group 1"/>
            <p:cNvGrpSpPr/>
            <p:nvPr/>
          </p:nvGrpSpPr>
          <p:grpSpPr>
            <a:xfrm>
              <a:off x="533400" y="1638300"/>
              <a:ext cx="1837267" cy="4191000"/>
              <a:chOff x="533400" y="1638300"/>
              <a:chExt cx="1837267" cy="4191000"/>
            </a:xfrm>
          </p:grpSpPr>
          <p:sp>
            <p:nvSpPr>
              <p:cNvPr id="3" name="Rounded Rectangle 2"/>
              <p:cNvSpPr/>
              <p:nvPr/>
            </p:nvSpPr>
            <p:spPr>
              <a:xfrm>
                <a:off x="533400" y="1638300"/>
                <a:ext cx="1837267" cy="419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200000"/>
                  </a:lnSpc>
                </a:pPr>
                <a:endParaRPr lang="en-US" dirty="0"/>
              </a:p>
              <a:p>
                <a:pPr algn="ctr">
                  <a:lnSpc>
                    <a:spcPct val="200000"/>
                  </a:lnSpc>
                </a:pPr>
                <a:endParaRPr lang="en-US" dirty="0"/>
              </a:p>
              <a:p>
                <a:pPr algn="ctr">
                  <a:lnSpc>
                    <a:spcPct val="200000"/>
                  </a:lnSpc>
                </a:pPr>
                <a:r>
                  <a:rPr lang="en-US" dirty="0"/>
                  <a:t>Students</a:t>
                </a:r>
              </a:p>
              <a:p>
                <a:pPr algn="ctr">
                  <a:lnSpc>
                    <a:spcPct val="200000"/>
                  </a:lnSpc>
                </a:pPr>
                <a:r>
                  <a:rPr lang="en-US" dirty="0"/>
                  <a:t>Mentors</a:t>
                </a:r>
              </a:p>
              <a:p>
                <a:pPr algn="ctr">
                  <a:lnSpc>
                    <a:spcPct val="200000"/>
                  </a:lnSpc>
                </a:pPr>
                <a:r>
                  <a:rPr lang="en-US" dirty="0"/>
                  <a:t>New Members</a:t>
                </a:r>
              </a:p>
              <a:p>
                <a:pPr algn="ctr">
                  <a:lnSpc>
                    <a:spcPct val="200000"/>
                  </a:lnSpc>
                </a:pPr>
                <a:r>
                  <a:rPr lang="en-US" dirty="0"/>
                  <a:t>Incentives</a:t>
                </a:r>
              </a:p>
            </p:txBody>
          </p:sp>
          <p:pic>
            <p:nvPicPr>
              <p:cNvPr id="8" name="Picture 7"/>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60942" y="1752600"/>
                <a:ext cx="1543050" cy="1320800"/>
              </a:xfrm>
              <a:prstGeom prst="rect">
                <a:avLst/>
              </a:prstGeom>
            </p:spPr>
          </p:pic>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093" y="2506133"/>
              <a:ext cx="340445" cy="315227"/>
            </a:xfrm>
            <a:prstGeom prst="rect">
              <a:avLst/>
            </a:prstGeom>
          </p:spPr>
        </p:pic>
      </p:grpSp>
      <p:grpSp>
        <p:nvGrpSpPr>
          <p:cNvPr id="4" name="Group 3"/>
          <p:cNvGrpSpPr/>
          <p:nvPr/>
        </p:nvGrpSpPr>
        <p:grpSpPr>
          <a:xfrm>
            <a:off x="2632193" y="1638300"/>
            <a:ext cx="1797756" cy="4191000"/>
            <a:chOff x="2632193" y="1638300"/>
            <a:chExt cx="1797756" cy="4191000"/>
          </a:xfrm>
        </p:grpSpPr>
        <p:sp>
          <p:nvSpPr>
            <p:cNvPr id="5" name="Rounded Rectangle 4"/>
            <p:cNvSpPr/>
            <p:nvPr/>
          </p:nvSpPr>
          <p:spPr>
            <a:xfrm>
              <a:off x="2632193" y="1638300"/>
              <a:ext cx="1797756" cy="419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1200"/>
                </a:spcAft>
              </a:pPr>
              <a:endParaRPr lang="en-US" dirty="0"/>
            </a:p>
            <a:p>
              <a:pPr algn="ctr">
                <a:spcAft>
                  <a:spcPts val="1200"/>
                </a:spcAft>
              </a:pPr>
              <a:endParaRPr lang="en-US" dirty="0"/>
            </a:p>
            <a:p>
              <a:pPr algn="ctr">
                <a:spcAft>
                  <a:spcPts val="1200"/>
                </a:spcAft>
              </a:pPr>
              <a:r>
                <a:rPr lang="en-US" dirty="0"/>
                <a:t>New Website</a:t>
              </a:r>
            </a:p>
            <a:p>
              <a:pPr algn="ctr">
                <a:spcAft>
                  <a:spcPts val="1200"/>
                </a:spcAft>
              </a:pPr>
              <a:r>
                <a:rPr lang="en-US" dirty="0"/>
                <a:t>Share Data</a:t>
              </a:r>
            </a:p>
            <a:p>
              <a:pPr algn="ctr">
                <a:spcAft>
                  <a:spcPts val="1200"/>
                </a:spcAft>
              </a:pPr>
              <a:r>
                <a:rPr lang="en-US" dirty="0"/>
                <a:t>Boost Messages</a:t>
              </a:r>
            </a:p>
            <a:p>
              <a:pPr algn="ctr">
                <a:spcAft>
                  <a:spcPts val="1200"/>
                </a:spcAft>
              </a:pPr>
              <a:r>
                <a:rPr lang="en-US" dirty="0"/>
                <a:t>Coordinate initiatives, data, resources</a:t>
              </a:r>
            </a:p>
          </p:txBody>
        </p:sp>
        <p:pic>
          <p:nvPicPr>
            <p:cNvPr id="10" name="Picture 9"/>
            <p:cNvPicPr>
              <a:picLocks noChangeAspect="1"/>
            </p:cNvPicPr>
            <p:nvPr/>
          </p:nvPicPr>
          <p:blipFill>
            <a:blip r:embed="rId6" cstate="print">
              <a:duotone>
                <a:prstClr val="black"/>
                <a:schemeClr val="tx2">
                  <a:tint val="45000"/>
                  <a:satMod val="400000"/>
                </a:schemeClr>
              </a:duotone>
              <a:extLst>
                <a:ext uri="{BEBA8EAE-BF5A-486C-A8C5-ECC9F3942E4B}">
                  <a14:imgProps xmlns:a14="http://schemas.microsoft.com/office/drawing/2010/main">
                    <a14:imgLayer r:embed="rId7">
                      <a14:imgEffect>
                        <a14:colorTemperature colorTemp="15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2793648" y="1769847"/>
              <a:ext cx="1491779" cy="994519"/>
            </a:xfrm>
            <a:prstGeom prst="rect">
              <a:avLst/>
            </a:prstGeom>
          </p:spPr>
        </p:pic>
      </p:grpSp>
      <p:grpSp>
        <p:nvGrpSpPr>
          <p:cNvPr id="13" name="Group 12"/>
          <p:cNvGrpSpPr/>
          <p:nvPr/>
        </p:nvGrpSpPr>
        <p:grpSpPr>
          <a:xfrm>
            <a:off x="4691475" y="1672167"/>
            <a:ext cx="1752600" cy="4191000"/>
            <a:chOff x="4691475" y="1672167"/>
            <a:chExt cx="1752600" cy="4191000"/>
          </a:xfrm>
        </p:grpSpPr>
        <p:sp>
          <p:nvSpPr>
            <p:cNvPr id="6" name="Rounded Rectangle 5"/>
            <p:cNvSpPr/>
            <p:nvPr/>
          </p:nvSpPr>
          <p:spPr>
            <a:xfrm>
              <a:off x="4691475" y="1672167"/>
              <a:ext cx="1752600" cy="419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1200"/>
                </a:spcAft>
              </a:pPr>
              <a:endParaRPr lang="en-US" dirty="0"/>
            </a:p>
            <a:p>
              <a:pPr algn="ctr">
                <a:spcAft>
                  <a:spcPts val="1200"/>
                </a:spcAft>
              </a:pPr>
              <a:endParaRPr lang="en-US" dirty="0"/>
            </a:p>
            <a:p>
              <a:pPr algn="ctr">
                <a:spcAft>
                  <a:spcPts val="1200"/>
                </a:spcAft>
              </a:pPr>
              <a:endParaRPr lang="en-US" dirty="0"/>
            </a:p>
            <a:p>
              <a:pPr algn="ctr">
                <a:spcAft>
                  <a:spcPts val="1200"/>
                </a:spcAft>
              </a:pPr>
              <a:r>
                <a:rPr lang="en-US" dirty="0"/>
                <a:t>Highlight Value</a:t>
              </a:r>
            </a:p>
            <a:p>
              <a:pPr algn="ctr">
                <a:spcAft>
                  <a:spcPts val="1200"/>
                </a:spcAft>
              </a:pPr>
              <a:r>
                <a:rPr lang="en-US" dirty="0"/>
                <a:t>Leverage IP</a:t>
              </a:r>
            </a:p>
            <a:p>
              <a:pPr algn="ctr">
                <a:spcAft>
                  <a:spcPts val="1200"/>
                </a:spcAft>
              </a:pPr>
              <a:r>
                <a:rPr lang="en-US" dirty="0"/>
                <a:t>Volunteer</a:t>
              </a:r>
            </a:p>
            <a:p>
              <a:pPr algn="ctr">
                <a:spcAft>
                  <a:spcPts val="1200"/>
                </a:spcAft>
              </a:pPr>
              <a:r>
                <a:rPr lang="en-US" dirty="0"/>
                <a:t>How can ARMA support you?</a:t>
              </a:r>
            </a:p>
          </p:txBody>
        </p:sp>
        <p:pic>
          <p:nvPicPr>
            <p:cNvPr id="11" name="Picture 10"/>
            <p:cNvPicPr>
              <a:picLocks noChangeAspect="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886326" y="1769847"/>
              <a:ext cx="1328209" cy="1275080"/>
            </a:xfrm>
            <a:prstGeom prst="rect">
              <a:avLst/>
            </a:prstGeom>
          </p:spPr>
        </p:pic>
      </p:grpSp>
      <p:grpSp>
        <p:nvGrpSpPr>
          <p:cNvPr id="14" name="Group 13"/>
          <p:cNvGrpSpPr/>
          <p:nvPr/>
        </p:nvGrpSpPr>
        <p:grpSpPr>
          <a:xfrm>
            <a:off x="6705600" y="1638300"/>
            <a:ext cx="1828800" cy="4191000"/>
            <a:chOff x="6705600" y="1638300"/>
            <a:chExt cx="1828800" cy="4191000"/>
          </a:xfrm>
        </p:grpSpPr>
        <p:sp>
          <p:nvSpPr>
            <p:cNvPr id="7" name="Rounded Rectangle 6"/>
            <p:cNvSpPr/>
            <p:nvPr/>
          </p:nvSpPr>
          <p:spPr>
            <a:xfrm>
              <a:off x="6705600" y="1638300"/>
              <a:ext cx="1828800" cy="419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spcAft>
                  <a:spcPts val="1200"/>
                </a:spcAft>
              </a:pPr>
              <a:r>
                <a:rPr lang="en-US" dirty="0"/>
                <a:t>Face to Face</a:t>
              </a:r>
            </a:p>
            <a:p>
              <a:pPr algn="ctr">
                <a:spcAft>
                  <a:spcPts val="1200"/>
                </a:spcAft>
              </a:pPr>
              <a:r>
                <a:rPr lang="en-US" dirty="0"/>
                <a:t>ID Potential Members</a:t>
              </a:r>
            </a:p>
            <a:p>
              <a:pPr algn="ctr">
                <a:spcAft>
                  <a:spcPts val="1200"/>
                </a:spcAft>
              </a:pPr>
              <a:r>
                <a:rPr lang="en-US" dirty="0"/>
                <a:t>Create Energy in our Community</a:t>
              </a:r>
            </a:p>
          </p:txBody>
        </p:sp>
        <p:pic>
          <p:nvPicPr>
            <p:cNvPr id="12" name="Picture 11"/>
            <p:cNvPicPr>
              <a:picLocks noChangeAspect="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068613" y="1722967"/>
              <a:ext cx="1107159" cy="1248833"/>
            </a:xfrm>
            <a:prstGeom prst="rect">
              <a:avLst/>
            </a:prstGeom>
          </p:spPr>
        </p:pic>
      </p:grpSp>
    </p:spTree>
    <p:extLst>
      <p:ext uri="{BB962C8B-B14F-4D97-AF65-F5344CB8AC3E}">
        <p14:creationId xmlns:p14="http://schemas.microsoft.com/office/powerpoint/2010/main" val="78462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F99E202-084D-4AE7-90B7-9A9B689E2F15}"/>
              </a:ext>
            </a:extLst>
          </p:cNvPr>
          <p:cNvPicPr>
            <a:picLocks noChangeAspect="1"/>
          </p:cNvPicPr>
          <p:nvPr/>
        </p:nvPicPr>
        <p:blipFill>
          <a:blip r:embed="rId4"/>
          <a:stretch>
            <a:fillRect/>
          </a:stretch>
        </p:blipFill>
        <p:spPr>
          <a:xfrm>
            <a:off x="4067563" y="2036823"/>
            <a:ext cx="4663052" cy="2514631"/>
          </a:xfrm>
          <a:prstGeom prst="rect">
            <a:avLst/>
          </a:prstGeom>
        </p:spPr>
      </p:pic>
      <p:sp>
        <p:nvSpPr>
          <p:cNvPr id="14" name="Subtitle 2">
            <a:extLst>
              <a:ext uri="{FF2B5EF4-FFF2-40B4-BE49-F238E27FC236}">
                <a16:creationId xmlns:a16="http://schemas.microsoft.com/office/drawing/2014/main" xmlns="" id="{D66AF1EC-6775-4EBC-B6CD-3A512E045CCF}"/>
              </a:ext>
            </a:extLst>
          </p:cNvPr>
          <p:cNvSpPr>
            <a:spLocks noGrp="1"/>
          </p:cNvSpPr>
          <p:nvPr>
            <p:ph type="subTitle" idx="1"/>
          </p:nvPr>
        </p:nvSpPr>
        <p:spPr>
          <a:xfrm>
            <a:off x="0" y="1494334"/>
            <a:ext cx="4147456" cy="2009255"/>
          </a:xfrm>
        </p:spPr>
        <p:txBody>
          <a:bodyPr anchor="t">
            <a:normAutofit/>
          </a:bodyPr>
          <a:lstStyle/>
          <a:p>
            <a:r>
              <a:rPr lang="en-US" sz="6000" b="1" dirty="0">
                <a:solidFill>
                  <a:schemeClr val="bg1"/>
                </a:solidFill>
                <a:latin typeface="Arial Narrow"/>
                <a:cs typeface="Arial Narrow"/>
              </a:rPr>
              <a:t>We need YOU! </a:t>
            </a:r>
            <a:endParaRPr lang="en-US" sz="4000" b="1" dirty="0">
              <a:solidFill>
                <a:schemeClr val="bg1"/>
              </a:solidFill>
              <a:latin typeface="Arial Narrow"/>
              <a:cs typeface="Arial Narrow"/>
            </a:endParaRPr>
          </a:p>
          <a:p>
            <a:pPr marL="228589" indent="-228589" algn="l">
              <a:buFont typeface="Arial" panose="020B0604020202020204" pitchFamily="34" charset="0"/>
              <a:buChar char="•"/>
            </a:pPr>
            <a:endParaRPr lang="en-US" sz="1900" dirty="0">
              <a:solidFill>
                <a:srgbClr val="F2F2F2"/>
              </a:solidFill>
              <a:latin typeface="Arial Narrow"/>
              <a:cs typeface="Arial Narrow"/>
            </a:endParaRPr>
          </a:p>
        </p:txBody>
      </p:sp>
      <p:sp>
        <p:nvSpPr>
          <p:cNvPr id="15" name="TextBox 14">
            <a:extLst>
              <a:ext uri="{FF2B5EF4-FFF2-40B4-BE49-F238E27FC236}">
                <a16:creationId xmlns:a16="http://schemas.microsoft.com/office/drawing/2014/main" xmlns="" id="{1CA3B54C-A170-410A-91DB-B1585A313655}"/>
              </a:ext>
            </a:extLst>
          </p:cNvPr>
          <p:cNvSpPr txBox="1"/>
          <p:nvPr/>
        </p:nvSpPr>
        <p:spPr>
          <a:xfrm>
            <a:off x="793328" y="4774932"/>
            <a:ext cx="2842145" cy="615553"/>
          </a:xfrm>
          <a:prstGeom prst="rect">
            <a:avLst/>
          </a:prstGeom>
          <a:noFill/>
        </p:spPr>
        <p:txBody>
          <a:bodyPr wrap="none" lIns="121914" tIns="60957" rIns="121914" bIns="60957" rtlCol="0">
            <a:spAutoFit/>
          </a:bodyPr>
          <a:lstStyle/>
          <a:p>
            <a:pPr defTabSz="457178"/>
            <a:r>
              <a:rPr lang="en-US" sz="3200" dirty="0">
                <a:solidFill>
                  <a:prstClr val="white"/>
                </a:solidFill>
                <a:latin typeface="Arial Narrow" panose="020B0606020202030204" pitchFamily="34" charset="0"/>
              </a:rPr>
              <a:t>Your participation</a:t>
            </a:r>
          </a:p>
        </p:txBody>
      </p:sp>
      <p:sp>
        <p:nvSpPr>
          <p:cNvPr id="17" name="TextBox 16">
            <a:extLst>
              <a:ext uri="{FF2B5EF4-FFF2-40B4-BE49-F238E27FC236}">
                <a16:creationId xmlns:a16="http://schemas.microsoft.com/office/drawing/2014/main" xmlns="" id="{17CC3986-A286-4986-802A-3B419767EB00}"/>
              </a:ext>
            </a:extLst>
          </p:cNvPr>
          <p:cNvSpPr txBox="1"/>
          <p:nvPr/>
        </p:nvSpPr>
        <p:spPr>
          <a:xfrm>
            <a:off x="923972" y="4087842"/>
            <a:ext cx="2579253" cy="615553"/>
          </a:xfrm>
          <a:prstGeom prst="rect">
            <a:avLst/>
          </a:prstGeom>
          <a:noFill/>
        </p:spPr>
        <p:txBody>
          <a:bodyPr wrap="none" lIns="121914" tIns="60957" rIns="121914" bIns="60957" rtlCol="0">
            <a:spAutoFit/>
          </a:bodyPr>
          <a:lstStyle/>
          <a:p>
            <a:pPr defTabSz="457178"/>
            <a:r>
              <a:rPr lang="en-US" sz="3200" dirty="0">
                <a:solidFill>
                  <a:prstClr val="white"/>
                </a:solidFill>
                <a:latin typeface="Arial Narrow" panose="020B0606020202030204" pitchFamily="34" charset="0"/>
              </a:rPr>
              <a:t>Your leadership</a:t>
            </a:r>
          </a:p>
        </p:txBody>
      </p:sp>
      <p:sp>
        <p:nvSpPr>
          <p:cNvPr id="18" name="TextBox 17">
            <a:extLst>
              <a:ext uri="{FF2B5EF4-FFF2-40B4-BE49-F238E27FC236}">
                <a16:creationId xmlns:a16="http://schemas.microsoft.com/office/drawing/2014/main" xmlns="" id="{33BBA7A8-01FD-413C-9CFA-1EBA4AA228C3}"/>
              </a:ext>
            </a:extLst>
          </p:cNvPr>
          <p:cNvSpPr txBox="1"/>
          <p:nvPr/>
        </p:nvSpPr>
        <p:spPr>
          <a:xfrm>
            <a:off x="625011" y="3401224"/>
            <a:ext cx="3179845" cy="615553"/>
          </a:xfrm>
          <a:prstGeom prst="rect">
            <a:avLst/>
          </a:prstGeom>
          <a:noFill/>
        </p:spPr>
        <p:txBody>
          <a:bodyPr wrap="none" lIns="121914" tIns="60957" rIns="121914" bIns="60957" rtlCol="0">
            <a:spAutoFit/>
          </a:bodyPr>
          <a:lstStyle/>
          <a:p>
            <a:pPr defTabSz="457178"/>
            <a:r>
              <a:rPr lang="en-US" sz="3200" dirty="0">
                <a:solidFill>
                  <a:prstClr val="white"/>
                </a:solidFill>
                <a:latin typeface="Arial Narrow" panose="020B0606020202030204" pitchFamily="34" charset="0"/>
              </a:rPr>
              <a:t>Your representation</a:t>
            </a:r>
          </a:p>
        </p:txBody>
      </p:sp>
      <p:sp>
        <p:nvSpPr>
          <p:cNvPr id="19" name="TextBox 18">
            <a:extLst>
              <a:ext uri="{FF2B5EF4-FFF2-40B4-BE49-F238E27FC236}">
                <a16:creationId xmlns:a16="http://schemas.microsoft.com/office/drawing/2014/main" xmlns="" id="{D0E166C1-6C73-422A-9FD6-60052308DA45}"/>
              </a:ext>
            </a:extLst>
          </p:cNvPr>
          <p:cNvSpPr txBox="1"/>
          <p:nvPr/>
        </p:nvSpPr>
        <p:spPr>
          <a:xfrm>
            <a:off x="887103" y="5477794"/>
            <a:ext cx="7347652" cy="615553"/>
          </a:xfrm>
          <a:prstGeom prst="rect">
            <a:avLst/>
          </a:prstGeom>
          <a:noFill/>
        </p:spPr>
        <p:txBody>
          <a:bodyPr wrap="none" lIns="121914" tIns="60957" rIns="121914" bIns="60957" rtlCol="0">
            <a:spAutoFit/>
          </a:bodyPr>
          <a:lstStyle/>
          <a:p>
            <a:pPr defTabSz="457178"/>
            <a:r>
              <a:rPr lang="en-US" sz="3200" dirty="0">
                <a:solidFill>
                  <a:prstClr val="white"/>
                </a:solidFill>
                <a:latin typeface="Arial Narrow" panose="020B0606020202030204" pitchFamily="34" charset="0"/>
              </a:rPr>
              <a:t>Your networking – Bring a colleague or a friend!</a:t>
            </a:r>
          </a:p>
        </p:txBody>
      </p:sp>
    </p:spTree>
    <p:extLst>
      <p:ext uri="{BB962C8B-B14F-4D97-AF65-F5344CB8AC3E}">
        <p14:creationId xmlns:p14="http://schemas.microsoft.com/office/powerpoint/2010/main" val="324751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p:cTn id="13"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14">
                                            <p:txEl>
                                              <p:pRg st="0" end="0"/>
                                            </p:txEl>
                                          </p:spTgt>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par>
                          <p:cTn id="25" fill="hold">
                            <p:stCondLst>
                              <p:cond delay="2500"/>
                            </p:stCondLst>
                            <p:childTnLst>
                              <p:par>
                                <p:cTn id="26" presetID="21"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1000"/>
                                        <p:tgtEl>
                                          <p:spTgt spid="15"/>
                                        </p:tgtEl>
                                      </p:cBhvr>
                                    </p:animEffect>
                                  </p:childTnLst>
                                </p:cTn>
                              </p:par>
                            </p:childTnLst>
                          </p:cTn>
                        </p:par>
                        <p:par>
                          <p:cTn id="29" fill="hold">
                            <p:stCondLst>
                              <p:cond delay="3500"/>
                            </p:stCondLst>
                            <p:childTnLst>
                              <p:par>
                                <p:cTn id="30" presetID="26"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290">
                                          <p:stCondLst>
                                            <p:cond delay="0"/>
                                          </p:stCondLst>
                                        </p:cTn>
                                        <p:tgtEl>
                                          <p:spTgt spid="19"/>
                                        </p:tgtEl>
                                      </p:cBhvr>
                                    </p:animEffect>
                                    <p:anim calcmode="lin" valueType="num">
                                      <p:cBhvr>
                                        <p:cTn id="33"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38" dur="13">
                                          <p:stCondLst>
                                            <p:cond delay="325"/>
                                          </p:stCondLst>
                                        </p:cTn>
                                        <p:tgtEl>
                                          <p:spTgt spid="19"/>
                                        </p:tgtEl>
                                      </p:cBhvr>
                                      <p:to x="100000" y="60000"/>
                                    </p:animScale>
                                    <p:animScale>
                                      <p:cBhvr>
                                        <p:cTn id="39" dur="83" decel="50000">
                                          <p:stCondLst>
                                            <p:cond delay="338"/>
                                          </p:stCondLst>
                                        </p:cTn>
                                        <p:tgtEl>
                                          <p:spTgt spid="19"/>
                                        </p:tgtEl>
                                      </p:cBhvr>
                                      <p:to x="100000" y="100000"/>
                                    </p:animScale>
                                    <p:animScale>
                                      <p:cBhvr>
                                        <p:cTn id="40" dur="13">
                                          <p:stCondLst>
                                            <p:cond delay="656"/>
                                          </p:stCondLst>
                                        </p:cTn>
                                        <p:tgtEl>
                                          <p:spTgt spid="19"/>
                                        </p:tgtEl>
                                      </p:cBhvr>
                                      <p:to x="100000" y="80000"/>
                                    </p:animScale>
                                    <p:animScale>
                                      <p:cBhvr>
                                        <p:cTn id="41" dur="83" decel="50000">
                                          <p:stCondLst>
                                            <p:cond delay="669"/>
                                          </p:stCondLst>
                                        </p:cTn>
                                        <p:tgtEl>
                                          <p:spTgt spid="19"/>
                                        </p:tgtEl>
                                      </p:cBhvr>
                                      <p:to x="100000" y="100000"/>
                                    </p:animScale>
                                    <p:animScale>
                                      <p:cBhvr>
                                        <p:cTn id="42" dur="13">
                                          <p:stCondLst>
                                            <p:cond delay="821"/>
                                          </p:stCondLst>
                                        </p:cTn>
                                        <p:tgtEl>
                                          <p:spTgt spid="19"/>
                                        </p:tgtEl>
                                      </p:cBhvr>
                                      <p:to x="100000" y="90000"/>
                                    </p:animScale>
                                    <p:animScale>
                                      <p:cBhvr>
                                        <p:cTn id="43" dur="83" decel="50000">
                                          <p:stCondLst>
                                            <p:cond delay="834"/>
                                          </p:stCondLst>
                                        </p:cTn>
                                        <p:tgtEl>
                                          <p:spTgt spid="19"/>
                                        </p:tgtEl>
                                      </p:cBhvr>
                                      <p:to x="100000" y="100000"/>
                                    </p:animScale>
                                    <p:animScale>
                                      <p:cBhvr>
                                        <p:cTn id="44" dur="13">
                                          <p:stCondLst>
                                            <p:cond delay="904"/>
                                          </p:stCondLst>
                                        </p:cTn>
                                        <p:tgtEl>
                                          <p:spTgt spid="19"/>
                                        </p:tgtEl>
                                      </p:cBhvr>
                                      <p:to x="100000" y="95000"/>
                                    </p:animScale>
                                    <p:animScale>
                                      <p:cBhvr>
                                        <p:cTn id="45" dur="83" decel="50000">
                                          <p:stCondLst>
                                            <p:cond delay="917"/>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3954238" y="1047751"/>
            <a:ext cx="4762500" cy="4762500"/>
          </a:xfrm>
          <a:prstGeom prst="ellipse">
            <a:avLst/>
          </a:prstGeom>
          <a:ln>
            <a:noFill/>
          </a:ln>
          <a:effectLst>
            <a:softEdge rad="112500"/>
          </a:effectLst>
        </p:spPr>
      </p:pic>
      <p:sp>
        <p:nvSpPr>
          <p:cNvPr id="2" name="TextBox 1">
            <a:extLst>
              <a:ext uri="{FF2B5EF4-FFF2-40B4-BE49-F238E27FC236}">
                <a16:creationId xmlns:a16="http://schemas.microsoft.com/office/drawing/2014/main" xmlns="" id="{170DB49D-EB49-4F66-A7B1-AC1A91755DA3}"/>
              </a:ext>
            </a:extLst>
          </p:cNvPr>
          <p:cNvSpPr txBox="1"/>
          <p:nvPr/>
        </p:nvSpPr>
        <p:spPr>
          <a:xfrm>
            <a:off x="844486" y="1541126"/>
            <a:ext cx="2678505" cy="964364"/>
          </a:xfrm>
          <a:prstGeom prst="rect">
            <a:avLst/>
          </a:prstGeom>
          <a:noFill/>
        </p:spPr>
        <p:txBody>
          <a:bodyPr wrap="none" lIns="121914" tIns="60957" rIns="121914" bIns="60957" rtlCol="0">
            <a:spAutoFit/>
          </a:bodyPr>
          <a:lstStyle/>
          <a:p>
            <a:pPr defTabSz="457178">
              <a:defRPr/>
            </a:pPr>
            <a:r>
              <a:rPr lang="en-US" sz="5500" dirty="0">
                <a:solidFill>
                  <a:prstClr val="white"/>
                </a:solidFill>
                <a:latin typeface="Arial Narrow" panose="020B0606020202030204" pitchFamily="34" charset="0"/>
              </a:rPr>
              <a:t>Step Out!</a:t>
            </a:r>
          </a:p>
        </p:txBody>
      </p:sp>
      <p:sp>
        <p:nvSpPr>
          <p:cNvPr id="5" name="TextBox 4">
            <a:extLst>
              <a:ext uri="{FF2B5EF4-FFF2-40B4-BE49-F238E27FC236}">
                <a16:creationId xmlns:a16="http://schemas.microsoft.com/office/drawing/2014/main" xmlns="" id="{1ECA942B-46C2-4066-A83B-B8DD3CFA421D}"/>
              </a:ext>
            </a:extLst>
          </p:cNvPr>
          <p:cNvSpPr txBox="1"/>
          <p:nvPr/>
        </p:nvSpPr>
        <p:spPr>
          <a:xfrm>
            <a:off x="608043" y="2844599"/>
            <a:ext cx="3159407" cy="964364"/>
          </a:xfrm>
          <a:prstGeom prst="rect">
            <a:avLst/>
          </a:prstGeom>
          <a:noFill/>
        </p:spPr>
        <p:txBody>
          <a:bodyPr wrap="none" lIns="121914" tIns="60957" rIns="121914" bIns="60957" rtlCol="0">
            <a:spAutoFit/>
          </a:bodyPr>
          <a:lstStyle/>
          <a:p>
            <a:pPr defTabSz="457178">
              <a:defRPr/>
            </a:pPr>
            <a:r>
              <a:rPr lang="en-US" sz="5500" dirty="0">
                <a:solidFill>
                  <a:prstClr val="white"/>
                </a:solidFill>
                <a:latin typeface="Arial Narrow" panose="020B0606020202030204" pitchFamily="34" charset="0"/>
              </a:rPr>
              <a:t>Reach Out!</a:t>
            </a:r>
          </a:p>
        </p:txBody>
      </p:sp>
      <p:sp>
        <p:nvSpPr>
          <p:cNvPr id="6" name="TextBox 5">
            <a:extLst>
              <a:ext uri="{FF2B5EF4-FFF2-40B4-BE49-F238E27FC236}">
                <a16:creationId xmlns:a16="http://schemas.microsoft.com/office/drawing/2014/main" xmlns="" id="{D30E6CC7-2C66-4795-818D-E2935AF7E029}"/>
              </a:ext>
            </a:extLst>
          </p:cNvPr>
          <p:cNvSpPr txBox="1"/>
          <p:nvPr/>
        </p:nvSpPr>
        <p:spPr>
          <a:xfrm>
            <a:off x="808872" y="4178894"/>
            <a:ext cx="2658793" cy="1815876"/>
          </a:xfrm>
          <a:prstGeom prst="rect">
            <a:avLst/>
          </a:prstGeom>
          <a:noFill/>
        </p:spPr>
        <p:txBody>
          <a:bodyPr wrap="none" lIns="121914" tIns="60957" rIns="121914" bIns="60957" rtlCol="0">
            <a:spAutoFit/>
          </a:bodyPr>
          <a:lstStyle/>
          <a:p>
            <a:pPr algn="ctr" defTabSz="457178">
              <a:defRPr/>
            </a:pPr>
            <a:r>
              <a:rPr lang="en-US" sz="5500" dirty="0">
                <a:solidFill>
                  <a:prstClr val="white"/>
                </a:solidFill>
                <a:latin typeface="Arial Narrow" panose="020B0606020202030204" pitchFamily="34" charset="0"/>
              </a:rPr>
              <a:t>Grow</a:t>
            </a:r>
          </a:p>
          <a:p>
            <a:pPr algn="ctr" defTabSz="457178">
              <a:defRPr/>
            </a:pPr>
            <a:r>
              <a:rPr lang="en-US" sz="5500" dirty="0">
                <a:solidFill>
                  <a:prstClr val="white"/>
                </a:solidFill>
                <a:latin typeface="Arial Narrow" panose="020B0606020202030204" pitchFamily="34" charset="0"/>
              </a:rPr>
              <a:t>Together!</a:t>
            </a:r>
          </a:p>
        </p:txBody>
      </p:sp>
    </p:spTree>
    <p:extLst>
      <p:ext uri="{BB962C8B-B14F-4D97-AF65-F5344CB8AC3E}">
        <p14:creationId xmlns:p14="http://schemas.microsoft.com/office/powerpoint/2010/main" val="73560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86000" y="1066800"/>
            <a:ext cx="5715000" cy="646331"/>
          </a:xfrm>
          <a:prstGeom prst="rect">
            <a:avLst/>
          </a:prstGeom>
          <a:noFill/>
        </p:spPr>
        <p:txBody>
          <a:bodyPr wrap="square" rtlCol="0">
            <a:spAutoFit/>
          </a:bodyPr>
          <a:lstStyle/>
          <a:p>
            <a:r>
              <a:rPr lang="en-US" sz="3600" dirty="0">
                <a:solidFill>
                  <a:schemeClr val="bg1"/>
                </a:solidFill>
              </a:rPr>
              <a:t>What’s Your Elevator Speech?</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1905000"/>
            <a:ext cx="2916936" cy="4375404"/>
          </a:xfrm>
          <a:prstGeom prst="rect">
            <a:avLst/>
          </a:prstGeom>
        </p:spPr>
      </p:pic>
      <p:sp>
        <p:nvSpPr>
          <p:cNvPr id="3" name="TextBox 2"/>
          <p:cNvSpPr txBox="1"/>
          <p:nvPr/>
        </p:nvSpPr>
        <p:spPr>
          <a:xfrm>
            <a:off x="762000" y="2133600"/>
            <a:ext cx="4114800" cy="2723823"/>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1"/>
                </a:solidFill>
              </a:rPr>
              <a:t>So What Do YOU Do?</a:t>
            </a:r>
          </a:p>
          <a:p>
            <a:endParaRPr lang="en-US" dirty="0">
              <a:solidFill>
                <a:schemeClr val="bg1"/>
              </a:solidFill>
            </a:endParaRPr>
          </a:p>
          <a:p>
            <a:pPr marL="342900" indent="-342900">
              <a:buFont typeface="Arial" panose="020B0604020202020204" pitchFamily="34" charset="0"/>
              <a:buChar char="•"/>
            </a:pPr>
            <a:r>
              <a:rPr lang="en-US" dirty="0">
                <a:solidFill>
                  <a:schemeClr val="bg1"/>
                </a:solidFill>
              </a:rPr>
              <a:t>What’s Records Management?</a:t>
            </a:r>
          </a:p>
          <a:p>
            <a:endParaRPr lang="en-US" dirty="0">
              <a:solidFill>
                <a:schemeClr val="bg1"/>
              </a:solidFill>
            </a:endParaRPr>
          </a:p>
          <a:p>
            <a:pPr marL="342900" indent="-342900">
              <a:buFont typeface="Arial" panose="020B0604020202020204" pitchFamily="34" charset="0"/>
              <a:buChar char="•"/>
            </a:pPr>
            <a:r>
              <a:rPr lang="en-US" dirty="0">
                <a:solidFill>
                  <a:schemeClr val="bg1"/>
                </a:solidFill>
              </a:rPr>
              <a:t>What’s Information Governance?</a:t>
            </a:r>
          </a:p>
          <a:p>
            <a:endParaRPr lang="en-US" dirty="0">
              <a:solidFill>
                <a:schemeClr val="bg1"/>
              </a:solidFill>
            </a:endParaRPr>
          </a:p>
          <a:p>
            <a:pPr marL="342900" indent="-342900">
              <a:buFont typeface="Arial" panose="020B0604020202020204" pitchFamily="34" charset="0"/>
              <a:buChar char="•"/>
            </a:pPr>
            <a:r>
              <a:rPr lang="en-US" dirty="0">
                <a:solidFill>
                  <a:schemeClr val="bg1"/>
                </a:solidFill>
              </a:rPr>
              <a:t>What’s ARMA</a:t>
            </a:r>
          </a:p>
          <a:p>
            <a:pPr marL="800067" lvl="1" indent="-342900">
              <a:buFont typeface="Arial" panose="020B0604020202020204" pitchFamily="34" charset="0"/>
              <a:buChar char="•"/>
            </a:pPr>
            <a:r>
              <a:rPr lang="en-US" dirty="0">
                <a:solidFill>
                  <a:schemeClr val="bg1"/>
                </a:solidFill>
              </a:rPr>
              <a:t>NOT Association of Records Managers and Administrators</a:t>
            </a:r>
          </a:p>
        </p:txBody>
      </p:sp>
      <p:grpSp>
        <p:nvGrpSpPr>
          <p:cNvPr id="9" name="Group 8"/>
          <p:cNvGrpSpPr/>
          <p:nvPr/>
        </p:nvGrpSpPr>
        <p:grpSpPr>
          <a:xfrm>
            <a:off x="7060435" y="1713131"/>
            <a:ext cx="1524000" cy="1143000"/>
            <a:chOff x="7060435" y="1713131"/>
            <a:chExt cx="1524000" cy="1143000"/>
          </a:xfrm>
        </p:grpSpPr>
        <p:sp>
          <p:nvSpPr>
            <p:cNvPr id="5" name="Oval Callout 4"/>
            <p:cNvSpPr/>
            <p:nvPr/>
          </p:nvSpPr>
          <p:spPr>
            <a:xfrm>
              <a:off x="7060435" y="1713131"/>
              <a:ext cx="1524000" cy="114300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315200" y="1981200"/>
              <a:ext cx="1011936" cy="584775"/>
            </a:xfrm>
            <a:prstGeom prst="rect">
              <a:avLst/>
            </a:prstGeom>
            <a:noFill/>
          </p:spPr>
          <p:txBody>
            <a:bodyPr wrap="square" rtlCol="0">
              <a:spAutoFit/>
            </a:bodyPr>
            <a:lstStyle/>
            <a:p>
              <a:r>
                <a:rPr lang="en-US" sz="1600" dirty="0"/>
                <a:t>What do you Do?</a:t>
              </a:r>
            </a:p>
          </p:txBody>
        </p:sp>
      </p:grpSp>
      <p:grpSp>
        <p:nvGrpSpPr>
          <p:cNvPr id="10" name="Group 9"/>
          <p:cNvGrpSpPr/>
          <p:nvPr/>
        </p:nvGrpSpPr>
        <p:grpSpPr>
          <a:xfrm>
            <a:off x="4724400" y="2133600"/>
            <a:ext cx="1371600" cy="1066800"/>
            <a:chOff x="4724400" y="2133600"/>
            <a:chExt cx="1371600" cy="1066800"/>
          </a:xfrm>
        </p:grpSpPr>
        <p:sp>
          <p:nvSpPr>
            <p:cNvPr id="7" name="Oval Callout 6"/>
            <p:cNvSpPr/>
            <p:nvPr/>
          </p:nvSpPr>
          <p:spPr>
            <a:xfrm>
              <a:off x="4724400" y="2133600"/>
              <a:ext cx="1371600" cy="1066800"/>
            </a:xfrm>
            <a:prstGeom prst="wedgeEllipseCallout">
              <a:avLst>
                <a:gd name="adj1" fmla="val 46699"/>
                <a:gd name="adj2" fmla="val 4691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953000" y="2438400"/>
              <a:ext cx="914400" cy="384721"/>
            </a:xfrm>
            <a:prstGeom prst="rect">
              <a:avLst/>
            </a:prstGeom>
            <a:noFill/>
          </p:spPr>
          <p:txBody>
            <a:bodyPr wrap="square" rtlCol="0">
              <a:spAutoFit/>
            </a:bodyPr>
            <a:lstStyle/>
            <a:p>
              <a:r>
                <a:rPr lang="en-US" dirty="0"/>
                <a:t>UHH….</a:t>
              </a:r>
            </a:p>
          </p:txBody>
        </p:sp>
      </p:grpSp>
    </p:spTree>
    <p:extLst>
      <p:ext uri="{BB962C8B-B14F-4D97-AF65-F5344CB8AC3E}">
        <p14:creationId xmlns:p14="http://schemas.microsoft.com/office/powerpoint/2010/main" val="128392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1000" y="1600200"/>
            <a:ext cx="4343400" cy="3416320"/>
          </a:xfrm>
          <a:prstGeom prst="rect">
            <a:avLst/>
          </a:prstGeom>
          <a:noFill/>
        </p:spPr>
        <p:txBody>
          <a:bodyPr wrap="square" rtlCol="0">
            <a:spAutoFit/>
          </a:bodyPr>
          <a:lstStyle/>
          <a:p>
            <a:r>
              <a:rPr lang="en-US" sz="2800" dirty="0">
                <a:solidFill>
                  <a:schemeClr val="bg1"/>
                </a:solidFill>
              </a:rPr>
              <a:t>“</a:t>
            </a:r>
            <a:r>
              <a:rPr lang="en-US" sz="3600" dirty="0">
                <a:solidFill>
                  <a:schemeClr val="bg1"/>
                </a:solidFill>
              </a:rPr>
              <a:t>Information is to a Corporation as our vital organs are to the existence, operation and health of our bodies”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1600200"/>
            <a:ext cx="2656143" cy="3333372"/>
          </a:xfrm>
          <a:prstGeom prst="rect">
            <a:avLst/>
          </a:prstGeom>
          <a:ln>
            <a:noFill/>
          </a:ln>
          <a:effectLst>
            <a:softEdge rad="112500"/>
          </a:effectLst>
        </p:spPr>
      </p:pic>
    </p:spTree>
    <p:extLst>
      <p:ext uri="{BB962C8B-B14F-4D97-AF65-F5344CB8AC3E}">
        <p14:creationId xmlns:p14="http://schemas.microsoft.com/office/powerpoint/2010/main" val="178848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RMA Live Template Grey Standard" id="{D693E952-0D4F-274F-802C-3A0C891EEB2D}" vid="{CB9F076D-4CB4-9E41-B54F-680011E54E48}"/>
    </a:ext>
  </a:extLst>
</a:theme>
</file>

<file path=ppt/theme/theme2.xml><?xml version="1.0" encoding="utf-8"?>
<a:theme xmlns:a="http://schemas.openxmlformats.org/drawingml/2006/main" name="ARMA Presentation 2016 slides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RMA Live Template Grey Standard" id="{D693E952-0D4F-274F-802C-3A0C891EEB2D}" vid="{CB9F076D-4CB4-9E41-B54F-680011E54E4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4895</TotalTime>
  <Words>4272</Words>
  <Application>Microsoft Office PowerPoint</Application>
  <PresentationFormat>On-screen Show (4:3)</PresentationFormat>
  <Paragraphs>455</Paragraphs>
  <Slides>31</Slides>
  <Notes>31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Arial</vt:lpstr>
      <vt:lpstr>Arial Narrow</vt:lpstr>
      <vt:lpstr>Calibri</vt:lpstr>
      <vt:lpstr>Calibri Light</vt:lpstr>
      <vt:lpstr>Century Gothic</vt:lpstr>
      <vt:lpstr>Courier New</vt:lpstr>
      <vt:lpstr>Times New Roman</vt:lpstr>
      <vt:lpstr>Trebuchet MS</vt:lpstr>
      <vt:lpstr>Wingdings</vt:lpstr>
      <vt:lpstr>1_Office Theme</vt:lpstr>
      <vt:lpstr>ARMA Presentation 2016 slides only</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 IN YOUR PROFESSION</vt:lpstr>
      <vt:lpstr>This is YOUR Foundation</vt:lpstr>
      <vt:lpstr>NE/MID-ATLANTIC</vt:lpstr>
      <vt:lpstr>SCHOLARSHIPS AND TUITION REIMBURSEMENTS</vt:lpstr>
      <vt:lpstr>SCHOLARSHIPS</vt:lpstr>
      <vt:lpstr>WHERE ARE THEY NOW?</vt:lpstr>
      <vt:lpstr>TUITION REIMBURSEMENT</vt:lpstr>
      <vt:lpstr>WHERE ARE THEY FROM?</vt:lpstr>
      <vt:lpstr>RESEARCH</vt:lpstr>
      <vt:lpstr>RESEARCH PROJECTS</vt:lpstr>
      <vt:lpstr>PowerPoint Presentation</vt:lpstr>
      <vt:lpstr>Current Research</vt:lpstr>
      <vt:lpstr>SUPPORTING THE PROFESSION</vt:lpstr>
      <vt:lpstr>HOW CAN YOU HELP?</vt:lpstr>
      <vt:lpstr>CHAPTER SUPPORT</vt:lpstr>
      <vt:lpstr>Are you Ready?</vt:lpstr>
      <vt:lpstr>PowerPoint Presentation</vt:lpstr>
      <vt:lpstr>Nov 2, 2017 – JC Raulston Arboretum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Pezzoni</dc:creator>
  <cp:lastModifiedBy>Stephanie Hedspeth</cp:lastModifiedBy>
  <cp:revision>55</cp:revision>
  <cp:lastPrinted>2017-10-04T15:30:36Z</cp:lastPrinted>
  <dcterms:created xsi:type="dcterms:W3CDTF">2017-08-08T20:41:39Z</dcterms:created>
  <dcterms:modified xsi:type="dcterms:W3CDTF">2017-11-29T07:53:23Z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